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63" r:id="rId4"/>
    <p:sldId id="271" r:id="rId5"/>
    <p:sldId id="257" r:id="rId6"/>
    <p:sldId id="264" r:id="rId7"/>
    <p:sldId id="259" r:id="rId8"/>
    <p:sldId id="272" r:id="rId9"/>
    <p:sldId id="262" r:id="rId10"/>
    <p:sldId id="270" r:id="rId11"/>
    <p:sldId id="269" r:id="rId12"/>
    <p:sldId id="268" r:id="rId13"/>
    <p:sldId id="266" r:id="rId14"/>
    <p:sldId id="267" r:id="rId15"/>
    <p:sldId id="274" r:id="rId16"/>
    <p:sldId id="25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996AB1-A34E-4987-A789-B0CB1B14294B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B911828-0C7B-4DA2-8B4A-AAC60038B4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776288"/>
            <a:ext cx="9501222" cy="5295918"/>
          </a:xfrm>
        </p:spPr>
        <p:txBody>
          <a:bodyPr anchor="ctr">
            <a:normAutofit/>
          </a:bodyPr>
          <a:lstStyle/>
          <a:p>
            <a:pPr algn="l"/>
            <a:r>
              <a:rPr lang="ru-RU" dirty="0" smtClean="0"/>
              <a:t>«Совсем немного лет назад… (из истории работы НТБ ВГТУ по компьютеризации библиотечных процессов)»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142852"/>
            <a:ext cx="4214842" cy="2103461"/>
          </a:xfrm>
        </p:spPr>
        <p:txBody>
          <a:bodyPr anchor="ctr">
            <a:normAutofit/>
          </a:bodyPr>
          <a:lstStyle/>
          <a:p>
            <a:pPr algn="l"/>
            <a:r>
              <a:rPr lang="ru-RU" sz="3200" dirty="0" smtClean="0"/>
              <a:t>Секция продолжала свою работу до 2000г.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94" cy="21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4357718" cy="22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928934"/>
            <a:ext cx="4874791" cy="235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958662"/>
            <a:ext cx="4214841" cy="18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39"/>
            <a:ext cx="6072230" cy="47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4483" y="188640"/>
            <a:ext cx="9073008" cy="1919136"/>
          </a:xfrm>
        </p:spPr>
        <p:txBody>
          <a:bodyPr anchor="t">
            <a:normAutofit/>
          </a:bodyPr>
          <a:lstStyle/>
          <a:p>
            <a:pPr algn="l"/>
            <a:r>
              <a:rPr lang="ru-RU" sz="1800" dirty="0" smtClean="0"/>
              <a:t>В 1998 г. в библиотеке было 4 персональных компьютера, а в 2002 г. – 11, в т.ч. установлен 1 АРМ для читателей.</a:t>
            </a:r>
            <a:br>
              <a:rPr lang="ru-RU" sz="1800" dirty="0" smtClean="0"/>
            </a:br>
            <a:r>
              <a:rPr lang="ru-RU" sz="1800" dirty="0" smtClean="0"/>
              <a:t>В соответствии с решениями Ученого и Библиотечного советов университета была приобретена и внедрена сетевая версия АИБС МАРК- </a:t>
            </a:r>
            <a:r>
              <a:rPr lang="en-US" sz="1800" dirty="0" smtClean="0"/>
              <a:t>SQL</a:t>
            </a:r>
            <a:r>
              <a:rPr lang="ru-RU" sz="1800" dirty="0" smtClean="0"/>
              <a:t> разработки «Информ-система», которая представляла собой модель библиотеки в целом.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2348880"/>
            <a:ext cx="2808312" cy="32403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Все БД, которые вела, на тот момент научно-техническая библиотека были проконвертированы в единую БД электронный каталог.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882" y="188640"/>
            <a:ext cx="8496944" cy="5760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Книга суммарного учета Часть 1 (поступление)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3" y="836712"/>
            <a:ext cx="5713987" cy="454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4221088"/>
            <a:ext cx="8929716" cy="25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600" dirty="0">
                <a:effectLst/>
              </a:rPr>
              <a:t>К началу 2005 года у нас было автоматизировано: 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9125" y="1700808"/>
            <a:ext cx="8424936" cy="6336704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ведение электронного каталога</a:t>
            </a:r>
            <a:r>
              <a:rPr lang="ru-RU" sz="3100" smtClean="0">
                <a:effectLst/>
              </a:rPr>
              <a:t>; 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smtClean="0">
                <a:effectLst/>
              </a:rPr>
              <a:t>картотека </a:t>
            </a:r>
            <a:r>
              <a:rPr lang="ru-RU" sz="3100" dirty="0" smtClean="0">
                <a:effectLst/>
              </a:rPr>
              <a:t>книгобеспеченности; 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книга суммарного учета Часть1; 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картотека заказов;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подписка периодических изданий; 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иерархическая роспись статейного материала;</a:t>
            </a:r>
          </a:p>
          <a:p>
            <a:pPr marL="941832" indent="-457200" algn="l">
              <a:buFont typeface="Arial" panose="020B0604020202020204" pitchFamily="34" charset="0"/>
              <a:buChar char="•"/>
            </a:pPr>
            <a:r>
              <a:rPr lang="ru-RU" sz="3100" dirty="0" smtClean="0">
                <a:effectLst/>
              </a:rPr>
              <a:t>электронный каталог был представлен через </a:t>
            </a:r>
            <a:r>
              <a:rPr lang="en-US" sz="3100" dirty="0" smtClean="0">
                <a:effectLst/>
              </a:rPr>
              <a:t>Internet</a:t>
            </a:r>
            <a:r>
              <a:rPr lang="ru-RU" sz="3100" dirty="0" smtClean="0">
                <a:effectLst/>
              </a:rPr>
              <a:t>.</a:t>
            </a:r>
            <a:br>
              <a:rPr lang="ru-RU" sz="3100" dirty="0" smtClean="0">
                <a:effectLst/>
              </a:rPr>
            </a:br>
            <a:endParaRPr lang="ru-RU" sz="3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65618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effectLst/>
              </a:rPr>
              <a:t>Следующим этапом в автоматизации библиотечных процессов была автоматизированная книговыдача литературы читателям</a:t>
            </a:r>
            <a:r>
              <a:rPr lang="ru-RU" sz="2000" dirty="0" smtClean="0">
                <a:effectLst/>
              </a:rPr>
              <a:t>. </a:t>
            </a:r>
            <a:br>
              <a:rPr lang="ru-RU" sz="2000" dirty="0" smtClean="0">
                <a:effectLst/>
              </a:rPr>
            </a:br>
            <a:r>
              <a:rPr lang="ru-RU" sz="2000" dirty="0">
                <a:effectLst/>
              </a:rPr>
              <a:t>В сентябре 2007 года, по решению методического совета библиотеки был запущен </a:t>
            </a:r>
            <a:r>
              <a:rPr lang="ru-RU" sz="2000" dirty="0" smtClean="0">
                <a:effectLst/>
              </a:rPr>
              <a:t> пилотный </a:t>
            </a:r>
            <a:r>
              <a:rPr lang="ru-RU" sz="2000" dirty="0">
                <a:effectLst/>
              </a:rPr>
              <a:t>проект по автоматизированной книговыдаче </a:t>
            </a:r>
            <a:r>
              <a:rPr lang="ru-RU" sz="2000" dirty="0" smtClean="0">
                <a:effectLst/>
              </a:rPr>
              <a:t>четырем специальностям.   </a:t>
            </a:r>
            <a:endParaRPr lang="ru-RU" sz="2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132856"/>
            <a:ext cx="7992888" cy="46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51729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effectLst/>
              </a:rPr>
              <a:t>В дальнейшем мы перешли на обслуживание в автоматизированном режиме всех специальностей, на автоматизированную обработку всей поступающей литературы, на создание собственной ЭБС и предоставление к ней доступа нашим пользователям через сеть </a:t>
            </a:r>
            <a:r>
              <a:rPr lang="en-US" sz="2400" dirty="0">
                <a:effectLst/>
              </a:rPr>
              <a:t>Internet</a:t>
            </a:r>
            <a:r>
              <a:rPr lang="ru-RU" sz="2400" dirty="0">
                <a:effectLst/>
              </a:rPr>
              <a:t>, на обслуживание читателей по единому уникальному документу (электронному пропуску), на автоматизированную загрузку в БД читателей сведений о вновь поступивших студентах и магистрах.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В 2008 году было принято решение о прекращении ведения карточных каталогов, кроме генерального алфавитного каталога.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541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6525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историю можно попасть, в историю можно вляпаться, а  можно и самому стать часть истории, истории компьютеризации библиотечно-библиографических процессов, поборов в себе естественный консерватизм библиотечной профессии.</a:t>
            </a:r>
            <a:endParaRPr lang="ru-RU" sz="2400" dirty="0"/>
          </a:p>
        </p:txBody>
      </p:sp>
      <p:pic>
        <p:nvPicPr>
          <p:cNvPr id="1026" name="Picture 2" descr="\\Serlib2\для всех на сервере\Крылова\общ 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14620"/>
            <a:ext cx="7704137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77072"/>
            <a:ext cx="8062912" cy="2232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Доклад и презентацию подготовила Крылова Г.И. заведующая отделом компьютеризации библиотечных процессов НБ ВГТУ.</a:t>
            </a:r>
            <a:br>
              <a:rPr lang="ru-RU" sz="2800" dirty="0" smtClean="0"/>
            </a:br>
            <a:r>
              <a:rPr lang="ru-RU" sz="2800" dirty="0" smtClean="0"/>
              <a:t>23.11.2017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071546"/>
            <a:ext cx="8777260" cy="200026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 ЗА ВНИМАНИЕ.</a:t>
            </a:r>
            <a:endParaRPr kumimoji="0" lang="ru-RU" sz="4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776288"/>
            <a:ext cx="4786346" cy="5724546"/>
          </a:xfrm>
        </p:spPr>
        <p:txBody>
          <a:bodyPr anchor="t">
            <a:normAutofit/>
          </a:bodyPr>
          <a:lstStyle/>
          <a:p>
            <a:pPr algn="l"/>
            <a:r>
              <a:rPr lang="ru-RU" sz="2000" dirty="0" smtClean="0"/>
              <a:t>Точкой отсчета автоматизации библиотечных процессов в Воронежском государственном техническом университете следует считать приказ ректора Воронежского политехнического института № 12-93-0 от 14.01.82 «О подсистеме АСУ ВУЗ «Библиотека», которым предписывалось ввести в опытную эксплуатацию подсистему АСУ-ВУЗ «Библиотека».</a:t>
            </a:r>
            <a:endParaRPr lang="ru-RU" sz="2000" dirty="0"/>
          </a:p>
        </p:txBody>
      </p:sp>
      <p:pic>
        <p:nvPicPr>
          <p:cNvPr id="3074" name="Picture 2" descr="C:\Users\krylova\Desktop\История компьютеризации\сканы\прик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236732" cy="606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147002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Работа выполнялась специалистами Вычислительного центра, находившегося в 3-м учебном корпусе на машинах ЕС ЭВМ, программное обеспечение для подсистемы было подготовлено программистами, ввод информации до 1987г. осуществлялся операторами Вычислительного центра.</a:t>
            </a:r>
            <a:endParaRPr lang="ru-RU" sz="1800" dirty="0"/>
          </a:p>
        </p:txBody>
      </p:sp>
      <p:pic>
        <p:nvPicPr>
          <p:cNvPr id="7170" name="Picture 2" descr="C:\Users\krylova\Desktop\История компьютеризации\810138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5771488" cy="397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776288"/>
            <a:ext cx="4714908" cy="4308896"/>
          </a:xfrm>
        </p:spPr>
        <p:txBody>
          <a:bodyPr anchor="t">
            <a:noAutofit/>
          </a:bodyPr>
          <a:lstStyle/>
          <a:p>
            <a:r>
              <a:rPr lang="ru-RU" sz="2000" dirty="0" smtClean="0"/>
              <a:t>В связи с территориальной разобщенностью работа не могла выполняться оперативно, сотрудники библиотеки не имели возможности своевременно осуществить редакцию создаваемых библиографических записей. Информацию об электронном каталоге библиотека получала в виде распечаток.</a:t>
            </a:r>
            <a:endParaRPr lang="ru-RU" sz="2000" dirty="0"/>
          </a:p>
        </p:txBody>
      </p:sp>
      <p:pic>
        <p:nvPicPr>
          <p:cNvPr id="8194" name="Picture 2" descr="C:\Users\krylova\Desktop\История компьютеризации\0_98e45_43cd81a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655058" cy="52864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476672"/>
            <a:ext cx="3655058" cy="36004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Принтер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1987 г. в отделе каталогизации библиотеки было установлено устройство по подготовке баз данных, с помощью которого сотрудник отдела осуществлял ввод информации на магнитную ленту. Затем информация передавалась на ЕС ЭВМ Вычислительного центра.</a:t>
            </a:r>
            <a:endParaRPr lang="ru-RU" sz="1800" dirty="0"/>
          </a:p>
        </p:txBody>
      </p:sp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776288"/>
            <a:ext cx="5214974" cy="5653108"/>
          </a:xfrm>
        </p:spPr>
        <p:txBody>
          <a:bodyPr anchor="ctr">
            <a:noAutofit/>
          </a:bodyPr>
          <a:lstStyle/>
          <a:p>
            <a:pPr algn="l"/>
            <a:r>
              <a:rPr lang="ru-RU" sz="2000" dirty="0" smtClean="0"/>
              <a:t>В 1992 г. был установлен 1-й персональный компьютер в отделе комплектования. </a:t>
            </a:r>
            <a:br>
              <a:rPr lang="ru-RU" sz="2000" dirty="0" smtClean="0"/>
            </a:br>
            <a:r>
              <a:rPr lang="ru-RU" sz="2000" dirty="0" smtClean="0"/>
              <a:t>В 1993 г. приобретена программа НПО «Информсистема» АИБС «МАРК». </a:t>
            </a:r>
            <a:br>
              <a:rPr lang="ru-RU" sz="2000" dirty="0" smtClean="0"/>
            </a:br>
            <a:r>
              <a:rPr lang="ru-RU" sz="2000" dirty="0" smtClean="0"/>
              <a:t>Совместным  решением Воронежского государственного технического университета и АО НПО «Информ-система» (Москва) </a:t>
            </a:r>
            <a:r>
              <a:rPr lang="ru-RU" sz="2000" dirty="0"/>
              <a:t>на базе Областного центра информационных технологий </a:t>
            </a:r>
            <a:r>
              <a:rPr lang="ru-RU" sz="2000"/>
              <a:t>при </a:t>
            </a:r>
            <a:r>
              <a:rPr lang="ru-RU" sz="2000" smtClean="0"/>
              <a:t>ВГТУ организован </a:t>
            </a:r>
            <a:r>
              <a:rPr lang="ru-RU" sz="2000" dirty="0" smtClean="0"/>
              <a:t>координационно-методический </a:t>
            </a:r>
            <a:r>
              <a:rPr lang="ru-RU" sz="2000" dirty="0" smtClean="0"/>
              <a:t>центр по </a:t>
            </a:r>
            <a:r>
              <a:rPr lang="ru-RU" sz="2000" dirty="0" smtClean="0"/>
              <a:t>автоматизации библиотечной деятельности средствами АИБС «МАРК</a:t>
            </a:r>
            <a:r>
              <a:rPr lang="ru-RU" sz="2000" dirty="0" smtClean="0"/>
              <a:t>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Users\krylova\Desktop\История компьютеризации\сканы\инф письм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3965576" cy="5657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429684" cy="1428760"/>
          </a:xfrm>
        </p:spPr>
        <p:txBody>
          <a:bodyPr anchor="t">
            <a:noAutofit/>
          </a:bodyPr>
          <a:lstStyle/>
          <a:p>
            <a:pPr algn="l"/>
            <a:r>
              <a:rPr lang="ru-RU" sz="2000" dirty="0" smtClean="0"/>
              <a:t>Освоение и эксплуатация программы осуществлялись совместными усилиями сотрудников библиотеки и Центра новых информационных технологий.</a:t>
            </a:r>
            <a:endParaRPr lang="ru-RU" sz="2000" dirty="0"/>
          </a:p>
        </p:txBody>
      </p:sp>
      <p:pic>
        <p:nvPicPr>
          <p:cNvPr id="2051" name="Picture 3" descr="C:\Users\krylova\Desktop\История компьютеризации\сканы\совм деятель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34546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924944"/>
            <a:ext cx="4929222" cy="3839412"/>
          </a:xfrm>
        </p:spPr>
        <p:txBody>
          <a:bodyPr anchor="b">
            <a:noAutofit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Работа библиотеки была организована как единая информационная система.</a:t>
            </a:r>
            <a:br>
              <a:rPr lang="ru-RU" sz="1800" dirty="0" smtClean="0"/>
            </a:br>
            <a:r>
              <a:rPr lang="ru-RU" sz="1800" dirty="0" smtClean="0"/>
              <a:t>В качестве выходных форм можно было получить: инвентарную книгу, форму для подписки периодических изданий, книжные формуляры, каталожные карточки, карты книгообеспеченности студентов учебной литературой, библиографические указатели трудов ученых вуза и др.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2" name="Picture 2" descr="C:\Users\krylova\Desktop\История компьютеризации\инв книг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81336"/>
            <a:ext cx="4171631" cy="5976664"/>
          </a:xfrm>
          <a:prstGeom prst="rect">
            <a:avLst/>
          </a:prstGeom>
          <a:noFill/>
        </p:spPr>
      </p:pic>
      <p:pic>
        <p:nvPicPr>
          <p:cNvPr id="10243" name="Picture 3" descr="C:\Users\krylova\Desktop\История компьютеризации\карт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3548" y="830319"/>
            <a:ext cx="3544896" cy="2135660"/>
          </a:xfrm>
          <a:prstGeom prst="rect">
            <a:avLst/>
          </a:prstGeom>
          <a:noFill/>
        </p:spPr>
      </p:pic>
      <p:pic>
        <p:nvPicPr>
          <p:cNvPr id="10244" name="Picture 4" descr="C:\Users\krylova\Desktop\История компьютеризации\карточ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985" y="692696"/>
            <a:ext cx="3381383" cy="203362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67965"/>
            <a:ext cx="8424936" cy="38985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Страница инвентарной книги и каталожные карточки.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776288"/>
            <a:ext cx="5143536" cy="5795984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/>
              <a:t>Решением зонального методического объединения вузовских библиотек в 1995 г. библиотеке ВГТУ и ОЦНИТ было поручено вести секцию по компьютеризации библиотечной деятельности при зональном методическом центре Центрально-Черноземной зоны.</a:t>
            </a:r>
            <a:endParaRPr lang="ru-RU" sz="2400" dirty="0"/>
          </a:p>
        </p:txBody>
      </p:sp>
      <p:pic>
        <p:nvPicPr>
          <p:cNvPr id="5122" name="Picture 2" descr="C:\Users\krylova\Desktop\История компьютеризации\сканы\инф письм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149534" cy="5851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438</TotalTime>
  <Words>442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«Совсем немного лет назад… (из истории работы НТБ ВГТУ по компьютеризации библиотечных процессов)»</vt:lpstr>
      <vt:lpstr>Точкой отсчета автоматизации библиотечных процессов в Воронежском государственном техническом университете следует считать приказ ректора Воронежского политехнического института № 12-93-0 от 14.01.82 «О подсистеме АСУ ВУЗ «Библиотека», которым предписывалось ввести в опытную эксплуатацию подсистему АСУ-ВУЗ «Библиотека».</vt:lpstr>
      <vt:lpstr>Работа выполнялась специалистами Вычислительного центра, находившегося в 3-м учебном корпусе на машинах ЕС ЭВМ, программное обеспечение для подсистемы было подготовлено программистами, ввод информации до 1987г. осуществлялся операторами Вычислительного центра.</vt:lpstr>
      <vt:lpstr>В связи с территориальной разобщенностью работа не могла выполняться оперативно, сотрудники библиотеки не имели возможности своевременно осуществить редакцию создаваемых библиографических записей. Информацию об электронном каталоге библиотека получала в виде распечаток.</vt:lpstr>
      <vt:lpstr>В 1987 г. в отделе каталогизации библиотеки было установлено устройство по подготовке баз данных, с помощью которого сотрудник отдела осуществлял ввод информации на магнитную ленту. Затем информация передавалась на ЕС ЭВМ Вычислительного центра.</vt:lpstr>
      <vt:lpstr>В 1992 г. был установлен 1-й персональный компьютер в отделе комплектования.  В 1993 г. приобретена программа НПО «Информсистема» АИБС «МАРК».  Совместным  решением Воронежского государственного технического университета и АО НПО «Информ-система» (Москва) на базе Областного центра информационных технологий при ВГТУ организован координационно-методический центр по автоматизации библиотечной деятельности средствами АИБС «МАРК».  </vt:lpstr>
      <vt:lpstr>Освоение и эксплуатация программы осуществлялись совместными усилиями сотрудников библиотеки и Центра новых информационных технологий.</vt:lpstr>
      <vt:lpstr> Работа библиотеки была организована как единая информационная система. В качестве выходных форм можно было получить: инвентарную книгу, форму для подписки периодических изданий, книжные формуляры, каталожные карточки, карты книгообеспеченности студентов учебной литературой, библиографические указатели трудов ученых вуза и др. </vt:lpstr>
      <vt:lpstr>Решением зонального методического объединения вузовских библиотек в 1995 г. библиотеке ВГТУ и ОЦНИТ было поручено вести секцию по компьютеризации библиотечной деятельности при зональном методическом центре Центрально-Черноземной зоны.</vt:lpstr>
      <vt:lpstr>Секция продолжала свою работу до 2000г.</vt:lpstr>
      <vt:lpstr>В 1998 г. в библиотеке было 4 персональных компьютера, а в 2002 г. – 11, в т.ч. установлен 1 АРМ для читателей. В соответствии с решениями Ученого и Библиотечного советов университета была приобретена и внедрена сетевая версия АИБС МАРК- SQL разработки «Информ-система», которая представляла собой модель библиотеки в целом.</vt:lpstr>
      <vt:lpstr>Книга суммарного учета Часть 1 (поступление)</vt:lpstr>
      <vt:lpstr>К началу 2005 года у нас было автоматизировано:  </vt:lpstr>
      <vt:lpstr>Следующим этапом в автоматизации библиотечных процессов была автоматизированная книговыдача литературы читателям.  В сентябре 2007 года, по решению методического совета библиотеки был запущен  пилотный проект по автоматизированной книговыдаче четырем специальностям.   </vt:lpstr>
      <vt:lpstr>В дальнейшем мы перешли на обслуживание в автоматизированном режиме всех специальностей, на автоматизированную обработку всей поступающей литературы, на создание собственной ЭБС и предоставление к ней доступа нашим пользователям через сеть Internet, на обслуживание читателей по единому уникальному документу (электронному пропуску), на автоматизированную загрузку в БД читателей сведений о вновь поступивших студентах и магистрах. В 2008 году было принято решение о прекращении ведения карточных каталогов, кроме генерального алфавитного каталога. </vt:lpstr>
      <vt:lpstr>В историю можно попасть, в историю можно вляпаться, а  можно и самому стать часть истории, истории компьютеризации библиотечно-библиографических процессов, поборов в себе естественный консерватизм библиотечной профессии.</vt:lpstr>
      <vt:lpstr>Доклад и презентацию подготовила Крылова Г.И. заведующая отделом компьютеризации библиотечных процессов НБ ВГТУ. 23.11.2017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krylova</dc:creator>
  <cp:lastModifiedBy>ОлежкА</cp:lastModifiedBy>
  <cp:revision>49</cp:revision>
  <dcterms:created xsi:type="dcterms:W3CDTF">2017-11-22T08:04:44Z</dcterms:created>
  <dcterms:modified xsi:type="dcterms:W3CDTF">2017-11-22T19:32:49Z</dcterms:modified>
</cp:coreProperties>
</file>