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60" r:id="rId2"/>
    <p:sldId id="257" r:id="rId3"/>
    <p:sldId id="261" r:id="rId4"/>
    <p:sldId id="268" r:id="rId5"/>
    <p:sldId id="262" r:id="rId6"/>
    <p:sldId id="263" r:id="rId7"/>
    <p:sldId id="269" r:id="rId8"/>
    <p:sldId id="264" r:id="rId9"/>
    <p:sldId id="265" r:id="rId10"/>
    <p:sldId id="267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317" autoAdjust="0"/>
  </p:normalViewPr>
  <p:slideViewPr>
    <p:cSldViewPr>
      <p:cViewPr varScale="1">
        <p:scale>
          <a:sx n="94" d="100"/>
          <a:sy n="94" d="100"/>
        </p:scale>
        <p:origin x="-4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167E4-47E7-45BF-8ED9-C761101A29D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FEF17-83D0-49C3-8B10-EB2A2D177F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702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FEF17-83D0-49C3-8B10-EB2A2D177FC9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166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3C3A-6A36-462D-B277-7EC7A32D8E0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ABFAA67-35E0-4A7B-BAC9-9453EE7C38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3C3A-6A36-462D-B277-7EC7A32D8E0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AA67-35E0-4A7B-BAC9-9453EE7C38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3C3A-6A36-462D-B277-7EC7A32D8E0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AA67-35E0-4A7B-BAC9-9453EE7C38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3C3A-6A36-462D-B277-7EC7A32D8E0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ABFAA67-35E0-4A7B-BAC9-9453EE7C38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3C3A-6A36-462D-B277-7EC7A32D8E0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AA67-35E0-4A7B-BAC9-9453EE7C38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3C3A-6A36-462D-B277-7EC7A32D8E0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AA67-35E0-4A7B-BAC9-9453EE7C38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3C3A-6A36-462D-B277-7EC7A32D8E0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ABFAA67-35E0-4A7B-BAC9-9453EE7C38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3C3A-6A36-462D-B277-7EC7A32D8E0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AA67-35E0-4A7B-BAC9-9453EE7C38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3C3A-6A36-462D-B277-7EC7A32D8E0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AA67-35E0-4A7B-BAC9-9453EE7C38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3C3A-6A36-462D-B277-7EC7A32D8E0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AA67-35E0-4A7B-BAC9-9453EE7C38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3C3A-6A36-462D-B277-7EC7A32D8E0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FAA67-35E0-4A7B-BAC9-9453EE7C38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ED83C3A-6A36-462D-B277-7EC7A32D8E0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ABFAA67-35E0-4A7B-BAC9-9453EE7C38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yandex.ru/images/search?source=wiz&amp;img_url=http://narod.altapress.ru/image/1865/size/s50/crop/yes/i1865-1.jpg?k=60045d03b7672d08edc2fa4b18f0ef12&amp;text=%D0%9A%D0%B0%D1%80%D1%82%D0%B8%D0%BD%D0%BA%D0%B8%20%D1%81%D0%BE%D0%B2%D1%80%D0%B5%D0%BC%D0%B5%D0%BD%D0%BD%D0%BE%D0%B9%20%D0%BC%D0%BE%D0%BB%D0%BE%D0%B4%D0%B5%D0%B6%D0%B8&amp;redircnt=1447758176.1&amp;noreask=1&amp;pos=12&amp;rpt=simage&amp;lr=193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yandex.ru/images/search?source=wiz&amp;img_url=http://mkrf.ru/upload/iblock/mini/b5b9daa5c5dc9e72b68239787c153673.jpg&amp;_=1447769833091&amp;p=4&amp;text=%D0%9A%D0%B0%D1%80%D1%82%D0%B8%D0%BD%D0%BA%D0%B8%20%D1%81%D0%BE%D0%B2%D1%80%D0%B5%D0%BC%D0%B5%D0%BD%D0%BD%D0%BE%D0%B9%20%D0%BC%D0%BE%D0%BB%D0%BE%D0%B4%D0%B5%D0%B6%D0%B8&amp;redircnt=1447758176.1&amp;noreask=1&amp;pos=132&amp;rpt=simage&amp;lr=193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yandex.ru/images/search?source=qa&amp;text=%D0%A8%D0%B0%D1%80%D0%BB%D1%8C%20%D0%9C%D0%BE%D1%80%D0%B8%D1%81%20%D0%B4%D0%B5%20%D0%A2%D0%B0%D0%BB%D0%B5%D0%B9%D1%80%D0%B0%D0%BD-%D0%9F%D0%B5%D1%80%D0%B8%D0%B3%D0%BE%D1%80&amp;noreask=1&amp;img_url=http://www.archontology.org/images/fran/talleyrand.jpg&amp;pos=14&amp;rpt=simag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ickiwiki.com/ru/%D0%93%D0%B0%D0%BD%D0%B0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quickiwiki.com/ru/2001_%D0%B3%D0%BE%D0%B4" TargetMode="External"/><Relationship Id="rId4" Type="http://schemas.openxmlformats.org/officeDocument/2006/relationships/hyperlink" Target="http://www.quickiwiki.com/ru/%D0%9D%D0%BE%D0%B1%D0%B5%D0%BB%D0%B5%D0%B2%D1%81%D0%BA%D0%B0%D1%8F_%D0%BF%D1%80%D0%B5%D0%BC%D0%B8%D1%8F_%D0%BC%D0%B8%D1%80%D0%B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hyperlink" Target="https://ru.wikipedia.org/wiki/%D0%9F%D1%81%D0%B8%D1%85%D0%BE%D0%BB%D0%BE%D0%B3" TargetMode="External"/><Relationship Id="rId2" Type="http://schemas.openxmlformats.org/officeDocument/2006/relationships/hyperlink" Target="https://yandex.ru/images/search?source=qa&amp;text=%D0%90%D1%81%D0%BC%D0%BE%D0%BB%D0%BE%D0%B2%20%D0%90%D0%BB%D0%B5%D0%BA%D1%81%D0%B0%D0%BD%D0%B4%D1%80%20%D0%93%D1%80%D0%B8%D0%B3%D0%BE%D1%80%D1%8C%D0%B5%D0%B2%D0%B8%D1%87&amp;noreask=1&amp;img_url=http://mintdownload.com/images/559520bf29dd9.jpg&amp;pos=7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9C%D0%BE%D1%81%D0%BA%D0%B2%D0%B0" TargetMode="External"/><Relationship Id="rId5" Type="http://schemas.openxmlformats.org/officeDocument/2006/relationships/hyperlink" Target="https://ru.wikipedia.org/wiki/1949" TargetMode="External"/><Relationship Id="rId4" Type="http://schemas.openxmlformats.org/officeDocument/2006/relationships/hyperlink" Target="https://ru.wikipedia.org/wiki/22_%D1%84%D0%B5%D0%B2%D1%80%D0%B0%D0%BB%D1%8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18_%D0%BC%D0%B0%D1%80%D1%82%D0%B0" TargetMode="External"/><Relationship Id="rId13" Type="http://schemas.openxmlformats.org/officeDocument/2006/relationships/hyperlink" Target="https://ru.wikipedia.org/wiki/%D0%A1%D0%BE%D1%86%D0%B8%D0%B0%D0%BB%D1%8C%D0%BD%D0%B0%D1%8F_%D0%BF%D1%81%D0%B8%D1%85%D0%BE%D0%BB%D0%BE%D0%B3%D0%B8%D1%8F" TargetMode="External"/><Relationship Id="rId3" Type="http://schemas.openxmlformats.org/officeDocument/2006/relationships/hyperlink" Target="https://ru.wikipedia.org/wiki/%D0%A4%D0%B0%D0%B9%D0%BB:Erich_Fromm.jpg" TargetMode="External"/><Relationship Id="rId7" Type="http://schemas.openxmlformats.org/officeDocument/2006/relationships/hyperlink" Target="https://ru.wikipedia.org/wiki/%D0%A4%D1%80%D0%B0%D0%BD%D0%BA%D1%84%D1%83%D1%80%D1%82-%D0%BD%D0%B0-%D0%9C%D0%B0%D0%B9%D0%BD%D0%B5" TargetMode="External"/><Relationship Id="rId12" Type="http://schemas.openxmlformats.org/officeDocument/2006/relationships/hyperlink" Target="https://ru.wikipedia.org/wiki/%D0%A4%D0%B8%D0%BB%D0%BE%D1%81%D0%BE%D1%84%D0%B8%D1%8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1900" TargetMode="External"/><Relationship Id="rId11" Type="http://schemas.openxmlformats.org/officeDocument/2006/relationships/hyperlink" Target="https://ru.wikipedia.org/wiki/%D0%A1%D0%BE%D1%86%D0%B8%D0%BE%D0%BB%D0%BE%D0%B3%D0%B8%D1%8F" TargetMode="External"/><Relationship Id="rId5" Type="http://schemas.openxmlformats.org/officeDocument/2006/relationships/hyperlink" Target="https://ru.wikipedia.org/wiki/23_%D0%BC%D0%B0%D1%80%D1%82%D0%B0" TargetMode="External"/><Relationship Id="rId10" Type="http://schemas.openxmlformats.org/officeDocument/2006/relationships/hyperlink" Target="https://ru.wikipedia.org/wiki/%D0%9B%D0%BE%D0%BA%D0%B0%D1%80%D0%BD%D0%BE" TargetMode="External"/><Relationship Id="rId4" Type="http://schemas.openxmlformats.org/officeDocument/2006/relationships/image" Target="../media/image6.jpeg"/><Relationship Id="rId9" Type="http://schemas.openxmlformats.org/officeDocument/2006/relationships/hyperlink" Target="https://ru.wikipedia.org/wiki/1980" TargetMode="External"/><Relationship Id="rId14" Type="http://schemas.openxmlformats.org/officeDocument/2006/relationships/hyperlink" Target="https://ru.wikipedia.org/wiki/%D0%9F%D1%81%D0%B8%D1%85%D0%BE%D0%B0%D0%BD%D0%B0%D0%BB%D0%B8%D0%B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930" y="1124744"/>
            <a:ext cx="705678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/>
              <a:t>Толерантность как принцип обслуживания разных групп пользователей в библиотеке </a:t>
            </a:r>
            <a:r>
              <a:rPr lang="ru-RU" sz="4400" b="1" i="1" dirty="0" smtClean="0"/>
              <a:t>ВГМУ</a:t>
            </a:r>
            <a:endParaRPr lang="ru-RU" sz="4400" dirty="0"/>
          </a:p>
        </p:txBody>
      </p:sp>
      <p:sp>
        <p:nvSpPr>
          <p:cNvPr id="2" name="TextBox 1"/>
          <p:cNvSpPr txBox="1"/>
          <p:nvPr/>
        </p:nvSpPr>
        <p:spPr>
          <a:xfrm>
            <a:off x="539552" y="5301208"/>
            <a:ext cx="80655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+mj-lt"/>
              </a:rPr>
              <a:t>Библиотекарь 1 категории ООУЛ		Шуваева Галина Васильевна</a:t>
            </a:r>
            <a:endParaRPr lang="ru-RU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4521272"/>
            <a:ext cx="799288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Толерантная молодежь – это наше 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будущее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15151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93462" tIns="0" rIns="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sz="1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 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1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200×630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7890" name="Picture 2" descr="https://im0-tub-ru.yandex.net/i?id=a471e44b25aa0dd88b577a5d7b53480f&amp;n=33&amp;h=190&amp;w=29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548680"/>
            <a:ext cx="5256584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im2-tub-ru.yandex.net/i?id=2f9a93202573e427c24fe66b155753c1&amp;n=33&amp;h=190&amp;w=28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764704"/>
            <a:ext cx="5544616" cy="36004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71600" y="4725144"/>
            <a:ext cx="69127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 smtClean="0"/>
              <a:t>Библиотека</a:t>
            </a:r>
            <a:r>
              <a:rPr lang="en-US" sz="4800" b="1" i="1" dirty="0" smtClean="0"/>
              <a:t> </a:t>
            </a:r>
            <a:r>
              <a:rPr lang="ru-RU" sz="4800" b="1" i="1" dirty="0" smtClean="0"/>
              <a:t>-</a:t>
            </a:r>
            <a:r>
              <a:rPr lang="en-US" sz="4800" b="1" i="1" dirty="0" smtClean="0"/>
              <a:t> </a:t>
            </a:r>
            <a:r>
              <a:rPr lang="ru-RU" sz="4800" b="1" i="1" dirty="0" smtClean="0"/>
              <a:t>территория толерантности</a:t>
            </a:r>
            <a:endParaRPr lang="ru-RU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013176"/>
            <a:ext cx="83529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На рубеже XVIII-XIX веков во Франции жил некто </a:t>
            </a:r>
            <a:r>
              <a:rPr lang="ru-RU" sz="2400" b="1" dirty="0" err="1" smtClean="0"/>
              <a:t>Талейран-Перигор</a:t>
            </a:r>
            <a:r>
              <a:rPr lang="ru-RU" sz="2400" b="1" dirty="0" smtClean="0"/>
              <a:t>, князь </a:t>
            </a:r>
            <a:r>
              <a:rPr lang="ru-RU" sz="2400" b="1" dirty="0" err="1" smtClean="0"/>
              <a:t>Беневентский</a:t>
            </a:r>
            <a:r>
              <a:rPr lang="ru-RU" sz="2000" dirty="0" smtClean="0"/>
              <a:t>. Он отличился тем, что при разных правительствах (и при революционном, и при Наполеоне, и при короле Людовике XVII) оставался неизменно министром иностранных дел.</a:t>
            </a:r>
            <a:endParaRPr lang="ru-RU" sz="2000" dirty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15151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93462" tIns="0" rIns="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sz="1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5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12×429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0" name="Picture 4" descr="https://im2-tub-ru.yandex.net/i?id=74adb40e6ce6fbfb45700f65a976ddd0&amp;n=33&amp;h=190&amp;w=27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620688"/>
            <a:ext cx="5256584" cy="3960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04664"/>
            <a:ext cx="770485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i="1" dirty="0" smtClean="0"/>
          </a:p>
          <a:p>
            <a:pPr algn="ctr"/>
            <a:r>
              <a:rPr lang="ru-RU" sz="2800" b="1" i="1" dirty="0" smtClean="0"/>
              <a:t> «Толерантность означает уважение, принятие и правильное понимание богатого многообразия культур нашего мира, наших форм самовыражения и способов проявлений человеческой индивидуальности. Толерантность – это обязанность способствовать утверждению прав человека,… демократии и правопорядка…»</a:t>
            </a:r>
          </a:p>
          <a:p>
            <a:pPr algn="ctr"/>
            <a:endParaRPr lang="ru-RU" sz="2800" b="1" i="1" dirty="0" smtClean="0"/>
          </a:p>
          <a:p>
            <a:pPr algn="ctr"/>
            <a:endParaRPr lang="ru-RU" sz="2800" b="1" i="1" dirty="0" smtClean="0"/>
          </a:p>
          <a:p>
            <a:pPr algn="r"/>
            <a:r>
              <a:rPr lang="ru-RU" sz="2800" b="1" i="1" dirty="0" smtClean="0"/>
              <a:t> </a:t>
            </a:r>
            <a:r>
              <a:rPr lang="ru-RU" sz="2400" b="1" i="1" dirty="0" smtClean="0"/>
              <a:t>Из Декларации принципов толерантности, утвержденной резолюцией 5,61 Генеральной конференции ЮНЕСКО от 16 ноября 1995 года</a:t>
            </a:r>
          </a:p>
          <a:p>
            <a:pPr algn="ctr"/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764704"/>
            <a:ext cx="69847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Что такое толерантность?</a:t>
            </a:r>
          </a:p>
          <a:p>
            <a:pPr algn="ctr"/>
            <a:endParaRPr lang="ru-RU" sz="2400" b="1" i="1" dirty="0" smtClean="0"/>
          </a:p>
          <a:p>
            <a:pPr algn="just"/>
            <a:r>
              <a:rPr lang="ru-RU" sz="2400" b="1" i="1" dirty="0" smtClean="0"/>
              <a:t> </a:t>
            </a:r>
            <a:r>
              <a:rPr lang="ru-RU" sz="2400" b="1" i="1" dirty="0" err="1" smtClean="0"/>
              <a:t>tolerance</a:t>
            </a:r>
            <a:r>
              <a:rPr lang="ru-RU" sz="2400" b="1" i="1" dirty="0" smtClean="0"/>
              <a:t> (французский) – отношение, при котором допускается, что другие могут думать или действовать иначе, нежели ты сам; </a:t>
            </a:r>
            <a:r>
              <a:rPr lang="ru-RU" sz="2400" b="1" i="1" dirty="0" err="1" smtClean="0"/>
              <a:t>tolerance</a:t>
            </a:r>
            <a:r>
              <a:rPr lang="ru-RU" sz="2400" b="1" i="1" dirty="0" smtClean="0"/>
              <a:t> </a:t>
            </a:r>
          </a:p>
          <a:p>
            <a:pPr algn="just"/>
            <a:endParaRPr lang="ru-RU" sz="2400" b="1" i="1" dirty="0" smtClean="0"/>
          </a:p>
          <a:p>
            <a:pPr algn="just"/>
            <a:r>
              <a:rPr lang="ru-RU" sz="2400" b="1" i="1" dirty="0" smtClean="0"/>
              <a:t>(английский) – готовность быть терпимым, снисходительность; терпимость </a:t>
            </a:r>
          </a:p>
          <a:p>
            <a:pPr algn="just"/>
            <a:endParaRPr lang="ru-RU" sz="2400" b="1" i="1" dirty="0" smtClean="0"/>
          </a:p>
          <a:p>
            <a:pPr algn="just"/>
            <a:r>
              <a:rPr lang="ru-RU" sz="2400" b="1" i="1" dirty="0" smtClean="0"/>
              <a:t>(русский) – способность терпеть что-то или кого-то, быть выдержанным, выносливым, стойким, уметь мириться с существованием чего-либо, кого-либо, считаться с мнением других, быть снисходительным.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148064" y="836712"/>
            <a:ext cx="345638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толерантность не следует путать ни с пассивностью, ни с согласием или равнодушием. Это активное, положительное и ответственное отношение к человеческому разнообразию.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4034" name="Picture 2" descr="Kofi Annan 2012 (cropped) - Аннан, Коф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76672"/>
            <a:ext cx="3888432" cy="504056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9552" y="5733256"/>
            <a:ext cx="7992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/>
              <a:t>Ко́фи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А́ннан</a:t>
            </a:r>
            <a:r>
              <a:rPr lang="ru-RU" sz="2000" dirty="0" smtClean="0"/>
              <a:t>— </a:t>
            </a:r>
            <a:r>
              <a:rPr lang="ru-RU" sz="2000" dirty="0" smtClean="0">
                <a:hlinkClick r:id="rId3" tooltip="Гана"/>
              </a:rPr>
              <a:t>ганский</a:t>
            </a:r>
            <a:r>
              <a:rPr lang="ru-RU" sz="2000" dirty="0" smtClean="0"/>
              <a:t> дипломат, 7-й Генеральный секретарь ООН. Лауреат </a:t>
            </a:r>
            <a:r>
              <a:rPr lang="ru-RU" sz="2000" dirty="0" smtClean="0">
                <a:hlinkClick r:id="rId4" tooltip="Нобелевская премия мира"/>
              </a:rPr>
              <a:t>Нобелевской премии мира</a:t>
            </a:r>
            <a:r>
              <a:rPr lang="ru-RU" sz="2000" dirty="0" smtClean="0"/>
              <a:t> </a:t>
            </a:r>
            <a:r>
              <a:rPr lang="ru-RU" sz="2000" dirty="0" smtClean="0">
                <a:hlinkClick r:id="rId5" tooltip="2001 год"/>
              </a:rPr>
              <a:t>2001 года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39552" y="1628001"/>
            <a:ext cx="316835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Толерантность – это искусство жить в мире непохожих людей и идей</a:t>
            </a:r>
            <a:r>
              <a:rPr lang="ru-RU" sz="28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15151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93462" tIns="0" rIns="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sz="1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6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00×787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3010" name="Picture 2" descr="https://im3-tub-ru.yandex.net/i?id=a780410059b21901defa7b93ac203536&amp;n=33&amp;h=190&amp;w=18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620688"/>
            <a:ext cx="4248472" cy="446449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27584" y="5517232"/>
            <a:ext cx="770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/>
              <a:t>Алекса́ндр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Григо́рьевич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Асмо́лов</a:t>
            </a:r>
            <a:r>
              <a:rPr lang="ru-RU" sz="2000" dirty="0" smtClean="0"/>
              <a:t> (род. </a:t>
            </a:r>
            <a:r>
              <a:rPr lang="ru-RU" sz="2000" dirty="0" smtClean="0">
                <a:hlinkClick r:id="rId4" tooltip="22 февраля"/>
              </a:rPr>
              <a:t>22 февраля</a:t>
            </a:r>
            <a:r>
              <a:rPr lang="ru-RU" sz="2000" dirty="0" smtClean="0"/>
              <a:t> </a:t>
            </a:r>
            <a:r>
              <a:rPr lang="ru-RU" sz="2000" dirty="0" smtClean="0">
                <a:hlinkClick r:id="rId5" tooltip="1949"/>
              </a:rPr>
              <a:t>1949</a:t>
            </a:r>
            <a:r>
              <a:rPr lang="ru-RU" sz="2000" dirty="0" smtClean="0"/>
              <a:t>, </a:t>
            </a:r>
            <a:r>
              <a:rPr lang="ru-RU" sz="2000" dirty="0" smtClean="0">
                <a:hlinkClick r:id="rId6" tooltip="Москва"/>
              </a:rPr>
              <a:t>Москва</a:t>
            </a:r>
            <a:r>
              <a:rPr lang="ru-RU" sz="2000" dirty="0" smtClean="0"/>
              <a:t>) — российский </a:t>
            </a:r>
            <a:r>
              <a:rPr lang="ru-RU" sz="2000" dirty="0" smtClean="0">
                <a:hlinkClick r:id="rId7" tooltip="Психолог"/>
              </a:rPr>
              <a:t>психолог</a:t>
            </a:r>
            <a:r>
              <a:rPr lang="ru-RU" sz="2000" dirty="0" smtClean="0"/>
              <a:t>, политик и учёный.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772816"/>
            <a:ext cx="69847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 smtClean="0"/>
              <a:t>Трех вещей следует избегать (в жизни): ненависти, зависти и презрения.</a:t>
            </a:r>
            <a:endParaRPr lang="ru-RU" sz="4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115616" y="1494736"/>
            <a:ext cx="684076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Ведь «информационно – операционная бедность личности затрудняет формирование ценностей системы человека».   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С.Д. Поляков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1259632" y="5419719"/>
            <a:ext cx="64087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Педагогическая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инноватика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: от идеи до практики DOC. М.: Центр Педагогический поиск, 2007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220072" y="908720"/>
            <a:ext cx="345638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Т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олько свободно выработанное мнение человека, взявшего на себя труд самостоятельно оценить происходящее вокруг, способно противостоять мнению толпы, коллективным предрассудкам.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9938" name="Picture 2" descr="Erich Fromm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692696"/>
            <a:ext cx="3816424" cy="460851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827584" y="5661248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/>
              <a:t>Э́рих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Зелигманн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Фромм</a:t>
            </a:r>
            <a:r>
              <a:rPr lang="ru-RU" sz="2000" dirty="0" smtClean="0"/>
              <a:t> ( </a:t>
            </a:r>
            <a:r>
              <a:rPr lang="ru-RU" sz="2000" dirty="0" smtClean="0">
                <a:hlinkClick r:id="rId5" tooltip="23 марта"/>
              </a:rPr>
              <a:t>23 марта</a:t>
            </a:r>
            <a:r>
              <a:rPr lang="ru-RU" sz="2000" dirty="0" smtClean="0"/>
              <a:t> </a:t>
            </a:r>
            <a:r>
              <a:rPr lang="ru-RU" sz="2000" dirty="0" smtClean="0">
                <a:hlinkClick r:id="rId6" tooltip="1900"/>
              </a:rPr>
              <a:t>1900</a:t>
            </a:r>
            <a:r>
              <a:rPr lang="ru-RU" sz="2000" dirty="0" smtClean="0"/>
              <a:t>, </a:t>
            </a:r>
            <a:r>
              <a:rPr lang="ru-RU" sz="2000" dirty="0" smtClean="0">
                <a:hlinkClick r:id="rId7" tooltip="Франкфурт-на-Майне"/>
              </a:rPr>
              <a:t>Франкфурт-на-Майне</a:t>
            </a:r>
            <a:r>
              <a:rPr lang="ru-RU" sz="2000" dirty="0" smtClean="0"/>
              <a:t> — </a:t>
            </a:r>
            <a:r>
              <a:rPr lang="ru-RU" sz="2000" dirty="0" smtClean="0">
                <a:hlinkClick r:id="rId8" tooltip="18 марта"/>
              </a:rPr>
              <a:t>18 марта</a:t>
            </a:r>
            <a:r>
              <a:rPr lang="ru-RU" sz="2000" dirty="0" smtClean="0"/>
              <a:t> </a:t>
            </a:r>
            <a:r>
              <a:rPr lang="ru-RU" sz="2000" dirty="0" smtClean="0">
                <a:hlinkClick r:id="rId9" tooltip="1980"/>
              </a:rPr>
              <a:t>1980</a:t>
            </a:r>
            <a:r>
              <a:rPr lang="ru-RU" sz="2000" dirty="0" smtClean="0"/>
              <a:t>, </a:t>
            </a:r>
            <a:r>
              <a:rPr lang="ru-RU" sz="2000" dirty="0" smtClean="0">
                <a:hlinkClick r:id="rId10" tooltip="Локарно"/>
              </a:rPr>
              <a:t>Локарно</a:t>
            </a:r>
            <a:r>
              <a:rPr lang="ru-RU" sz="2000" dirty="0" smtClean="0"/>
              <a:t>) — немецкий </a:t>
            </a:r>
            <a:r>
              <a:rPr lang="ru-RU" sz="2000" dirty="0" smtClean="0">
                <a:hlinkClick r:id="rId11" tooltip="Социология"/>
              </a:rPr>
              <a:t>социолог</a:t>
            </a:r>
            <a:r>
              <a:rPr lang="ru-RU" sz="2000" dirty="0" smtClean="0"/>
              <a:t>, </a:t>
            </a:r>
            <a:r>
              <a:rPr lang="ru-RU" sz="2000" dirty="0" smtClean="0">
                <a:hlinkClick r:id="rId12" tooltip="Философия"/>
              </a:rPr>
              <a:t>философ</a:t>
            </a:r>
            <a:r>
              <a:rPr lang="ru-RU" sz="2000" dirty="0" smtClean="0"/>
              <a:t>, </a:t>
            </a:r>
            <a:r>
              <a:rPr lang="ru-RU" sz="2000" dirty="0" smtClean="0">
                <a:hlinkClick r:id="rId13" tooltip="Социальная психология"/>
              </a:rPr>
              <a:t>социальный психолог</a:t>
            </a:r>
            <a:r>
              <a:rPr lang="ru-RU" sz="2000" dirty="0" smtClean="0"/>
              <a:t>, </a:t>
            </a:r>
            <a:r>
              <a:rPr lang="ru-RU" sz="2000" dirty="0" smtClean="0">
                <a:hlinkClick r:id="rId14" tooltip="Психоанализ"/>
              </a:rPr>
              <a:t>психоаналитик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307</TotalTime>
  <Words>348</Words>
  <Application>Microsoft Office PowerPoint</Application>
  <PresentationFormat>Экран (4:3)</PresentationFormat>
  <Paragraphs>35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86</cp:revision>
  <dcterms:created xsi:type="dcterms:W3CDTF">2015-10-29T09:01:52Z</dcterms:created>
  <dcterms:modified xsi:type="dcterms:W3CDTF">2015-12-07T08:04:11Z</dcterms:modified>
</cp:coreProperties>
</file>