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96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65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77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31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49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70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22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31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52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36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1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07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B5D2-D202-4756-B668-79DF4CD00ECB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6E1E-370C-46DF-81D9-870587106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7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.planeta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nanie.org/" TargetMode="External"/><Relationship Id="rId4" Type="http://schemas.openxmlformats.org/officeDocument/2006/relationships/hyperlink" Target="http://www.fondpotanin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kiymir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scf.ru/" TargetMode="External"/><Relationship Id="rId4" Type="http://schemas.openxmlformats.org/officeDocument/2006/relationships/hyperlink" Target="http://www.lfond.spb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pgo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lnoe-delo.ru/" TargetMode="External"/><Relationship Id="rId5" Type="http://schemas.openxmlformats.org/officeDocument/2006/relationships/hyperlink" Target="http://timchenkofoundation.org/" TargetMode="External"/><Relationship Id="rId4" Type="http://schemas.openxmlformats.org/officeDocument/2006/relationships/hyperlink" Target="https://www.bf-sozidanie.r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br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khorovfund.ru/" TargetMode="External"/><Relationship Id="rId4" Type="http://schemas.openxmlformats.org/officeDocument/2006/relationships/hyperlink" Target="http://www.rfh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-dog.ru/wallpapers/9/6/531340905154432/gory-pejzazh-polyana-solnce-lu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7400" y="3827437"/>
            <a:ext cx="7045235" cy="230832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Проектная деятельность библиотеки,</a:t>
            </a:r>
          </a:p>
          <a:p>
            <a:pPr algn="ctr"/>
            <a:r>
              <a:rPr lang="ru-RU" sz="3600" b="1" dirty="0" smtClean="0"/>
              <a:t>Или</a:t>
            </a:r>
          </a:p>
          <a:p>
            <a:pPr algn="ctr"/>
            <a:r>
              <a:rPr lang="ru-RU" sz="3600" b="1" dirty="0" smtClean="0"/>
              <a:t>Шанс на грант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66509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orick.kz/wp-content/uploads/2016/01/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68709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</a:t>
            </a:r>
            <a:r>
              <a:rPr lang="ru-RU" sz="3200" b="1" dirty="0" smtClean="0"/>
              <a:t>роект 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БиблиоРодина</a:t>
            </a:r>
            <a:r>
              <a:rPr lang="ru-RU" sz="3200" b="1" dirty="0" smtClean="0"/>
              <a:t>»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3"/>
              </a:rPr>
              <a:t>https://biblio.planeta.ru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92149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Благотворительный фонд В. Потанина</a:t>
            </a:r>
            <a:r>
              <a:rPr lang="ru-RU" sz="3200" dirty="0" smtClean="0"/>
              <a:t> 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4"/>
              </a:rPr>
              <a:t>http://www.fondpotanin.ru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" y="4741138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Общество «Знание» России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5"/>
              </a:rPr>
              <a:t>http://www.znanie.org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orick.kz/wp-content/uploads/2016/01/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909" y="2892744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Фонд «Русский мир»</a:t>
            </a:r>
            <a:r>
              <a:rPr lang="ru-RU" sz="3200" dirty="0" smtClean="0"/>
              <a:t> </a:t>
            </a:r>
            <a:endParaRPr lang="ru-RU" sz="3200" b="1" dirty="0" smtClean="0"/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3"/>
              </a:rPr>
              <a:t>http://www.russkiymir.ru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37527"/>
            <a:ext cx="12030891" cy="150810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Международный благотворительный фонд имени Д.С. Лихачева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dirty="0" smtClean="0">
                <a:hlinkClick r:id="rId4"/>
              </a:rPr>
              <a:t>http://www.lfond.spb.ru</a:t>
            </a:r>
            <a:endParaRPr lang="ru-RU" sz="3200" dirty="0" smtClean="0"/>
          </a:p>
          <a:p>
            <a:pPr algn="ctr"/>
            <a:r>
              <a:rPr lang="ru-RU" sz="28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" y="660400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Российский научный фонд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5"/>
              </a:rPr>
              <a:t>http://www.rscf.ru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yorick.kz/wp-content/uploads/2016/01/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13124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«Институт проблем гражданского общества»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3"/>
              </a:rPr>
              <a:t>http://inpgo.ru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95036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Благотворительный фонд «Созидание»</a:t>
            </a:r>
          </a:p>
          <a:p>
            <a:pPr algn="ctr"/>
            <a:r>
              <a:rPr lang="ru-RU" sz="3200" u="sng" dirty="0" smtClean="0">
                <a:hlinkClick r:id="rId4"/>
              </a:rPr>
              <a:t>https://www.bf-sozidanie.ru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109" y="3468236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Благотворительный фонд Елены и Геннадия Тимченко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 Сайт </a:t>
            </a:r>
            <a:r>
              <a:rPr lang="ru-RU" sz="3200" u="sng" dirty="0" smtClean="0">
                <a:hlinkClick r:id="rId5"/>
              </a:rPr>
              <a:t>http://timchenkofoundation.org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68436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Фонд Олега Дерипаски «Вольное Дело»</a:t>
            </a:r>
          </a:p>
          <a:p>
            <a:pPr algn="ctr"/>
            <a:r>
              <a:rPr lang="ru-RU" sz="3200" dirty="0" smtClean="0"/>
              <a:t> Сайт </a:t>
            </a:r>
            <a:r>
              <a:rPr lang="ru-RU" sz="3200" u="sng" dirty="0" smtClean="0">
                <a:hlinkClick r:id="rId6"/>
              </a:rPr>
              <a:t>http://volnoe-delo.ru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olian.info/wp-content/uploads/2016/09/98232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68709"/>
            <a:ext cx="12030891" cy="646331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27gnTLvJ3x0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1256" y="555899"/>
            <a:ext cx="11573693" cy="138499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Проектирование</a:t>
            </a:r>
            <a:r>
              <a:rPr lang="ru-RU" sz="2800" dirty="0" smtClean="0"/>
              <a:t> – это практическая деятельность, целью которой является поиск новых решений, оформленных в виде комплекта документации.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121" y="2352703"/>
            <a:ext cx="11637828" cy="1815882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Программа</a:t>
            </a:r>
            <a:r>
              <a:rPr lang="ru-RU" sz="2800" dirty="0"/>
              <a:t> – документ, представляющий собой ряд проектов или циклов мероприятий по приоритетным направлениям развития библиотеки, скоординированных по ресурсам, времени, исполнителям, и </a:t>
            </a:r>
            <a:r>
              <a:rPr lang="ru-RU" sz="2800" dirty="0" smtClean="0"/>
              <a:t>имеющий </a:t>
            </a:r>
            <a:r>
              <a:rPr lang="ru-RU" sz="2800" dirty="0"/>
              <a:t>определенный статус.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422" y="4543175"/>
            <a:ext cx="11690904" cy="138499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</a:t>
            </a:r>
            <a:r>
              <a:rPr lang="ru-RU" sz="2800" dirty="0" smtClean="0"/>
              <a:t> </a:t>
            </a:r>
            <a:r>
              <a:rPr lang="ru-RU" sz="2800" dirty="0"/>
              <a:t>– это целенаправленная деятельность временного характера, предназначенная для создания уникального продукта или услуги, ограниченная во времени и связанная с потреблением ресурсов.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3371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yaizakon.com.ua/wp-content/uploads/2016/03/1283963378_D7E5F0F2E5E620303420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" y="4945068"/>
            <a:ext cx="12192000" cy="1815882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Библиотечные проекты</a:t>
            </a:r>
            <a:r>
              <a:rPr lang="ru-RU" sz="2800" dirty="0" smtClean="0"/>
              <a:t> – это социальные некоммерческие проекты, </a:t>
            </a:r>
          </a:p>
          <a:p>
            <a:pPr algn="ctr"/>
            <a:r>
              <a:rPr lang="ru-RU" sz="2800" dirty="0" smtClean="0"/>
              <a:t>которые предназначены для изменения ситуации в области обеспечения библиотек, с целью более полного, качественного и эффективного доступа </a:t>
            </a:r>
          </a:p>
          <a:p>
            <a:pPr algn="ctr"/>
            <a:r>
              <a:rPr lang="ru-RU" sz="2800" dirty="0" smtClean="0"/>
              <a:t>к информации разных групп пользователей.</a:t>
            </a:r>
            <a:endParaRPr lang="ru-RU" sz="2800" dirty="0"/>
          </a:p>
        </p:txBody>
      </p:sp>
      <p:pic>
        <p:nvPicPr>
          <p:cNvPr id="2060" name="Picture 12" descr="http://www.eyla.net/gallery/Windows/Windows_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525" y="169819"/>
            <a:ext cx="6676299" cy="500722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612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sktambov.ru/wp-content/uploads/taisia/2015/07/1bi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8" name="Picture 4" descr="http://fotosmeh.ru/wp-content/uploads/2016/01/160122_3_1_Eu-800x4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515" y="824033"/>
            <a:ext cx="7620000" cy="46101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www.tv2.tomsk.ru/sites/www.tv2.tomsk.ru/files/na_byudzhe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394960" cy="352291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-13062" y="4657682"/>
            <a:ext cx="12192000" cy="2246769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Фандрайзинг</a:t>
            </a:r>
            <a:r>
              <a:rPr lang="ru-RU" sz="2800" b="1" dirty="0" smtClean="0"/>
              <a:t> </a:t>
            </a:r>
            <a:r>
              <a:rPr lang="ru-RU" sz="2800" dirty="0" smtClean="0"/>
              <a:t>(от англ. «</a:t>
            </a:r>
            <a:r>
              <a:rPr lang="ru-RU" sz="2800" dirty="0" err="1" smtClean="0"/>
              <a:t>фанд</a:t>
            </a:r>
            <a:r>
              <a:rPr lang="ru-RU" sz="2800" dirty="0" smtClean="0"/>
              <a:t>» - вкладывание средств и «</a:t>
            </a:r>
            <a:r>
              <a:rPr lang="ru-RU" sz="2800" dirty="0" err="1" smtClean="0"/>
              <a:t>райзинг</a:t>
            </a:r>
            <a:r>
              <a:rPr lang="ru-RU" sz="2800" dirty="0" smtClean="0"/>
              <a:t>» - повышение, выращивание) - это умение увеличивать своё финансирование, осуществлять поиск ресурсных спонсоров и систематически получать необходимую помощь, привлекая дополнительные источники финансирования.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441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aztrk.kz/sites/default/files/2016/09/04/dating-coach-mn-dating-advice-to-strong-women-dating-and-vulnerabi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77113"/>
            <a:ext cx="12192000" cy="1815882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Спонсор – </a:t>
            </a:r>
            <a:r>
              <a:rPr lang="ru-RU" sz="2800" dirty="0" smtClean="0"/>
              <a:t>юридическое или физическое лицо, участвующее в финансировании какого-либо мероприятия, проекта. </a:t>
            </a:r>
          </a:p>
          <a:p>
            <a:pPr algn="ctr"/>
            <a:r>
              <a:rPr lang="ru-RU" sz="2800" b="1" dirty="0" smtClean="0"/>
              <a:t>Спонсорство</a:t>
            </a:r>
            <a:r>
              <a:rPr lang="ru-RU" sz="2800" dirty="0" smtClean="0"/>
              <a:t> осуществляется, как правило, в рекламных целях,</a:t>
            </a:r>
          </a:p>
          <a:p>
            <a:pPr algn="ctr"/>
            <a:r>
              <a:rPr lang="ru-RU" sz="2800" dirty="0" smtClean="0"/>
              <a:t> без участия в получаемых доходах.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189" y="4849270"/>
            <a:ext cx="12030891" cy="1851983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Благотворительность</a:t>
            </a:r>
            <a:r>
              <a:rPr lang="ru-RU" sz="2800" dirty="0" smtClean="0"/>
              <a:t> — оказание бескорыстной (безвозмездной или на льготных условиях) помощи тем, кто в этом нуждается. Основной чертой благотворительности является добровольный выбор вида, времени и места, а также содержания помощи. 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o.spb.ru/wp-content/uploads/2016/04/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991367"/>
            <a:ext cx="10896599" cy="501675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Грант </a:t>
            </a:r>
            <a:r>
              <a:rPr lang="ru-RU" sz="3200" dirty="0" smtClean="0"/>
              <a:t>— это денежные и иные средства, </a:t>
            </a:r>
          </a:p>
          <a:p>
            <a:pPr algn="ctr"/>
            <a:r>
              <a:rPr lang="ru-RU" sz="3200" dirty="0" smtClean="0"/>
              <a:t>передаваемые безвозмездно и безвозвратно гражданами </a:t>
            </a:r>
          </a:p>
          <a:p>
            <a:pPr algn="ctr"/>
            <a:r>
              <a:rPr lang="ru-RU" sz="3200" dirty="0" smtClean="0"/>
              <a:t>и юридическими лицами, в том числе иностранными гражданами и иностранными юридическими лицами, </a:t>
            </a:r>
          </a:p>
          <a:p>
            <a:pPr algn="ctr"/>
            <a:r>
              <a:rPr lang="ru-RU" sz="3200" dirty="0" smtClean="0"/>
              <a:t>в том числе международными организациями, получившими право на предоставление грантов </a:t>
            </a:r>
          </a:p>
          <a:p>
            <a:pPr algn="ctr"/>
            <a:r>
              <a:rPr lang="ru-RU" sz="3200" dirty="0" smtClean="0"/>
              <a:t>на территории Российской Федерации в установленном Правительством Российской Федерации порядке,</a:t>
            </a:r>
          </a:p>
          <a:p>
            <a:pPr algn="ctr"/>
            <a:r>
              <a:rPr lang="ru-RU" sz="3200" dirty="0" smtClean="0"/>
              <a:t> на проведение конкретных научных исследований, </a:t>
            </a:r>
          </a:p>
          <a:p>
            <a:pPr algn="ctr"/>
            <a:r>
              <a:rPr lang="ru-RU" sz="3200" dirty="0" smtClean="0"/>
              <a:t>на условиях, предусмотренных </a:t>
            </a:r>
            <a:r>
              <a:rPr lang="ru-RU" sz="3200" dirty="0" err="1" smtClean="0"/>
              <a:t>грантодателями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penzavzglyad.ru/images/uploads/1e883322c5067576b9ceae7b040bd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2229" y="718458"/>
            <a:ext cx="9522822" cy="5816977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3600" b="1" dirty="0" smtClean="0"/>
              <a:t>Содержание заявки:</a:t>
            </a:r>
          </a:p>
          <a:p>
            <a:pPr algn="ctr"/>
            <a:r>
              <a:rPr lang="ru-RU" sz="2800" dirty="0" smtClean="0"/>
              <a:t>1. Титульный лист.  </a:t>
            </a:r>
          </a:p>
          <a:p>
            <a:pPr algn="ctr"/>
            <a:r>
              <a:rPr lang="ru-RU" sz="2800" dirty="0" smtClean="0"/>
              <a:t>2. Аннотация. </a:t>
            </a:r>
          </a:p>
          <a:p>
            <a:pPr algn="ctr"/>
            <a:r>
              <a:rPr lang="ru-RU" sz="2800" dirty="0" smtClean="0"/>
              <a:t>3. Введение (презентация организации).  </a:t>
            </a:r>
          </a:p>
          <a:p>
            <a:pPr algn="ctr"/>
            <a:r>
              <a:rPr lang="ru-RU" sz="2800" dirty="0" smtClean="0"/>
              <a:t>4. Постановка проблемы.</a:t>
            </a:r>
          </a:p>
          <a:p>
            <a:pPr algn="ctr"/>
            <a:r>
              <a:rPr lang="ru-RU" sz="2800" dirty="0" smtClean="0"/>
              <a:t>5. Цели и задачи проекта.  </a:t>
            </a:r>
          </a:p>
          <a:p>
            <a:pPr algn="ctr"/>
            <a:r>
              <a:rPr lang="ru-RU" sz="2800" dirty="0" smtClean="0"/>
              <a:t>6. Целевая аудитория (участники проекта).</a:t>
            </a:r>
          </a:p>
          <a:p>
            <a:pPr algn="ctr"/>
            <a:r>
              <a:rPr lang="ru-RU" sz="2800" dirty="0" smtClean="0"/>
              <a:t>7. Методы реализации.</a:t>
            </a:r>
          </a:p>
          <a:p>
            <a:pPr algn="ctr"/>
            <a:r>
              <a:rPr lang="ru-RU" sz="2800" dirty="0" smtClean="0"/>
              <a:t>8. Ожидаемые результаты.</a:t>
            </a:r>
          </a:p>
          <a:p>
            <a:pPr algn="ctr"/>
            <a:r>
              <a:rPr lang="ru-RU" sz="2800" dirty="0" smtClean="0"/>
              <a:t>9. Дальнейшее финансирование (развитие проекта). </a:t>
            </a:r>
          </a:p>
          <a:p>
            <a:pPr algn="ctr"/>
            <a:r>
              <a:rPr lang="ru-RU" sz="2800" dirty="0" smtClean="0"/>
              <a:t>10. Бюджет. Комментарии к бюджету.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firestock.ru/wp-content/uploads/2014/09/Fotolia_36400671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1703" y="274316"/>
            <a:ext cx="11025052" cy="637097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3600" b="1" dirty="0" smtClean="0"/>
              <a:t>Общая классификация </a:t>
            </a:r>
            <a:r>
              <a:rPr lang="ru-RU" sz="3600" b="1" dirty="0" err="1" smtClean="0"/>
              <a:t>грантодателей</a:t>
            </a:r>
            <a:r>
              <a:rPr lang="ru-RU" sz="3600" b="1" dirty="0" smtClean="0"/>
              <a:t>: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2800" i="1" dirty="0" smtClean="0"/>
              <a:t>Государственные фонды</a:t>
            </a:r>
            <a:r>
              <a:rPr lang="ru-RU" sz="2800" dirty="0" smtClean="0"/>
              <a:t> — это фонды и организации, получающие средства из бюджета государства.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i="1" dirty="0" err="1" smtClean="0"/>
              <a:t>Получастные</a:t>
            </a:r>
            <a:r>
              <a:rPr lang="ru-RU" sz="2800" i="1" dirty="0" smtClean="0"/>
              <a:t> фонды</a:t>
            </a:r>
            <a:r>
              <a:rPr lang="ru-RU" sz="2800" dirty="0" smtClean="0"/>
              <a:t> — общественные организации, получающие средства от государственных фондов и распределяющие их </a:t>
            </a:r>
          </a:p>
          <a:p>
            <a:pPr algn="ctr"/>
            <a:r>
              <a:rPr lang="ru-RU" sz="2800" dirty="0" smtClean="0"/>
              <a:t>по организациям-заявителям.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i="1" dirty="0" smtClean="0"/>
              <a:t>Частные фонды</a:t>
            </a:r>
            <a:r>
              <a:rPr lang="ru-RU" sz="2800" dirty="0" smtClean="0"/>
              <a:t> — это фонды и некоммерческие организации, получающие средства от частных граждан, либо корпорации (коммерческие фирмы), а также частные лица.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orick.kz/wp-content/uploads/2016/01/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315" y="185830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Российский фонд фундаментальных исследований</a:t>
            </a:r>
            <a:r>
              <a:rPr lang="ru-RU" sz="3200" dirty="0" smtClean="0"/>
              <a:t> (РФФИ). Сайт  </a:t>
            </a:r>
            <a:r>
              <a:rPr lang="ru-RU" sz="3200" u="sng" dirty="0" smtClean="0">
                <a:hlinkClick r:id="rId3"/>
              </a:rPr>
              <a:t>http://www.rfbr.ru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7900" y="2455139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Российский гуманитарный научный фонд</a:t>
            </a:r>
            <a:r>
              <a:rPr lang="ru-RU" sz="3200" dirty="0" smtClean="0"/>
              <a:t> (РГНФ). </a:t>
            </a:r>
          </a:p>
          <a:p>
            <a:pPr algn="ctr"/>
            <a:r>
              <a:rPr lang="ru-RU" sz="3200" dirty="0" smtClean="0"/>
              <a:t>Сайт  </a:t>
            </a:r>
            <a:r>
              <a:rPr lang="ru-RU" sz="3200" u="sng" dirty="0" smtClean="0">
                <a:hlinkClick r:id="rId4"/>
              </a:rPr>
              <a:t>http://www.rfh.ru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85259"/>
            <a:ext cx="12030891" cy="1077218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Фонд Михаила Прохорова </a:t>
            </a:r>
          </a:p>
          <a:p>
            <a:pPr algn="ctr"/>
            <a:r>
              <a:rPr lang="ru-RU" sz="3200" dirty="0" smtClean="0"/>
              <a:t>Сайт </a:t>
            </a:r>
            <a:r>
              <a:rPr lang="ru-RU" sz="3200" u="sng" dirty="0" smtClean="0">
                <a:hlinkClick r:id="rId5"/>
              </a:rPr>
              <a:t>http://www.prokhorovfund.ru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441</Words>
  <Application>Microsoft Office PowerPoint</Application>
  <PresentationFormat>Произвольный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23</dc:creator>
  <cp:lastModifiedBy>Admin</cp:lastModifiedBy>
  <cp:revision>38</cp:revision>
  <dcterms:created xsi:type="dcterms:W3CDTF">2016-12-17T10:10:18Z</dcterms:created>
  <dcterms:modified xsi:type="dcterms:W3CDTF">2016-12-20T09:07:03Z</dcterms:modified>
</cp:coreProperties>
</file>