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72" r:id="rId4"/>
    <p:sldId id="262" r:id="rId5"/>
    <p:sldId id="264" r:id="rId6"/>
    <p:sldId id="263" r:id="rId7"/>
    <p:sldId id="273" r:id="rId8"/>
    <p:sldId id="274" r:id="rId9"/>
    <p:sldId id="265" r:id="rId10"/>
    <p:sldId id="270" r:id="rId11"/>
    <p:sldId id="268" r:id="rId12"/>
    <p:sldId id="266" r:id="rId13"/>
    <p:sldId id="267"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300"/>
    <a:srgbClr val="744D26"/>
    <a:srgbClr val="BF7F3F"/>
    <a:srgbClr val="584100"/>
    <a:srgbClr val="AA3871"/>
    <a:srgbClr val="8C8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20" y="672"/>
      </p:cViewPr>
      <p:guideLst>
        <p:guide pos="3840"/>
        <p:guide orient="horz" pos="2160"/>
      </p:guideLst>
    </p:cSldViewPr>
  </p:slideViewPr>
  <p:notesTextViewPr>
    <p:cViewPr>
      <p:scale>
        <a:sx n="1" d="1"/>
        <a:sy n="1" d="1"/>
      </p:scale>
      <p:origin x="0" y="0"/>
    </p:cViewPr>
  </p:notesTextViewPr>
  <p:notesViewPr>
    <p:cSldViewPr snapToGrid="0">
      <p:cViewPr varScale="1">
        <p:scale>
          <a:sx n="57" d="100"/>
          <a:sy n="57" d="100"/>
        </p:scale>
        <p:origin x="136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ru-RU" smtClean="0"/>
              <a:t>11.12.2020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lang="ru-RU" smtClean="0"/>
              <a:t>‹#›</a:t>
            </a:fld>
            <a:endParaRPr lang="ru-RU" dirty="0"/>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ru-RU" smtClean="0"/>
              <a:t>11.12.2020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lang="ru-RU" smtClean="0"/>
              <a:t>‹#›</a:t>
            </a:fld>
            <a:endParaRPr lang="ru-RU" dirty="0"/>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Прямоугольник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1" name="Прямоугольник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2" name="Заголовок 1"/>
          <p:cNvSpPr>
            <a:spLocks noGrp="1"/>
          </p:cNvSpPr>
          <p:nvPr>
            <p:ph type="ctrTitle"/>
          </p:nvPr>
        </p:nvSpPr>
        <p:spPr>
          <a:xfrm>
            <a:off x="1295400" y="2079812"/>
            <a:ext cx="9601200" cy="1724092"/>
          </a:xfrm>
        </p:spPr>
        <p:txBody>
          <a:bodyPr anchor="b"/>
          <a:lstStyle>
            <a:lvl1pPr algn="ctr">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274638"/>
            <a:ext cx="2628900"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130552"/>
            <a:ext cx="9601200" cy="2359152"/>
          </a:xfrm>
        </p:spPr>
        <p:txBody>
          <a:bodyPr anchor="b">
            <a:normAutofit/>
          </a:bodyPr>
          <a:lstStyle>
            <a:lvl1pPr algn="ctr">
              <a:defRPr sz="5400" b="1"/>
            </a:lvl1pPr>
          </a:lstStyle>
          <a:p>
            <a:r>
              <a:rPr lang="ru-RU" smtClean="0"/>
              <a:t>Образец заголовка</a:t>
            </a:r>
            <a:endParaRPr lang="ru-RU" dirty="0"/>
          </a:p>
        </p:txBody>
      </p:sp>
      <p:sp>
        <p:nvSpPr>
          <p:cNvPr id="3" name="Текст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p:nvGrpSpPr>
        <p:grpSpPr>
          <a:xfrm flipV="1">
            <a:off x="1585" y="0"/>
            <a:ext cx="12188827" cy="377952"/>
            <a:chOff x="-1" y="6480048"/>
            <a:chExt cx="12188827" cy="377952"/>
          </a:xfrm>
        </p:grpSpPr>
        <p:sp>
          <p:nvSpPr>
            <p:cNvPr id="6" name="Прямоугольник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7" name="Прямоугольник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Дата 1"/>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flipV="1">
            <a:off x="1585" y="0"/>
            <a:ext cx="12188827" cy="377952"/>
            <a:chOff x="-1" y="6480048"/>
            <a:chExt cx="12188827" cy="377952"/>
          </a:xfrm>
        </p:grpSpPr>
        <p:sp>
          <p:nvSpPr>
            <p:cNvPr id="9" name="Прямоугольник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7470648" y="2350008"/>
            <a:ext cx="4206240" cy="1993392"/>
          </a:xfrm>
        </p:spPr>
        <p:txBody>
          <a:bodyPr anchor="b">
            <a:normAutofit/>
          </a:bodyPr>
          <a:lstStyle>
            <a:lvl1pPr>
              <a:defRPr sz="3400" b="1"/>
            </a:lvl1pPr>
          </a:lstStyle>
          <a:p>
            <a:r>
              <a:rPr lang="ru-RU" smtClean="0"/>
              <a:t>Образец заголовка</a:t>
            </a:r>
            <a:endParaRPr lang="ru-RU" dirty="0"/>
          </a:p>
        </p:txBody>
      </p:sp>
      <p:sp>
        <p:nvSpPr>
          <p:cNvPr id="3" name="Объект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flipV="1">
            <a:off x="1585" y="0"/>
            <a:ext cx="12188827" cy="377952"/>
            <a:chOff x="-1" y="6480048"/>
            <a:chExt cx="12188827" cy="377952"/>
          </a:xfrm>
        </p:grpSpPr>
        <p:sp>
          <p:nvSpPr>
            <p:cNvPr id="9" name="Прямоугольник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7470648" y="2350008"/>
            <a:ext cx="4206240" cy="1993392"/>
          </a:xfrm>
        </p:spPr>
        <p:txBody>
          <a:bodyPr anchor="b">
            <a:normAutofit/>
          </a:bodyPr>
          <a:lstStyle>
            <a:lvl1pPr>
              <a:defRPr sz="3400" b="1"/>
            </a:lvl1pPr>
          </a:lstStyle>
          <a:p>
            <a:r>
              <a:rPr lang="ru-RU" smtClean="0"/>
              <a:t>Образец заголовка</a:t>
            </a:r>
            <a:endParaRPr lang="ru-RU" dirty="0"/>
          </a:p>
        </p:txBody>
      </p:sp>
      <p:sp>
        <p:nvSpPr>
          <p:cNvPr id="3" name="Рисунок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277187-C200-495F-A386-621319EADA8F}" type="datetimeFigureOut">
              <a:rPr lang="ru-RU" smtClean="0"/>
              <a:t>11.12.2020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49032-2A07-4AE8-BA90-74324CAE0C87}" type="slidenum">
              <a:rPr lang="ru-RU" smtClean="0"/>
              <a:t>‹#›</a:t>
            </a:fld>
            <a:endParaRPr lang="ru-RU" dirty="0"/>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Группа 8"/>
          <p:cNvGrpSpPr/>
          <p:nvPr/>
        </p:nvGrpSpPr>
        <p:grpSpPr>
          <a:xfrm>
            <a:off x="-1" y="6480048"/>
            <a:ext cx="12188827" cy="377952"/>
            <a:chOff x="-1" y="6480048"/>
            <a:chExt cx="12188827" cy="377952"/>
          </a:xfrm>
        </p:grpSpPr>
        <p:sp>
          <p:nvSpPr>
            <p:cNvPr id="7" name="Прямоугольник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8" name="Прямоугольник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ru-RU" smtClean="0"/>
              <a:pPr/>
              <a:t>11.12.2020</a:t>
            </a:fld>
            <a:endParaRPr lang="ru-RU" dirty="0"/>
          </a:p>
        </p:txBody>
      </p:sp>
      <p:sp>
        <p:nvSpPr>
          <p:cNvPr id="5" name="Нижний колонтитул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lang="ru-RU" dirty="0"/>
          </a:p>
        </p:txBody>
      </p:sp>
      <p:sp>
        <p:nvSpPr>
          <p:cNvPr id="6" name="Номер слайда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lang="ru-RU" smtClean="0"/>
              <a:pPr/>
              <a:t>‹#›</a:t>
            </a:fld>
            <a:endParaRPr lang="ru-RU" dirty="0"/>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defTabSz="914400">
              <a:spcBef>
                <a:spcPts val="1"/>
              </a:spcBef>
              <a:buNone/>
            </a:pPr>
            <a:r>
              <a:rPr lang="ru-RU" sz="5400" i="0" dirty="0" smtClean="0">
                <a:ln/>
                <a:gradFill flip="none" rotWithShape="1">
                  <a:gsLst>
                    <a:gs pos="0">
                      <a:srgbClr val="BF7F3F">
                        <a:shade val="30000"/>
                        <a:satMod val="115000"/>
                      </a:srgbClr>
                    </a:gs>
                    <a:gs pos="50000">
                      <a:srgbClr val="BF7F3F">
                        <a:shade val="67500"/>
                        <a:satMod val="115000"/>
                      </a:srgbClr>
                    </a:gs>
                    <a:gs pos="100000">
                      <a:srgbClr val="BF7F3F">
                        <a:shade val="100000"/>
                        <a:satMod val="115000"/>
                      </a:srgbClr>
                    </a:gs>
                  </a:gsLst>
                  <a:lin ang="8100000" scaled="1"/>
                  <a:tileRect/>
                </a:gradFill>
                <a:latin typeface="Times New Roman" panose="02020603050405020304" pitchFamily="18" charset="0"/>
                <a:cs typeface="Times New Roman" panose="02020603050405020304" pitchFamily="18" charset="0"/>
              </a:rPr>
              <a:t>Обзор по истории медицины и фармации</a:t>
            </a:r>
            <a:endParaRPr lang="ru-RU" sz="5400" i="0" dirty="0">
              <a:ln/>
              <a:gradFill flip="none" rotWithShape="1">
                <a:gsLst>
                  <a:gs pos="0">
                    <a:srgbClr val="BF7F3F">
                      <a:shade val="30000"/>
                      <a:satMod val="115000"/>
                    </a:srgbClr>
                  </a:gs>
                  <a:gs pos="50000">
                    <a:srgbClr val="BF7F3F">
                      <a:shade val="67500"/>
                      <a:satMod val="115000"/>
                    </a:srgbClr>
                  </a:gs>
                  <a:gs pos="100000">
                    <a:srgbClr val="BF7F3F">
                      <a:shade val="100000"/>
                      <a:satMod val="115000"/>
                    </a:srgbClr>
                  </a:gs>
                </a:gsLst>
                <a:lin ang="8100000" scaled="1"/>
                <a:tileRect/>
              </a:gradFill>
              <a:latin typeface="Times New Roman" panose="02020603050405020304" pitchFamily="18" charset="0"/>
              <a:cs typeface="Times New Roman" panose="02020603050405020304" pitchFamily="18" charset="0"/>
            </a:endParaRPr>
          </a:p>
        </p:txBody>
      </p:sp>
      <p:sp>
        <p:nvSpPr>
          <p:cNvPr id="7" name="Подзаголовок 6"/>
          <p:cNvSpPr>
            <a:spLocks noGrp="1"/>
          </p:cNvSpPr>
          <p:nvPr>
            <p:ph type="subTitle" idx="1"/>
          </p:nvPr>
        </p:nvSpPr>
        <p:spPr/>
        <p:txBody>
          <a:bodyPr>
            <a:normAutofit/>
          </a:bodyPr>
          <a:lstStyle/>
          <a:p>
            <a:pPr marL="0" indent="0" algn="ctr">
              <a:spcBef>
                <a:spcPts val="0"/>
              </a:spcBef>
              <a:buNone/>
            </a:pPr>
            <a:r>
              <a:rPr lang="ru-RU" sz="2400" b="0" i="0" dirty="0" smtClean="0">
                <a:solidFill>
                  <a:srgbClr val="744D26"/>
                </a:solidFill>
                <a:latin typeface="Times New Roman" panose="02020603050405020304" pitchFamily="18" charset="0"/>
                <a:cs typeface="Times New Roman" panose="02020603050405020304" pitchFamily="18" charset="0"/>
              </a:rPr>
              <a:t>Подготовила вед. библиотекарь Коновалова Ю. В.</a:t>
            </a:r>
          </a:p>
          <a:p>
            <a:pPr marL="0" indent="0" algn="ctr">
              <a:spcBef>
                <a:spcPts val="0"/>
              </a:spcBef>
              <a:buNone/>
            </a:pPr>
            <a:r>
              <a:rPr lang="ru-RU" sz="2400" dirty="0" smtClean="0">
                <a:solidFill>
                  <a:srgbClr val="744D26"/>
                </a:solidFill>
                <a:latin typeface="Times New Roman" panose="02020603050405020304" pitchFamily="18" charset="0"/>
                <a:cs typeface="Times New Roman" panose="02020603050405020304" pitchFamily="18" charset="0"/>
              </a:rPr>
              <a:t>(студенческий читальный зал)</a:t>
            </a:r>
            <a:endParaRPr lang="ru-RU" sz="2400" b="0" i="0" dirty="0">
              <a:solidFill>
                <a:srgbClr val="744D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56198" y="946229"/>
            <a:ext cx="9131120" cy="4855335"/>
          </a:xfrm>
          <a:prstGeom prst="rect">
            <a:avLst/>
          </a:prstGeom>
          <a:solidFill>
            <a:srgbClr val="FFFFFF">
              <a:shade val="85000"/>
            </a:srgbClr>
          </a:solidFill>
          <a:ln w="1905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Прямоугольник 2"/>
          <p:cNvSpPr/>
          <p:nvPr/>
        </p:nvSpPr>
        <p:spPr>
          <a:xfrm>
            <a:off x="2238777" y="1578031"/>
            <a:ext cx="7446135" cy="3785652"/>
          </a:xfrm>
          <a:prstGeom prst="rect">
            <a:avLst/>
          </a:prstGeom>
        </p:spPr>
        <p:txBody>
          <a:bodyPr wrap="square">
            <a:spAutoFit/>
          </a:bodyPr>
          <a:lstStyle/>
          <a:p>
            <a:pPr algn="just"/>
            <a:r>
              <a:rPr lang="ru-RU" sz="1600" dirty="0">
                <a:solidFill>
                  <a:srgbClr val="261300"/>
                </a:solidFill>
                <a:latin typeface="Times New Roman" panose="02020603050405020304" pitchFamily="18" charset="0"/>
                <a:cs typeface="Times New Roman" panose="02020603050405020304" pitchFamily="18" charset="0"/>
              </a:rPr>
              <a:t>Термин "фармация", как и сама фармация, имеет свою длитель­ную историю. Под изображением обожествленного врача Древне­го Египта Тота значилась надпись "фармаки" или "фармаци", что означает дарующий исцеление, безопасность. Бог мудрости Тот изображался в виде человека с головой птицы ибиса или вопло­щался в образе павиана (оба - символы мудрости в Древнем Егип­те). Согласно легенде, Тот разделил человечество по языкам и изоб­рел письменность, математику и астрономию, религиозные обря­ды, музыку, врачевание приходными средствами. Ему приписыва­лось составление самых древних медицинских </a:t>
            </a:r>
            <a:r>
              <a:rPr lang="ru-RU" sz="1600" dirty="0" smtClean="0">
                <a:solidFill>
                  <a:srgbClr val="261300"/>
                </a:solidFill>
                <a:latin typeface="Times New Roman" panose="02020603050405020304" pitchFamily="18" charset="0"/>
                <a:cs typeface="Times New Roman" panose="02020603050405020304" pitchFamily="18" charset="0"/>
              </a:rPr>
              <a:t>трактатов. Древние </a:t>
            </a:r>
            <a:r>
              <a:rPr lang="ru-RU" sz="1600" dirty="0">
                <a:solidFill>
                  <a:srgbClr val="261300"/>
                </a:solidFill>
                <a:latin typeface="Times New Roman" panose="02020603050405020304" pitchFamily="18" charset="0"/>
                <a:cs typeface="Times New Roman" panose="02020603050405020304" pitchFamily="18" charset="0"/>
              </a:rPr>
              <a:t>греки заимствовали медицинские познания у египтян. </a:t>
            </a:r>
            <a:r>
              <a:rPr lang="ru-RU" sz="1600" dirty="0" smtClean="0">
                <a:solidFill>
                  <a:srgbClr val="261300"/>
                </a:solidFill>
                <a:latin typeface="Times New Roman" panose="02020603050405020304" pitchFamily="18" charset="0"/>
                <a:cs typeface="Times New Roman" panose="02020603050405020304" pitchFamily="18" charset="0"/>
              </a:rPr>
              <a:t>Здесь </a:t>
            </a:r>
            <a:r>
              <a:rPr lang="ru-RU" sz="1600" dirty="0">
                <a:solidFill>
                  <a:srgbClr val="261300"/>
                </a:solidFill>
                <a:latin typeface="Times New Roman" panose="02020603050405020304" pitchFamily="18" charset="0"/>
                <a:cs typeface="Times New Roman" panose="02020603050405020304" pitchFamily="18" charset="0"/>
              </a:rPr>
              <a:t>впервые встречается термин «фармакон» (лекарство, яд). Позже появились хорошо известные сейчас слова: фармацевт, фармакопея, фармакология и др. Таким обра­зом, все термины, связанные с изготовлением лекарства, имеют в основе корень «фарма</a:t>
            </a:r>
            <a:r>
              <a:rPr lang="ru-RU" sz="1600" dirty="0" smtClean="0">
                <a:solidFill>
                  <a:srgbClr val="261300"/>
                </a:solidFill>
                <a:latin typeface="Times New Roman" panose="02020603050405020304" pitchFamily="18" charset="0"/>
                <a:cs typeface="Times New Roman" panose="02020603050405020304" pitchFamily="18" charset="0"/>
              </a:rPr>
              <a:t>». Сегодня </a:t>
            </a:r>
            <a:r>
              <a:rPr lang="ru-RU" sz="1600" dirty="0">
                <a:solidFill>
                  <a:srgbClr val="261300"/>
                </a:solidFill>
                <a:latin typeface="Times New Roman" panose="02020603050405020304" pitchFamily="18" charset="0"/>
                <a:cs typeface="Times New Roman" panose="02020603050405020304" pitchFamily="18" charset="0"/>
              </a:rPr>
              <a:t>"фармация" - это комплекс наук и практических зна­ний, включающий вопросы изыскания, добывания, обработки, из­готовления, стандартизации, исследования, хранения, реализации лекарственных и лечебно-профилактических средств.</a:t>
            </a:r>
          </a:p>
        </p:txBody>
      </p:sp>
    </p:spTree>
    <p:extLst>
      <p:ext uri="{BB962C8B-B14F-4D97-AF65-F5344CB8AC3E}">
        <p14:creationId xmlns:p14="http://schemas.microsoft.com/office/powerpoint/2010/main" val="336145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773343" y="1043189"/>
            <a:ext cx="6409319" cy="4906448"/>
          </a:xfrm>
          <a:prstGeom prst="rect">
            <a:avLst/>
          </a:prstGeom>
          <a:solidFill>
            <a:srgbClr val="FFFFFF">
              <a:shade val="85000"/>
            </a:srgbClr>
          </a:solidFill>
          <a:ln w="190500" cap="sq">
            <a:solidFill>
              <a:schemeClr val="accent1">
                <a:lumMod val="60000"/>
                <a:lumOff val="40000"/>
              </a:schemeClr>
            </a:solidFill>
            <a:miter lim="800000"/>
          </a:ln>
          <a:effectLst>
            <a:outerShdw blurRad="65000" dist="50800" dir="12900000" kx="195000" ky="145000" algn="tl" rotWithShape="0">
              <a:srgbClr val="000000">
                <a:alpha val="30000"/>
              </a:srgbClr>
            </a:outerShdw>
          </a:effectLst>
          <a:scene3d>
            <a:camera prst="perspectiveFront"/>
            <a:lightRig rig="twoPt" dir="t">
              <a:rot lat="0" lon="0" rev="7200000"/>
            </a:lightRig>
          </a:scene3d>
          <a:sp3d contourW="12700">
            <a:bevelT w="25400" h="19050"/>
            <a:contourClr>
              <a:srgbClr val="969696"/>
            </a:contourClr>
          </a:sp3d>
        </p:spPr>
      </p:pic>
      <p:pic>
        <p:nvPicPr>
          <p:cNvPr id="3" name="Рисунок 2"/>
          <p:cNvPicPr>
            <a:picLocks noChangeAspect="1"/>
          </p:cNvPicPr>
          <p:nvPr/>
        </p:nvPicPr>
        <p:blipFill>
          <a:blip r:embed="rId3"/>
          <a:stretch>
            <a:fillRect/>
          </a:stretch>
        </p:blipFill>
        <p:spPr>
          <a:xfrm>
            <a:off x="1241199" y="2833352"/>
            <a:ext cx="2197459" cy="3116285"/>
          </a:xfrm>
          <a:prstGeom prst="rect">
            <a:avLst/>
          </a:prstGeom>
        </p:spPr>
      </p:pic>
      <p:sp>
        <p:nvSpPr>
          <p:cNvPr id="4" name="TextBox 3"/>
          <p:cNvSpPr txBox="1"/>
          <p:nvPr/>
        </p:nvSpPr>
        <p:spPr>
          <a:xfrm>
            <a:off x="5309050" y="1513783"/>
            <a:ext cx="5187232" cy="4031873"/>
          </a:xfrm>
          <a:prstGeom prst="rect">
            <a:avLst/>
          </a:prstGeom>
          <a:noFill/>
        </p:spPr>
        <p:txBody>
          <a:bodyPr wrap="square" rtlCol="0">
            <a:spAutoFit/>
          </a:bodyPr>
          <a:lstStyle/>
          <a:p>
            <a:pPr algn="just"/>
            <a:r>
              <a:rPr lang="ru-RU" sz="1600" dirty="0" smtClean="0">
                <a:solidFill>
                  <a:srgbClr val="261300"/>
                </a:solidFill>
                <a:latin typeface="Times New Roman" panose="02020603050405020304" pitchFamily="18" charset="0"/>
                <a:cs typeface="Times New Roman" panose="02020603050405020304" pitchFamily="18" charset="0"/>
              </a:rPr>
              <a:t>В течение столетий основным назначением фармации было изготовление лекарств, а местом деятельности специалиста в области фармации – аптека. В древнем мире аптекой называли место для хранения различных предметов: вина, книг, лекарств. Но уже в Средневековье аптека – это учреждение, в котором хранят, готовят и продают лекарственные средства. До </a:t>
            </a:r>
            <a:r>
              <a:rPr lang="en-US" sz="1600" dirty="0" smtClean="0">
                <a:solidFill>
                  <a:srgbClr val="261300"/>
                </a:solidFill>
                <a:latin typeface="Times New Roman" panose="02020603050405020304" pitchFamily="18" charset="0"/>
                <a:cs typeface="Times New Roman" panose="02020603050405020304" pitchFamily="18" charset="0"/>
              </a:rPr>
              <a:t>XIII</a:t>
            </a:r>
            <a:r>
              <a:rPr lang="ru-RU" sz="1600" dirty="0" smtClean="0">
                <a:solidFill>
                  <a:srgbClr val="261300"/>
                </a:solidFill>
                <a:latin typeface="Times New Roman" panose="02020603050405020304" pitchFamily="18" charset="0"/>
                <a:cs typeface="Times New Roman" panose="02020603050405020304" pitchFamily="18" charset="0"/>
              </a:rPr>
              <a:t> в. врачебная и фармацевтическая деятельность осуществлялась одним и тем же специалистом, который занимался как лечением больных, так и приготовлением для них лекарств. В монографии хорошим литературным слогом и в увлекательной форме описаны этапы развития и становления фармации в России, изложены наиболее важные события, определившие ее формирование, а также роль отдельных ученых и специалистов. Описаны взаимосвязи фармации с другими отраслями медицины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31065" y="1043189"/>
            <a:ext cx="3056671" cy="1323439"/>
          </a:xfrm>
          <a:prstGeom prst="rect">
            <a:avLst/>
          </a:prstGeom>
          <a:noFill/>
        </p:spPr>
        <p:txBody>
          <a:bodyPr wrap="non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615.1</a:t>
            </a:r>
          </a:p>
          <a:p>
            <a:r>
              <a:rPr lang="ru-RU" sz="1600" dirty="0" smtClean="0">
                <a:solidFill>
                  <a:srgbClr val="261300"/>
                </a:solidFill>
                <a:latin typeface="Times New Roman" panose="02020603050405020304" pitchFamily="18" charset="0"/>
                <a:cs typeface="Times New Roman" panose="02020603050405020304" pitchFamily="18" charset="0"/>
              </a:rPr>
              <a:t>С 165</a:t>
            </a:r>
          </a:p>
          <a:p>
            <a:r>
              <a:rPr lang="ru-RU" sz="1600" dirty="0" smtClean="0">
                <a:solidFill>
                  <a:srgbClr val="261300"/>
                </a:solidFill>
                <a:latin typeface="Times New Roman" panose="02020603050405020304" pitchFamily="18" charset="0"/>
                <a:cs typeface="Times New Roman" panose="02020603050405020304" pitchFamily="18" charset="0"/>
              </a:rPr>
              <a:t>Сало, В. М. История фармации в</a:t>
            </a:r>
          </a:p>
          <a:p>
            <a:r>
              <a:rPr lang="ru-RU" sz="1600" dirty="0" smtClean="0">
                <a:solidFill>
                  <a:srgbClr val="261300"/>
                </a:solidFill>
                <a:latin typeface="Times New Roman" panose="02020603050405020304" pitchFamily="18" charset="0"/>
                <a:cs typeface="Times New Roman" panose="02020603050405020304" pitchFamily="18" charset="0"/>
              </a:rPr>
              <a:t>России / В. М. Сало. – Москва :</a:t>
            </a:r>
          </a:p>
          <a:p>
            <a:r>
              <a:rPr lang="ru-RU" sz="1600" dirty="0" smtClean="0">
                <a:solidFill>
                  <a:srgbClr val="261300"/>
                </a:solidFill>
                <a:latin typeface="Times New Roman" panose="02020603050405020304" pitchFamily="18" charset="0"/>
                <a:cs typeface="Times New Roman" panose="02020603050405020304" pitchFamily="18" charset="0"/>
              </a:rPr>
              <a:t>Литтерра, 2007. – 256 с.</a:t>
            </a:r>
            <a:endParaRPr lang="ru-RU" sz="1600" dirty="0">
              <a:solidFill>
                <a:srgbClr val="261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47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78817" y="708338"/>
            <a:ext cx="6967470" cy="5563673"/>
          </a:xfrm>
          <a:prstGeom prst="rect">
            <a:avLst/>
          </a:prstGeom>
          <a:ln w="127000" cap="rnd">
            <a:solidFill>
              <a:schemeClr val="accent1">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Рисунок 2"/>
          <p:cNvPicPr>
            <a:picLocks noChangeAspect="1"/>
          </p:cNvPicPr>
          <p:nvPr/>
        </p:nvPicPr>
        <p:blipFill>
          <a:blip r:embed="rId3"/>
          <a:stretch>
            <a:fillRect/>
          </a:stretch>
        </p:blipFill>
        <p:spPr>
          <a:xfrm>
            <a:off x="932207" y="2756079"/>
            <a:ext cx="2418948" cy="3266270"/>
          </a:xfrm>
          <a:prstGeom prst="rect">
            <a:avLst/>
          </a:prstGeom>
          <a:ln>
            <a:solidFill>
              <a:srgbClr val="002060"/>
            </a:solidFill>
          </a:ln>
        </p:spPr>
      </p:pic>
      <p:sp>
        <p:nvSpPr>
          <p:cNvPr id="4" name="TextBox 3"/>
          <p:cNvSpPr txBox="1"/>
          <p:nvPr/>
        </p:nvSpPr>
        <p:spPr>
          <a:xfrm>
            <a:off x="4951926" y="1145017"/>
            <a:ext cx="5705341" cy="4770537"/>
          </a:xfrm>
          <a:prstGeom prst="rect">
            <a:avLst/>
          </a:prstGeom>
          <a:noFill/>
        </p:spPr>
        <p:txBody>
          <a:bodyPr wrap="square" rtlCol="0">
            <a:spAutoFit/>
          </a:bodyPr>
          <a:lstStyle/>
          <a:p>
            <a:pPr algn="just"/>
            <a:r>
              <a:rPr lang="ru-RU" sz="1600" dirty="0" smtClean="0">
                <a:solidFill>
                  <a:srgbClr val="261300"/>
                </a:solidFill>
                <a:latin typeface="Times New Roman" panose="02020603050405020304" pitchFamily="18" charset="0"/>
                <a:cs typeface="Times New Roman" panose="02020603050405020304" pitchFamily="18" charset="0"/>
              </a:rPr>
              <a:t>К области истории фармации относят выявление всех способов</a:t>
            </a:r>
          </a:p>
          <a:p>
            <a:pPr algn="just"/>
            <a:r>
              <a:rPr lang="ru-RU" sz="1600" dirty="0" smtClean="0">
                <a:solidFill>
                  <a:srgbClr val="261300"/>
                </a:solidFill>
                <a:latin typeface="Times New Roman" panose="02020603050405020304" pitchFamily="18" charset="0"/>
                <a:cs typeface="Times New Roman" panose="02020603050405020304" pitchFamily="18" charset="0"/>
              </a:rPr>
              <a:t>изыскания, изготовления и анализа лекарств в прошлом, включая приемы их применения. Становление фармации обусловлено прогрессом в аналитической химии, началом эпохи синтеза лекарственных средств, зарождением науки о действии лекарств на организм (фармакологии). При изучении прошлого фармации нельзя не вспомнить ученых, которые внесли вклад в ее развитие – будь то аптечное производство или промышленная фармация. Многие фармацевты были известными ботаниками, химиками, естествоиспытателями, историками, художниками, писателями, общественными деятелями. Именно их усилиями был заложен фундамент научной фармации. Прогресс в развитии фармацевтической</a:t>
            </a:r>
          </a:p>
          <a:p>
            <a:pPr algn="just"/>
            <a:r>
              <a:rPr lang="ru-RU" sz="1600" dirty="0" smtClean="0">
                <a:solidFill>
                  <a:srgbClr val="261300"/>
                </a:solidFill>
                <a:latin typeface="Times New Roman" panose="02020603050405020304" pitchFamily="18" charset="0"/>
                <a:cs typeface="Times New Roman" panose="02020603050405020304" pitchFamily="18" charset="0"/>
              </a:rPr>
              <a:t>науки в значительной степени обеспечивается формированием</a:t>
            </a:r>
          </a:p>
          <a:p>
            <a:pPr algn="just"/>
            <a:r>
              <a:rPr lang="ru-RU" sz="1600" dirty="0" smtClean="0">
                <a:solidFill>
                  <a:srgbClr val="261300"/>
                </a:solidFill>
                <a:latin typeface="Times New Roman" panose="02020603050405020304" pitchFamily="18" charset="0"/>
                <a:cs typeface="Times New Roman" panose="02020603050405020304" pitchFamily="18" charset="0"/>
              </a:rPr>
              <a:t>специальной фармацевтической литературы. Появление фармацевтических мануалов, фармакопей, «травников» и «зельников» было обусловлено возникновением научных фармацевтических обществ, и этот фактор также является одним из объектов исследования в области истории фармации</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93565" y="1145017"/>
            <a:ext cx="3096232" cy="1323439"/>
          </a:xfrm>
          <a:prstGeom prst="rect">
            <a:avLst/>
          </a:prstGeom>
          <a:noFill/>
        </p:spPr>
        <p:txBody>
          <a:bodyPr wrap="non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615.1</a:t>
            </a:r>
          </a:p>
          <a:p>
            <a:r>
              <a:rPr lang="ru-RU" sz="1600" dirty="0" smtClean="0">
                <a:solidFill>
                  <a:srgbClr val="261300"/>
                </a:solidFill>
                <a:latin typeface="Times New Roman" panose="02020603050405020304" pitchFamily="18" charset="0"/>
                <a:cs typeface="Times New Roman" panose="02020603050405020304" pitchFamily="18" charset="0"/>
              </a:rPr>
              <a:t>С 305</a:t>
            </a:r>
          </a:p>
          <a:p>
            <a:r>
              <a:rPr lang="ru-RU" sz="1600" dirty="0" smtClean="0">
                <a:solidFill>
                  <a:srgbClr val="261300"/>
                </a:solidFill>
                <a:latin typeface="Times New Roman" panose="02020603050405020304" pitchFamily="18" charset="0"/>
                <a:cs typeface="Times New Roman" panose="02020603050405020304" pitchFamily="18" charset="0"/>
              </a:rPr>
              <a:t>Семенченко, В. Ф. История</a:t>
            </a:r>
          </a:p>
          <a:p>
            <a:r>
              <a:rPr lang="ru-RU" sz="1600" dirty="0" smtClean="0">
                <a:solidFill>
                  <a:srgbClr val="261300"/>
                </a:solidFill>
                <a:latin typeface="Times New Roman" panose="02020603050405020304" pitchFamily="18" charset="0"/>
                <a:cs typeface="Times New Roman" panose="02020603050405020304" pitchFamily="18" charset="0"/>
              </a:rPr>
              <a:t>фармации / В. Ф. Семенченко. –</a:t>
            </a:r>
          </a:p>
          <a:p>
            <a:r>
              <a:rPr lang="ru-RU" sz="1600" dirty="0" smtClean="0">
                <a:solidFill>
                  <a:srgbClr val="261300"/>
                </a:solidFill>
                <a:latin typeface="Times New Roman" panose="02020603050405020304" pitchFamily="18" charset="0"/>
                <a:cs typeface="Times New Roman" panose="02020603050405020304" pitchFamily="18" charset="0"/>
              </a:rPr>
              <a:t>Москва : Альфа-М, 2010. – 592 с.</a:t>
            </a:r>
            <a:endParaRPr lang="ru-RU" sz="1600" dirty="0">
              <a:solidFill>
                <a:srgbClr val="261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1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850616" y="1468192"/>
            <a:ext cx="6753249" cy="4203581"/>
          </a:xfrm>
          <a:prstGeom prst="rect">
            <a:avLst/>
          </a:prstGeom>
          <a:solidFill>
            <a:srgbClr val="FFFFFF">
              <a:shade val="85000"/>
            </a:srgbClr>
          </a:solidFill>
          <a:ln w="190500" cap="sq">
            <a:solidFill>
              <a:schemeClr val="accent1">
                <a:lumMod val="60000"/>
                <a:lumOff val="40000"/>
              </a:schemeClr>
            </a:solidFill>
            <a:miter lim="800000"/>
          </a:ln>
          <a:effectLst>
            <a:outerShdw blurRad="65000" dist="50800" dir="12900000" kx="195000" ky="145000" algn="tl" rotWithShape="0">
              <a:srgbClr val="000000">
                <a:alpha val="30000"/>
              </a:srgbClr>
            </a:outerShdw>
          </a:effectLst>
          <a:scene3d>
            <a:camera prst="perspectiveFront"/>
            <a:lightRig rig="twoPt" dir="t">
              <a:rot lat="0" lon="0" rev="7200000"/>
            </a:lightRig>
          </a:scene3d>
          <a:sp3d contourW="12700">
            <a:bevelT w="25400" h="19050"/>
            <a:contourClr>
              <a:srgbClr val="969696"/>
            </a:contourClr>
          </a:sp3d>
        </p:spPr>
      </p:pic>
      <p:pic>
        <p:nvPicPr>
          <p:cNvPr id="5" name="Рисунок 4"/>
          <p:cNvPicPr>
            <a:picLocks noChangeAspect="1"/>
          </p:cNvPicPr>
          <p:nvPr/>
        </p:nvPicPr>
        <p:blipFill rotWithShape="1">
          <a:blip r:embed="rId3"/>
          <a:srcRect l="18995" t="40400" r="23758" b="6501"/>
          <a:stretch/>
        </p:blipFill>
        <p:spPr>
          <a:xfrm>
            <a:off x="1088804" y="3094175"/>
            <a:ext cx="2092277" cy="2577598"/>
          </a:xfrm>
          <a:prstGeom prst="rect">
            <a:avLst/>
          </a:prstGeom>
          <a:ln>
            <a:solidFill>
              <a:srgbClr val="002060"/>
            </a:solidFill>
          </a:ln>
        </p:spPr>
      </p:pic>
      <p:sp>
        <p:nvSpPr>
          <p:cNvPr id="3" name="TextBox 2"/>
          <p:cNvSpPr txBox="1"/>
          <p:nvPr/>
        </p:nvSpPr>
        <p:spPr>
          <a:xfrm>
            <a:off x="5162068" y="2292709"/>
            <a:ext cx="6130344" cy="2554545"/>
          </a:xfrm>
          <a:prstGeom prst="rect">
            <a:avLst/>
          </a:prstGeom>
          <a:noFill/>
        </p:spPr>
        <p:txBody>
          <a:bodyPr wrap="square" rtlCol="0">
            <a:spAutoFit/>
          </a:bodyPr>
          <a:lstStyle/>
          <a:p>
            <a:pPr algn="just"/>
            <a:r>
              <a:rPr lang="ru-RU" sz="1600" dirty="0" smtClean="0">
                <a:solidFill>
                  <a:srgbClr val="261300"/>
                </a:solidFill>
                <a:latin typeface="Times New Roman" panose="02020603050405020304" pitchFamily="18" charset="0"/>
                <a:cs typeface="Times New Roman" panose="02020603050405020304" pitchFamily="18" charset="0"/>
              </a:rPr>
              <a:t>Сталкиваясь с различными проблемами, сложными ситуациями, мы</a:t>
            </a:r>
          </a:p>
          <a:p>
            <a:pPr algn="just"/>
            <a:r>
              <a:rPr lang="ru-RU" sz="1600" dirty="0" smtClean="0">
                <a:solidFill>
                  <a:srgbClr val="261300"/>
                </a:solidFill>
                <a:latin typeface="Times New Roman" panose="02020603050405020304" pitchFamily="18" charset="0"/>
                <a:cs typeface="Times New Roman" panose="02020603050405020304" pitchFamily="18" charset="0"/>
              </a:rPr>
              <a:t>каждый раз обращаемся к опыту предков. Еще А. С. Пушкин говорил, что уважение к минувшему – это черта, отличающая образованность от дикости. Без изучения истоков невозможно оценить успехи современной фармацевтической науки по созданию новых лекарственных препаратов. Несомненно, что знание хода исторического развития фармации дает возможность правильно разобраться в изменениях, происходящих в современном мире. Кроме того, изучение истории фармации – важный этап в процессе подготовки современного провизора.</a:t>
            </a:r>
            <a:endParaRPr lang="ru-RU" sz="1600" dirty="0">
              <a:solidFill>
                <a:srgbClr val="2613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42333" y="1365161"/>
            <a:ext cx="3347088" cy="1569660"/>
          </a:xfrm>
          <a:prstGeom prst="rect">
            <a:avLst/>
          </a:prstGeom>
          <a:noFill/>
        </p:spPr>
        <p:txBody>
          <a:bodyPr wrap="squar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615</a:t>
            </a:r>
          </a:p>
          <a:p>
            <a:r>
              <a:rPr lang="ru-RU" sz="1600" dirty="0" smtClean="0">
                <a:solidFill>
                  <a:srgbClr val="261300"/>
                </a:solidFill>
                <a:latin typeface="Times New Roman" panose="02020603050405020304" pitchFamily="18" charset="0"/>
                <a:cs typeface="Times New Roman" panose="02020603050405020304" pitchFamily="18" charset="0"/>
              </a:rPr>
              <a:t>И 907</a:t>
            </a:r>
          </a:p>
          <a:p>
            <a:r>
              <a:rPr lang="ru-RU" sz="1600" dirty="0" smtClean="0">
                <a:solidFill>
                  <a:srgbClr val="261300"/>
                </a:solidFill>
                <a:latin typeface="Times New Roman" panose="02020603050405020304" pitchFamily="18" charset="0"/>
                <a:cs typeface="Times New Roman" panose="02020603050405020304" pitchFamily="18" charset="0"/>
              </a:rPr>
              <a:t>Егоров</a:t>
            </a:r>
            <a:r>
              <a:rPr lang="en-US" sz="1600" smtClean="0">
                <a:solidFill>
                  <a:srgbClr val="261300"/>
                </a:solidFill>
                <a:latin typeface="Times New Roman" panose="02020603050405020304" pitchFamily="18" charset="0"/>
                <a:cs typeface="Times New Roman" panose="02020603050405020304" pitchFamily="18" charset="0"/>
              </a:rPr>
              <a:t>,</a:t>
            </a:r>
            <a:r>
              <a:rPr lang="ru-RU" sz="1600" smtClean="0">
                <a:solidFill>
                  <a:srgbClr val="261300"/>
                </a:solidFill>
                <a:latin typeface="Times New Roman" panose="02020603050405020304" pitchFamily="18" charset="0"/>
                <a:cs typeface="Times New Roman" panose="02020603050405020304" pitchFamily="18" charset="0"/>
              </a:rPr>
              <a:t> </a:t>
            </a:r>
            <a:r>
              <a:rPr lang="ru-RU" sz="1600" dirty="0" smtClean="0">
                <a:solidFill>
                  <a:srgbClr val="261300"/>
                </a:solidFill>
                <a:latin typeface="Times New Roman" panose="02020603050405020304" pitchFamily="18" charset="0"/>
                <a:cs typeface="Times New Roman" panose="02020603050405020304" pitchFamily="18" charset="0"/>
              </a:rPr>
              <a:t>В. А. История фармации /</a:t>
            </a:r>
          </a:p>
          <a:p>
            <a:r>
              <a:rPr lang="ru-RU" sz="1600" dirty="0" smtClean="0">
                <a:solidFill>
                  <a:srgbClr val="261300"/>
                </a:solidFill>
                <a:latin typeface="Times New Roman" panose="02020603050405020304" pitchFamily="18" charset="0"/>
                <a:cs typeface="Times New Roman" panose="02020603050405020304" pitchFamily="18" charset="0"/>
              </a:rPr>
              <a:t>В. А. Егоров, Е. Л. Абдулманова. –</a:t>
            </a:r>
          </a:p>
          <a:p>
            <a:r>
              <a:rPr lang="ru-RU" sz="1600" dirty="0" smtClean="0">
                <a:solidFill>
                  <a:srgbClr val="261300"/>
                </a:solidFill>
                <a:latin typeface="Times New Roman" panose="02020603050405020304" pitchFamily="18" charset="0"/>
                <a:cs typeface="Times New Roman" panose="02020603050405020304" pitchFamily="18" charset="0"/>
              </a:rPr>
              <a:t>Самара : ГП «Перспектива» ; СамГМУ, 2002. – 320 с.</a:t>
            </a:r>
            <a:endParaRPr lang="ru-RU" sz="1600" dirty="0">
              <a:solidFill>
                <a:srgbClr val="261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9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00012" y="1043188"/>
            <a:ext cx="8461419" cy="480381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2"/>
          <p:cNvSpPr txBox="1"/>
          <p:nvPr/>
        </p:nvSpPr>
        <p:spPr>
          <a:xfrm>
            <a:off x="2163651" y="1674254"/>
            <a:ext cx="7534139" cy="4031873"/>
          </a:xfrm>
          <a:prstGeom prst="rect">
            <a:avLst/>
          </a:prstGeom>
          <a:noFill/>
        </p:spPr>
        <p:txBody>
          <a:bodyPr wrap="square" rtlCol="0">
            <a:spAutoFit/>
          </a:bodyPr>
          <a:lstStyle/>
          <a:p>
            <a:pPr algn="just"/>
            <a:r>
              <a:rPr lang="ru-RU" sz="1600" dirty="0" smtClean="0">
                <a:solidFill>
                  <a:srgbClr val="261300"/>
                </a:solidFill>
                <a:latin typeface="Times New Roman" panose="02020603050405020304" pitchFamily="18" charset="0"/>
                <a:cs typeface="Times New Roman" panose="02020603050405020304" pitchFamily="18" charset="0"/>
              </a:rPr>
              <a:t>Являясь одной из древнейших областей общественной практики, медицина прошла долгий путь развития, накапливая и обобщая практический опыт, аккумулируя и используя достижения естественнонаучной и общественной мысли. Каждый этап развития медицины ознаменован новыми приобретениями в сфере теоретических представлений, клинических наблюдений, практических навыков или расширением арсенала средств диагностики, предупреждения и лечения болезней. Даже в эпоху средневековья, в период господства догматических представлений об окружающем мире, строении и функциях человека, когда значение опытного знания отрицалось, а развитие естественнонаучной мысли преследовалось, накопление медициной позитивного опыта продолжалось. В этом смысле история медицины – процесс непрерывного и прогрессивного развития и накопления знаний. Этот процесс</a:t>
            </a:r>
          </a:p>
          <a:p>
            <a:pPr algn="just"/>
            <a:r>
              <a:rPr lang="ru-RU" sz="1600" dirty="0" smtClean="0">
                <a:solidFill>
                  <a:srgbClr val="261300"/>
                </a:solidFill>
                <a:latin typeface="Times New Roman" panose="02020603050405020304" pitchFamily="18" charset="0"/>
                <a:cs typeface="Times New Roman" panose="02020603050405020304" pitchFamily="18" charset="0"/>
              </a:rPr>
              <a:t>продолжается и в настоящее время. История медицины свидетельствует о том, что все народы мира внесли в сокровищницу медицинских знаний определенный вклад. Суммой этих вкладов и является величественное здание современной медицины. </a:t>
            </a:r>
          </a:p>
          <a:p>
            <a:pPr algn="just"/>
            <a:endParaRPr lang="ru-RU" sz="1600" dirty="0" smtClean="0">
              <a:solidFill>
                <a:srgbClr val="261300"/>
              </a:solidFill>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04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97013" y="2529797"/>
            <a:ext cx="2422705" cy="3314321"/>
          </a:xfrm>
          <a:prstGeom prst="rect">
            <a:avLst/>
          </a:prstGeom>
        </p:spPr>
      </p:pic>
      <p:pic>
        <p:nvPicPr>
          <p:cNvPr id="4" name="Рисунок 3"/>
          <p:cNvPicPr>
            <a:picLocks noChangeAspect="1"/>
          </p:cNvPicPr>
          <p:nvPr/>
        </p:nvPicPr>
        <p:blipFill>
          <a:blip r:embed="rId3"/>
          <a:stretch>
            <a:fillRect/>
          </a:stretch>
        </p:blipFill>
        <p:spPr>
          <a:xfrm>
            <a:off x="4322644" y="1199213"/>
            <a:ext cx="7308321" cy="4591848"/>
          </a:xfrm>
          <a:prstGeom prst="rect">
            <a:avLst/>
          </a:prstGeom>
          <a:solidFill>
            <a:srgbClr val="FFFFFF">
              <a:shade val="85000"/>
            </a:srgbClr>
          </a:solidFill>
          <a:ln w="190500" cap="sq">
            <a:solidFill>
              <a:schemeClr val="accent1">
                <a:lumMod val="60000"/>
                <a:lumOff val="40000"/>
              </a:schemeClr>
            </a:solidFill>
            <a:miter lim="800000"/>
          </a:ln>
          <a:effectLst>
            <a:outerShdw blurRad="65000" dist="50800" dir="12900000" kx="195000" ky="145000" algn="tl" rotWithShape="0">
              <a:srgbClr val="000000">
                <a:alpha val="30000"/>
              </a:srgbClr>
            </a:outerShdw>
          </a:effectLst>
          <a:scene3d>
            <a:camera prst="perspectiveFront"/>
            <a:lightRig rig="twoPt" dir="t">
              <a:rot lat="0" lon="0" rev="7200000"/>
            </a:lightRig>
          </a:scene3d>
          <a:sp3d contourW="12700">
            <a:bevelT w="25400" h="19050"/>
            <a:contourClr>
              <a:srgbClr val="969696"/>
            </a:contourClr>
          </a:sp3d>
        </p:spPr>
      </p:pic>
      <p:sp>
        <p:nvSpPr>
          <p:cNvPr id="6" name="TextBox 5"/>
          <p:cNvSpPr txBox="1"/>
          <p:nvPr/>
        </p:nvSpPr>
        <p:spPr>
          <a:xfrm>
            <a:off x="4864415" y="1522483"/>
            <a:ext cx="5998388" cy="4278094"/>
          </a:xfrm>
          <a:prstGeom prst="rect">
            <a:avLst/>
          </a:prstGeom>
          <a:noFill/>
        </p:spPr>
        <p:txBody>
          <a:bodyPr wrap="square" rtlCol="0">
            <a:spAutoFit/>
          </a:bodyPr>
          <a:lstStyle/>
          <a:p>
            <a:pPr algn="just"/>
            <a:r>
              <a:rPr lang="ru-RU" sz="1600" dirty="0" smtClean="0">
                <a:solidFill>
                  <a:srgbClr val="261300"/>
                </a:solidFill>
                <a:latin typeface="Times New Roman" panose="02020603050405020304" pitchFamily="18" charset="0"/>
                <a:cs typeface="Times New Roman" panose="02020603050405020304" pitchFamily="18" charset="0"/>
              </a:rPr>
              <a:t>Традиционная медицина появилась на Земле около 3 тысяч лет назад и сформировалась в стройные религиозно-философские учения. В  качестве примера можно назвать Аюрведу, китайскую лечебную практику, методы тибетских монахов. Традиционная медицина, безусловно, является сокровищницей народного опыта. В отличие от народного врачевания носителями традиционной медицины являются профессионалы – люди, осознанно формировавшие элементы системы (учредители школ, создатели лечебных методик, авторы рукописных трудов). Период развития научной медицины укладывается всего в несколько столетий. В настоящее время понятие «медицина» объединяет в себе науку и практическую деятельность по предупреждению и лечению болезней. Великие открытия в медицине находятся в неразрывной связи с достижениями в философии, естествознании, искусстве и точных науках.</a:t>
            </a:r>
          </a:p>
          <a:p>
            <a:endParaRPr lang="ru-RU" sz="1600" dirty="0" smtClean="0">
              <a:solidFill>
                <a:srgbClr val="261300"/>
              </a:solidFill>
              <a:latin typeface="Times New Roman" panose="02020603050405020304" pitchFamily="18" charset="0"/>
              <a:cs typeface="Times New Roman" panose="02020603050405020304" pitchFamily="18" charset="0"/>
            </a:endParaRPr>
          </a:p>
          <a:p>
            <a:endParaRPr lang="ru-RU" sz="1600" dirty="0">
              <a:solidFill>
                <a:srgbClr val="2613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48928" y="1068077"/>
            <a:ext cx="3372333" cy="1600438"/>
          </a:xfrm>
          <a:prstGeom prst="rect">
            <a:avLst/>
          </a:prstGeom>
          <a:noFill/>
        </p:spPr>
        <p:txBody>
          <a:bodyPr wrap="non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61.09</a:t>
            </a:r>
          </a:p>
          <a:p>
            <a:r>
              <a:rPr lang="ru-RU" sz="1600" dirty="0" smtClean="0">
                <a:solidFill>
                  <a:srgbClr val="261300"/>
                </a:solidFill>
                <a:latin typeface="Times New Roman" panose="02020603050405020304" pitchFamily="18" charset="0"/>
                <a:cs typeface="Times New Roman" panose="02020603050405020304" pitchFamily="18" charset="0"/>
              </a:rPr>
              <a:t>Г 858</a:t>
            </a:r>
          </a:p>
          <a:p>
            <a:r>
              <a:rPr lang="ru-RU" sz="1600" dirty="0" smtClean="0">
                <a:solidFill>
                  <a:srgbClr val="261300"/>
                </a:solidFill>
                <a:latin typeface="Times New Roman" panose="02020603050405020304" pitchFamily="18" charset="0"/>
                <a:cs typeface="Times New Roman" panose="02020603050405020304" pitchFamily="18" charset="0"/>
              </a:rPr>
              <a:t>Грицак, Е. Н. Популярная история</a:t>
            </a:r>
          </a:p>
          <a:p>
            <a:r>
              <a:rPr lang="ru-RU" sz="1600" dirty="0" smtClean="0">
                <a:solidFill>
                  <a:srgbClr val="261300"/>
                </a:solidFill>
                <a:latin typeface="Times New Roman" panose="02020603050405020304" pitchFamily="18" charset="0"/>
                <a:cs typeface="Times New Roman" panose="02020603050405020304" pitchFamily="18" charset="0"/>
              </a:rPr>
              <a:t>медицины / Е. Н. Грицак. – Москва :</a:t>
            </a:r>
          </a:p>
          <a:p>
            <a:r>
              <a:rPr lang="ru-RU" sz="1600" dirty="0" smtClean="0">
                <a:solidFill>
                  <a:srgbClr val="261300"/>
                </a:solidFill>
                <a:latin typeface="Times New Roman" panose="02020603050405020304" pitchFamily="18" charset="0"/>
                <a:cs typeface="Times New Roman" panose="02020603050405020304" pitchFamily="18" charset="0"/>
              </a:rPr>
              <a:t>Вече, 2003. – 464 с.</a:t>
            </a:r>
          </a:p>
          <a:p>
            <a:endParaRPr lang="ru-RU" dirty="0"/>
          </a:p>
        </p:txBody>
      </p:sp>
    </p:spTree>
    <p:extLst>
      <p:ext uri="{BB962C8B-B14F-4D97-AF65-F5344CB8AC3E}">
        <p14:creationId xmlns:p14="http://schemas.microsoft.com/office/powerpoint/2010/main" val="14006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533364" y="1172758"/>
            <a:ext cx="6735650" cy="4461389"/>
          </a:xfrm>
          <a:prstGeom prst="rect">
            <a:avLst/>
          </a:prstGeom>
          <a:ln w="127000" cap="rnd">
            <a:solidFill>
              <a:schemeClr val="accent1">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Рисунок 2"/>
          <p:cNvPicPr>
            <a:picLocks noChangeAspect="1"/>
          </p:cNvPicPr>
          <p:nvPr/>
        </p:nvPicPr>
        <p:blipFill>
          <a:blip r:embed="rId3"/>
          <a:stretch>
            <a:fillRect/>
          </a:stretch>
        </p:blipFill>
        <p:spPr>
          <a:xfrm>
            <a:off x="985301" y="2488781"/>
            <a:ext cx="2131386" cy="3145366"/>
          </a:xfrm>
          <a:prstGeom prst="rect">
            <a:avLst/>
          </a:prstGeom>
        </p:spPr>
      </p:pic>
      <p:sp>
        <p:nvSpPr>
          <p:cNvPr id="4" name="TextBox 3"/>
          <p:cNvSpPr txBox="1"/>
          <p:nvPr/>
        </p:nvSpPr>
        <p:spPr>
          <a:xfrm>
            <a:off x="4726546" y="1510626"/>
            <a:ext cx="6156102" cy="3785652"/>
          </a:xfrm>
          <a:prstGeom prst="rect">
            <a:avLst/>
          </a:prstGeom>
          <a:noFill/>
        </p:spPr>
        <p:txBody>
          <a:bodyPr wrap="square" rtlCol="0">
            <a:spAutoFit/>
          </a:bodyPr>
          <a:lstStyle/>
          <a:p>
            <a:pPr algn="just"/>
            <a:r>
              <a:rPr lang="ru-RU" sz="1600" dirty="0" smtClean="0">
                <a:solidFill>
                  <a:srgbClr val="261300"/>
                </a:solidFill>
                <a:latin typeface="Times New Roman" panose="02020603050405020304" pitchFamily="18" charset="0"/>
                <a:cs typeface="Times New Roman" panose="02020603050405020304" pitchFamily="18" charset="0"/>
              </a:rPr>
              <a:t>«Ученик – это не сосуд, который нужно наполнить, а факел, который нужно зажечь», - говорили древние греки. Преподавание истории науки как нельзя лучше способствует воплощению в жизнь этой благородной цели. Являясь составной частью всемирной истории науки и культуры, история медицины отражает развитие логики научной мысли как в прошлом, так и в современном мире, определяет подходы для объективной оценки теории медицины и понимания современного этапа развития медицинской науки и практики здравоохранения. Как учебная дисциплина история медицины – самостоятельный предмет. Ее преподавание позволяет обогатить духовный мир студентов, познакомить их с историей будущей профессии. Студенты продолжают освоение истории медицины в течение всей студенческой жизни на всех медико-биологических, профилактических и клинических кафедрах медицинских вузов.</a:t>
            </a:r>
            <a:endParaRPr lang="ru-RU" sz="1600" dirty="0">
              <a:solidFill>
                <a:srgbClr val="2613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6326" y="1069728"/>
            <a:ext cx="3886064" cy="1569660"/>
          </a:xfrm>
          <a:prstGeom prst="rect">
            <a:avLst/>
          </a:prstGeom>
          <a:noFill/>
        </p:spPr>
        <p:txBody>
          <a:bodyPr wrap="non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61(075.8)</a:t>
            </a:r>
          </a:p>
          <a:p>
            <a:r>
              <a:rPr lang="ru-RU" sz="1600" dirty="0" smtClean="0">
                <a:solidFill>
                  <a:srgbClr val="261300"/>
                </a:solidFill>
                <a:latin typeface="Times New Roman" panose="02020603050405020304" pitchFamily="18" charset="0"/>
                <a:cs typeface="Times New Roman" panose="02020603050405020304" pitchFamily="18" charset="0"/>
              </a:rPr>
              <a:t>С 654</a:t>
            </a:r>
          </a:p>
          <a:p>
            <a:r>
              <a:rPr lang="ru-RU" sz="1600" dirty="0" smtClean="0">
                <a:solidFill>
                  <a:srgbClr val="261300"/>
                </a:solidFill>
                <a:latin typeface="Times New Roman" panose="02020603050405020304" pitchFamily="18" charset="0"/>
                <a:cs typeface="Times New Roman" panose="02020603050405020304" pitchFamily="18" charset="0"/>
              </a:rPr>
              <a:t>Сорокина, Т. С. История медицины / Т. С. </a:t>
            </a:r>
          </a:p>
          <a:p>
            <a:r>
              <a:rPr lang="ru-RU" sz="1600" dirty="0" smtClean="0">
                <a:solidFill>
                  <a:srgbClr val="261300"/>
                </a:solidFill>
                <a:latin typeface="Times New Roman" panose="02020603050405020304" pitchFamily="18" charset="0"/>
                <a:cs typeface="Times New Roman" panose="02020603050405020304" pitchFamily="18" charset="0"/>
              </a:rPr>
              <a:t>Сорокина. – Москва : Издательский центр</a:t>
            </a:r>
          </a:p>
          <a:p>
            <a:r>
              <a:rPr lang="ru-RU" sz="1600" dirty="0" smtClean="0">
                <a:solidFill>
                  <a:srgbClr val="261300"/>
                </a:solidFill>
                <a:latin typeface="Times New Roman" panose="02020603050405020304" pitchFamily="18" charset="0"/>
                <a:cs typeface="Times New Roman" panose="02020603050405020304" pitchFamily="18" charset="0"/>
              </a:rPr>
              <a:t>«Академия», 2008. – 560 с. </a:t>
            </a: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19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47148" y="794480"/>
            <a:ext cx="7107697" cy="5201586"/>
          </a:xfrm>
          <a:prstGeom prst="rect">
            <a:avLst/>
          </a:prstGeom>
          <a:solidFill>
            <a:srgbClr val="FFFFFF">
              <a:shade val="85000"/>
            </a:srgbClr>
          </a:solidFill>
          <a:ln w="190500" cap="sq">
            <a:solidFill>
              <a:schemeClr val="accent1">
                <a:lumMod val="60000"/>
                <a:lumOff val="40000"/>
              </a:schemeClr>
            </a:solidFill>
            <a:miter lim="800000"/>
          </a:ln>
          <a:effectLst>
            <a:outerShdw blurRad="65000" dist="50800" dir="12900000" kx="195000" ky="145000" algn="tl" rotWithShape="0">
              <a:srgbClr val="000000">
                <a:alpha val="30000"/>
              </a:srgbClr>
            </a:outerShdw>
          </a:effectLst>
          <a:scene3d>
            <a:camera prst="perspectiveFront"/>
            <a:lightRig rig="twoPt" dir="t">
              <a:rot lat="0" lon="0" rev="7200000"/>
            </a:lightRig>
          </a:scene3d>
          <a:sp3d contourW="12700">
            <a:bevelT w="25400" h="19050"/>
            <a:contourClr>
              <a:srgbClr val="969696"/>
            </a:contourClr>
          </a:sp3d>
        </p:spPr>
      </p:pic>
      <p:pic>
        <p:nvPicPr>
          <p:cNvPr id="3" name="Рисунок 2"/>
          <p:cNvPicPr>
            <a:picLocks noChangeAspect="1"/>
          </p:cNvPicPr>
          <p:nvPr/>
        </p:nvPicPr>
        <p:blipFill>
          <a:blip r:embed="rId3"/>
          <a:stretch>
            <a:fillRect/>
          </a:stretch>
        </p:blipFill>
        <p:spPr>
          <a:xfrm>
            <a:off x="1160929" y="2585683"/>
            <a:ext cx="2271819" cy="3131466"/>
          </a:xfrm>
          <a:prstGeom prst="rect">
            <a:avLst/>
          </a:prstGeom>
          <a:ln>
            <a:noFill/>
          </a:ln>
          <a:effectLst>
            <a:outerShdw blurRad="225425" dist="50800" dir="5220000" algn="ctr">
              <a:srgbClr val="000000">
                <a:alpha val="33000"/>
              </a:srgbClr>
            </a:outerShdw>
          </a:effectLst>
        </p:spPr>
      </p:pic>
      <p:sp>
        <p:nvSpPr>
          <p:cNvPr id="4" name="TextBox 3"/>
          <p:cNvSpPr txBox="1"/>
          <p:nvPr/>
        </p:nvSpPr>
        <p:spPr>
          <a:xfrm>
            <a:off x="5222970" y="1319134"/>
            <a:ext cx="5473522" cy="4278094"/>
          </a:xfrm>
          <a:prstGeom prst="rect">
            <a:avLst/>
          </a:prstGeom>
          <a:noFill/>
        </p:spPr>
        <p:txBody>
          <a:bodyPr wrap="square" rtlCol="0">
            <a:spAutoFit/>
          </a:bodyPr>
          <a:lstStyle/>
          <a:p>
            <a:pPr algn="just"/>
            <a:r>
              <a:rPr lang="ru-RU" sz="1600" dirty="0" smtClean="0">
                <a:solidFill>
                  <a:srgbClr val="261300"/>
                </a:solidFill>
                <a:latin typeface="Times New Roman" panose="02020603050405020304" pitchFamily="18" charset="0"/>
                <a:cs typeface="Times New Roman" panose="02020603050405020304" pitchFamily="18" charset="0"/>
              </a:rPr>
              <a:t>В отличие от других отечественных и иностранных учебников, часто представляющих собой сборник биографий выдающихся ученых и врачей-практиков, в этой книге, в строгом соответствии с учебной программой, рассматриваются магистральные пути развития медицины, начиная с ее зарождения до наших дней, включая важнейшие события и открытия </a:t>
            </a:r>
            <a:r>
              <a:rPr lang="en-US" sz="1600" dirty="0" smtClean="0">
                <a:solidFill>
                  <a:srgbClr val="261300"/>
                </a:solidFill>
                <a:latin typeface="Times New Roman" panose="02020603050405020304" pitchFamily="18" charset="0"/>
                <a:cs typeface="Times New Roman" panose="02020603050405020304" pitchFamily="18" charset="0"/>
              </a:rPr>
              <a:t>XX </a:t>
            </a:r>
            <a:r>
              <a:rPr lang="ru-RU" sz="1600" dirty="0" smtClean="0">
                <a:solidFill>
                  <a:srgbClr val="261300"/>
                </a:solidFill>
                <a:latin typeface="Times New Roman" panose="02020603050405020304" pitchFamily="18" charset="0"/>
                <a:cs typeface="Times New Roman" panose="02020603050405020304" pitchFamily="18" charset="0"/>
              </a:rPr>
              <a:t>в. В данном издании автор коснулся санологического направления в медицине, а также уделил внимание здравоохранению. Нередко здравоохранение отождествляют с медициной. В действительности это разные категории. Однако медицина – более широкое понятие, куда здравоохранение входит как интегральная часть. Учебник полезен не только для студентов, но и для врачей, т.к. в событиях прошлого они могут найти необходимые для их работы сведения: рецепты, рекомендации по лечению, известные со времен древней медицины. </a:t>
            </a:r>
            <a:endParaRPr lang="ru-RU" sz="1600" dirty="0">
              <a:solidFill>
                <a:srgbClr val="2613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1551" y="794480"/>
            <a:ext cx="3487686" cy="1323439"/>
          </a:xfrm>
          <a:prstGeom prst="rect">
            <a:avLst/>
          </a:prstGeom>
          <a:noFill/>
        </p:spPr>
        <p:txBody>
          <a:bodyPr wrap="non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614.075</a:t>
            </a:r>
          </a:p>
          <a:p>
            <a:r>
              <a:rPr lang="ru-RU" sz="1600" dirty="0" smtClean="0">
                <a:solidFill>
                  <a:srgbClr val="261300"/>
                </a:solidFill>
                <a:latin typeface="Times New Roman" panose="02020603050405020304" pitchFamily="18" charset="0"/>
                <a:cs typeface="Times New Roman" panose="02020603050405020304" pitchFamily="18" charset="0"/>
              </a:rPr>
              <a:t>Л 63</a:t>
            </a:r>
          </a:p>
          <a:p>
            <a:r>
              <a:rPr lang="ru-RU" sz="1600" dirty="0" smtClean="0">
                <a:solidFill>
                  <a:srgbClr val="261300"/>
                </a:solidFill>
                <a:latin typeface="Times New Roman" panose="02020603050405020304" pitchFamily="18" charset="0"/>
                <a:cs typeface="Times New Roman" panose="02020603050405020304" pitchFamily="18" charset="0"/>
              </a:rPr>
              <a:t>Лисицын, Ю. П. История медицины /</a:t>
            </a:r>
          </a:p>
          <a:p>
            <a:r>
              <a:rPr lang="ru-RU" sz="1600" dirty="0" smtClean="0">
                <a:solidFill>
                  <a:srgbClr val="261300"/>
                </a:solidFill>
                <a:latin typeface="Times New Roman" panose="02020603050405020304" pitchFamily="18" charset="0"/>
                <a:cs typeface="Times New Roman" panose="02020603050405020304" pitchFamily="18" charset="0"/>
              </a:rPr>
              <a:t>Ю. П. Лисицын. – Москва : ГЭОТАР-</a:t>
            </a:r>
          </a:p>
          <a:p>
            <a:r>
              <a:rPr lang="ru-RU" sz="1600" dirty="0" smtClean="0">
                <a:solidFill>
                  <a:srgbClr val="261300"/>
                </a:solidFill>
                <a:latin typeface="Times New Roman" panose="02020603050405020304" pitchFamily="18" charset="0"/>
                <a:cs typeface="Times New Roman" panose="02020603050405020304" pitchFamily="18" charset="0"/>
              </a:rPr>
              <a:t>Медиа, 2004. – 400 с.</a:t>
            </a:r>
            <a:endParaRPr lang="ru-RU" sz="1600" dirty="0">
              <a:solidFill>
                <a:srgbClr val="261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6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649190" y="3104293"/>
            <a:ext cx="2046081" cy="2946089"/>
          </a:xfrm>
          <a:prstGeom prst="rect">
            <a:avLst/>
          </a:prstGeom>
          <a:ln>
            <a:noFill/>
          </a:ln>
          <a:effectLst>
            <a:outerShdw blurRad="225425" dist="50800" dir="5220000" algn="ctr">
              <a:srgbClr val="000000">
                <a:alpha val="33000"/>
              </a:srgbClr>
            </a:outerShdw>
          </a:effectLst>
        </p:spPr>
      </p:pic>
      <p:pic>
        <p:nvPicPr>
          <p:cNvPr id="4" name="Рисунок 3"/>
          <p:cNvPicPr>
            <a:picLocks noChangeAspect="1"/>
          </p:cNvPicPr>
          <p:nvPr/>
        </p:nvPicPr>
        <p:blipFill>
          <a:blip r:embed="rId3"/>
          <a:stretch>
            <a:fillRect/>
          </a:stretch>
        </p:blipFill>
        <p:spPr>
          <a:xfrm>
            <a:off x="8409904" y="3013655"/>
            <a:ext cx="2270388" cy="3186099"/>
          </a:xfrm>
          <a:prstGeom prst="rect">
            <a:avLst/>
          </a:prstGeom>
          <a:ln>
            <a:solidFill>
              <a:schemeClr val="accent2">
                <a:lumMod val="50000"/>
              </a:schemeClr>
            </a:solidFill>
          </a:ln>
          <a:effectLst>
            <a:outerShdw blurRad="184150" dist="241300" dir="11520000" sx="110000" sy="110000" algn="ctr">
              <a:srgbClr val="000000">
                <a:alpha val="18000"/>
              </a:srgbClr>
            </a:outerShdw>
          </a:effectLst>
          <a:scene3d>
            <a:camera prst="perspectiveLeft">
              <a:rot lat="600000" lon="900000" rev="0"/>
            </a:camera>
            <a:lightRig rig="flood" dir="t">
              <a:rot lat="0" lon="0" rev="13800000"/>
            </a:lightRig>
          </a:scene3d>
          <a:sp3d extrusionH="107950" prstMaterial="plastic">
            <a:bevelT w="82550" h="63500" prst="divot"/>
            <a:bevelB/>
          </a:sp3d>
        </p:spPr>
      </p:pic>
      <p:pic>
        <p:nvPicPr>
          <p:cNvPr id="5" name="Рисунок 4"/>
          <p:cNvPicPr>
            <a:picLocks noChangeAspect="1"/>
          </p:cNvPicPr>
          <p:nvPr/>
        </p:nvPicPr>
        <p:blipFill>
          <a:blip r:embed="rId4"/>
          <a:stretch>
            <a:fillRect/>
          </a:stretch>
        </p:blipFill>
        <p:spPr>
          <a:xfrm>
            <a:off x="986202" y="3104293"/>
            <a:ext cx="2184511" cy="3095461"/>
          </a:xfrm>
          <a:prstGeom prst="rect">
            <a:avLst/>
          </a:prstGeom>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a:off x="4092248" y="1034023"/>
            <a:ext cx="3683316" cy="1815882"/>
          </a:xfrm>
          <a:prstGeom prst="rect">
            <a:avLst/>
          </a:prstGeom>
          <a:noFill/>
        </p:spPr>
        <p:txBody>
          <a:bodyPr wrap="non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61.09</a:t>
            </a:r>
          </a:p>
          <a:p>
            <a:r>
              <a:rPr lang="ru-RU" sz="1600" dirty="0" smtClean="0">
                <a:solidFill>
                  <a:srgbClr val="261300"/>
                </a:solidFill>
                <a:latin typeface="Times New Roman" panose="02020603050405020304" pitchFamily="18" charset="0"/>
                <a:cs typeface="Times New Roman" panose="02020603050405020304" pitchFamily="18" charset="0"/>
              </a:rPr>
              <a:t>И 907</a:t>
            </a:r>
          </a:p>
          <a:p>
            <a:r>
              <a:rPr lang="ru-RU" sz="1600" dirty="0" smtClean="0">
                <a:solidFill>
                  <a:srgbClr val="261300"/>
                </a:solidFill>
                <a:latin typeface="Times New Roman" panose="02020603050405020304" pitchFamily="18" charset="0"/>
                <a:cs typeface="Times New Roman" panose="02020603050405020304" pitchFamily="18" charset="0"/>
              </a:rPr>
              <a:t>Балалыкин, Д. А. История медицины :</a:t>
            </a:r>
          </a:p>
          <a:p>
            <a:r>
              <a:rPr lang="ru-RU" sz="1600" dirty="0" smtClean="0">
                <a:solidFill>
                  <a:srgbClr val="261300"/>
                </a:solidFill>
                <a:latin typeface="Times New Roman" panose="02020603050405020304" pitchFamily="18" charset="0"/>
                <a:cs typeface="Times New Roman" panose="02020603050405020304" pitchFamily="18" charset="0"/>
              </a:rPr>
              <a:t>учебное пособие в трех книгах. Книга</a:t>
            </a:r>
          </a:p>
          <a:p>
            <a:r>
              <a:rPr lang="ru-RU" sz="1600" dirty="0" smtClean="0">
                <a:solidFill>
                  <a:srgbClr val="261300"/>
                </a:solidFill>
                <a:latin typeface="Times New Roman" panose="02020603050405020304" pitchFamily="18" charset="0"/>
                <a:cs typeface="Times New Roman" panose="02020603050405020304" pitchFamily="18" charset="0"/>
              </a:rPr>
              <a:t>первая. Руководство к преподаванию /</a:t>
            </a:r>
          </a:p>
          <a:p>
            <a:r>
              <a:rPr lang="ru-RU" sz="1600" dirty="0" smtClean="0">
                <a:solidFill>
                  <a:srgbClr val="261300"/>
                </a:solidFill>
                <a:latin typeface="Times New Roman" panose="02020603050405020304" pitchFamily="18" charset="0"/>
                <a:cs typeface="Times New Roman" panose="02020603050405020304" pitchFamily="18" charset="0"/>
              </a:rPr>
              <a:t>Д. А. Балалыкин, Н. П. Шок. – Москва :</a:t>
            </a:r>
          </a:p>
          <a:p>
            <a:r>
              <a:rPr lang="ru-RU" sz="1600" dirty="0" smtClean="0">
                <a:solidFill>
                  <a:srgbClr val="261300"/>
                </a:solidFill>
                <a:latin typeface="Times New Roman" panose="02020603050405020304" pitchFamily="18" charset="0"/>
                <a:cs typeface="Times New Roman" panose="02020603050405020304" pitchFamily="18" charset="0"/>
              </a:rPr>
              <a:t>ГЭОТАР-Медиа, 2017. – 176 с. </a:t>
            </a:r>
            <a:endParaRPr lang="ru-RU" sz="1600" dirty="0">
              <a:solidFill>
                <a:srgbClr val="2613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9447" y="993530"/>
            <a:ext cx="3872801" cy="2339102"/>
          </a:xfrm>
          <a:prstGeom prst="rect">
            <a:avLst/>
          </a:prstGeom>
          <a:noFill/>
        </p:spPr>
        <p:txBody>
          <a:bodyPr wrap="squar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61.09</a:t>
            </a:r>
          </a:p>
          <a:p>
            <a:r>
              <a:rPr lang="ru-RU" sz="1600" dirty="0" smtClean="0">
                <a:solidFill>
                  <a:srgbClr val="261300"/>
                </a:solidFill>
                <a:latin typeface="Times New Roman" panose="02020603050405020304" pitchFamily="18" charset="0"/>
                <a:cs typeface="Times New Roman" panose="02020603050405020304" pitchFamily="18" charset="0"/>
              </a:rPr>
              <a:t>И 907</a:t>
            </a:r>
          </a:p>
          <a:p>
            <a:r>
              <a:rPr lang="ru-RU" sz="1600" dirty="0" smtClean="0">
                <a:solidFill>
                  <a:srgbClr val="261300"/>
                </a:solidFill>
                <a:latin typeface="Times New Roman" panose="02020603050405020304" pitchFamily="18" charset="0"/>
                <a:cs typeface="Times New Roman" panose="02020603050405020304" pitchFamily="18" charset="0"/>
              </a:rPr>
              <a:t>История медицины : учебное пособие в трех книгах. Книга вторая. Практикум / </a:t>
            </a:r>
          </a:p>
          <a:p>
            <a:r>
              <a:rPr lang="ru-RU" sz="1600" dirty="0" smtClean="0">
                <a:solidFill>
                  <a:srgbClr val="261300"/>
                </a:solidFill>
                <a:latin typeface="Times New Roman" panose="02020603050405020304" pitchFamily="18" charset="0"/>
                <a:cs typeface="Times New Roman" panose="02020603050405020304" pitchFamily="18" charset="0"/>
              </a:rPr>
              <a:t>Д. А. Балалыкин, Н. П. Шок, М. С. Сергеева </a:t>
            </a:r>
            <a:r>
              <a:rPr lang="en-US" sz="1600" dirty="0" smtClean="0">
                <a:solidFill>
                  <a:srgbClr val="261300"/>
                </a:solidFill>
                <a:latin typeface="Times New Roman" panose="02020603050405020304" pitchFamily="18" charset="0"/>
                <a:cs typeface="Times New Roman" panose="02020603050405020304" pitchFamily="18" charset="0"/>
              </a:rPr>
              <a:t>[</a:t>
            </a:r>
            <a:r>
              <a:rPr lang="ru-RU" sz="1600" dirty="0" smtClean="0">
                <a:solidFill>
                  <a:srgbClr val="261300"/>
                </a:solidFill>
                <a:latin typeface="Times New Roman" panose="02020603050405020304" pitchFamily="18" charset="0"/>
                <a:cs typeface="Times New Roman" panose="02020603050405020304" pitchFamily="18" charset="0"/>
              </a:rPr>
              <a:t>и </a:t>
            </a:r>
            <a:r>
              <a:rPr lang="ru-RU" sz="1600" dirty="0" smtClean="0">
                <a:solidFill>
                  <a:srgbClr val="261300"/>
                </a:solidFill>
                <a:latin typeface="Times New Roman" panose="02020603050405020304" pitchFamily="18" charset="0"/>
                <a:cs typeface="Times New Roman" panose="02020603050405020304" pitchFamily="18" charset="0"/>
              </a:rPr>
              <a:t>др</a:t>
            </a:r>
            <a:r>
              <a:rPr lang="ru-RU" sz="1600" dirty="0" smtClean="0">
                <a:solidFill>
                  <a:srgbClr val="261300"/>
                </a:solidFill>
                <a:latin typeface="Times New Roman" panose="02020603050405020304" pitchFamily="18" charset="0"/>
                <a:cs typeface="Times New Roman" panose="02020603050405020304" pitchFamily="18" charset="0"/>
              </a:rPr>
              <a:t>.</a:t>
            </a:r>
            <a:r>
              <a:rPr lang="en-US" sz="1600" dirty="0" smtClean="0">
                <a:solidFill>
                  <a:srgbClr val="261300"/>
                </a:solidFill>
                <a:latin typeface="Times New Roman" panose="02020603050405020304" pitchFamily="18" charset="0"/>
                <a:cs typeface="Times New Roman" panose="02020603050405020304" pitchFamily="18" charset="0"/>
              </a:rPr>
              <a:t>].</a:t>
            </a:r>
            <a:r>
              <a:rPr lang="ru-RU" sz="1600" dirty="0" smtClean="0">
                <a:solidFill>
                  <a:srgbClr val="261300"/>
                </a:solidFill>
                <a:latin typeface="Times New Roman" panose="02020603050405020304" pitchFamily="18" charset="0"/>
                <a:cs typeface="Times New Roman" panose="02020603050405020304" pitchFamily="18" charset="0"/>
              </a:rPr>
              <a:t> </a:t>
            </a:r>
            <a:r>
              <a:rPr lang="ru-RU" sz="1600" dirty="0" smtClean="0">
                <a:solidFill>
                  <a:srgbClr val="261300"/>
                </a:solidFill>
                <a:latin typeface="Times New Roman" panose="02020603050405020304" pitchFamily="18" charset="0"/>
                <a:cs typeface="Times New Roman" panose="02020603050405020304" pitchFamily="18" charset="0"/>
              </a:rPr>
              <a:t>– Москва : ГЭОТАР-Медиа, 2017. – 432 с. </a:t>
            </a:r>
          </a:p>
          <a:p>
            <a:r>
              <a:rPr lang="ru-RU" sz="1600" dirty="0" smtClean="0">
                <a:solidFill>
                  <a:srgbClr val="261300"/>
                </a:solidFill>
                <a:latin typeface="Times New Roman" panose="02020603050405020304" pitchFamily="18" charset="0"/>
                <a:cs typeface="Times New Roman" panose="02020603050405020304" pitchFamily="18" charset="0"/>
              </a:rPr>
              <a:t> </a:t>
            </a:r>
          </a:p>
          <a:p>
            <a:endParaRPr lang="ru-RU" dirty="0"/>
          </a:p>
        </p:txBody>
      </p:sp>
      <p:sp>
        <p:nvSpPr>
          <p:cNvPr id="8" name="TextBox 7"/>
          <p:cNvSpPr txBox="1"/>
          <p:nvPr/>
        </p:nvSpPr>
        <p:spPr>
          <a:xfrm>
            <a:off x="7965049" y="1048759"/>
            <a:ext cx="3801425" cy="1569660"/>
          </a:xfrm>
          <a:prstGeom prst="rect">
            <a:avLst/>
          </a:prstGeom>
          <a:noFill/>
        </p:spPr>
        <p:txBody>
          <a:bodyPr wrap="non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61.09</a:t>
            </a:r>
          </a:p>
          <a:p>
            <a:r>
              <a:rPr lang="ru-RU" sz="1600" dirty="0" smtClean="0">
                <a:solidFill>
                  <a:srgbClr val="261300"/>
                </a:solidFill>
                <a:latin typeface="Times New Roman" panose="02020603050405020304" pitchFamily="18" charset="0"/>
                <a:cs typeface="Times New Roman" panose="02020603050405020304" pitchFamily="18" charset="0"/>
              </a:rPr>
              <a:t>И 907</a:t>
            </a:r>
          </a:p>
          <a:p>
            <a:r>
              <a:rPr lang="ru-RU" sz="1600" dirty="0" smtClean="0">
                <a:solidFill>
                  <a:srgbClr val="261300"/>
                </a:solidFill>
                <a:latin typeface="Times New Roman" panose="02020603050405020304" pitchFamily="18" charset="0"/>
                <a:cs typeface="Times New Roman" panose="02020603050405020304" pitchFamily="18" charset="0"/>
              </a:rPr>
              <a:t>Балалыкин, Д. А. История медицины :</a:t>
            </a:r>
          </a:p>
          <a:p>
            <a:r>
              <a:rPr lang="ru-RU" sz="1600" dirty="0" smtClean="0">
                <a:solidFill>
                  <a:srgbClr val="261300"/>
                </a:solidFill>
                <a:latin typeface="Times New Roman" panose="02020603050405020304" pitchFamily="18" charset="0"/>
                <a:cs typeface="Times New Roman" panose="02020603050405020304" pitchFamily="18" charset="0"/>
              </a:rPr>
              <a:t>Учебное пособие в трех книгах. Книга</a:t>
            </a:r>
          </a:p>
          <a:p>
            <a:r>
              <a:rPr lang="ru-RU" sz="1600" dirty="0" smtClean="0">
                <a:solidFill>
                  <a:srgbClr val="261300"/>
                </a:solidFill>
                <a:latin typeface="Times New Roman" panose="02020603050405020304" pitchFamily="18" charset="0"/>
                <a:cs typeface="Times New Roman" panose="02020603050405020304" pitchFamily="18" charset="0"/>
              </a:rPr>
              <a:t>третья. Хрестоматия / Д. А. Балалыкин. –</a:t>
            </a:r>
          </a:p>
          <a:p>
            <a:r>
              <a:rPr lang="ru-RU" sz="1600" dirty="0" smtClean="0">
                <a:solidFill>
                  <a:srgbClr val="261300"/>
                </a:solidFill>
                <a:latin typeface="Times New Roman" panose="02020603050405020304" pitchFamily="18" charset="0"/>
                <a:cs typeface="Times New Roman" panose="02020603050405020304" pitchFamily="18" charset="0"/>
              </a:rPr>
              <a:t>Москва : ГЭОТАР-Медиа, 2017. – 416 с.</a:t>
            </a:r>
            <a:endParaRPr lang="ru-RU" sz="1600" dirty="0">
              <a:solidFill>
                <a:srgbClr val="261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6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75010" y="873840"/>
            <a:ext cx="9350061" cy="5215944"/>
          </a:xfrm>
          <a:prstGeom prst="rect">
            <a:avLst/>
          </a:prstGeom>
        </p:spPr>
      </p:pic>
      <p:sp>
        <p:nvSpPr>
          <p:cNvPr id="3" name="Прямоугольник 2"/>
          <p:cNvSpPr/>
          <p:nvPr/>
        </p:nvSpPr>
        <p:spPr>
          <a:xfrm>
            <a:off x="1766552" y="1756412"/>
            <a:ext cx="8186671" cy="3785652"/>
          </a:xfrm>
          <a:prstGeom prst="rect">
            <a:avLst/>
          </a:prstGeom>
        </p:spPr>
        <p:txBody>
          <a:bodyPr wrap="square">
            <a:spAutoFit/>
          </a:bodyPr>
          <a:lstStyle/>
          <a:p>
            <a:pPr algn="just"/>
            <a:r>
              <a:rPr lang="ru-RU" sz="1600" dirty="0">
                <a:solidFill>
                  <a:srgbClr val="261300"/>
                </a:solidFill>
                <a:latin typeface="Times New Roman" panose="02020603050405020304" pitchFamily="18" charset="0"/>
                <a:cs typeface="Times New Roman" panose="02020603050405020304" pitchFamily="18" charset="0"/>
              </a:rPr>
              <a:t>В первой книге изложены методические подходы к преподаванию курса "История медицины" с использованием современных педагогических технологий, способствующих формированию профессиональных компетенций и навыков учебной научно-исследовательской деятельности у студентов медицинских вузов. История медицины рассматривается как область науки и учебная дисциплина, призванная обеспечить формирование основ клинического мышления у будущих врачей. Подробно представлены основные виды самостоятельной работы студентов по данному курсу, особое внимание уделено роли историко-архивной работы в освоении дисциплины "История медицины". </a:t>
            </a:r>
            <a:r>
              <a:rPr lang="ru-RU" sz="1600" dirty="0" smtClean="0">
                <a:solidFill>
                  <a:srgbClr val="261300"/>
                </a:solidFill>
                <a:latin typeface="Times New Roman" panose="02020603050405020304" pitchFamily="18" charset="0"/>
                <a:cs typeface="Times New Roman" panose="02020603050405020304" pitchFamily="18" charset="0"/>
              </a:rPr>
              <a:t>Вторая книга, практикум, предназначена </a:t>
            </a:r>
            <a:r>
              <a:rPr lang="ru-RU" sz="1600" dirty="0">
                <a:solidFill>
                  <a:srgbClr val="261300"/>
                </a:solidFill>
                <a:latin typeface="Times New Roman" panose="02020603050405020304" pitchFamily="18" charset="0"/>
                <a:cs typeface="Times New Roman" panose="02020603050405020304" pitchFamily="18" charset="0"/>
              </a:rPr>
              <a:t>для планирования и организации эффективной аудиторной и внеаудиторной работы студентов по истории медицины и формированию навыков учебной научно-исследовательской </a:t>
            </a:r>
            <a:r>
              <a:rPr lang="ru-RU" sz="1600" dirty="0" smtClean="0">
                <a:solidFill>
                  <a:srgbClr val="261300"/>
                </a:solidFill>
                <a:latin typeface="Times New Roman" panose="02020603050405020304" pitchFamily="18" charset="0"/>
                <a:cs typeface="Times New Roman" panose="02020603050405020304" pitchFamily="18" charset="0"/>
              </a:rPr>
              <a:t>деятельности. Изложенные </a:t>
            </a:r>
            <a:r>
              <a:rPr lang="ru-RU" sz="1600" dirty="0">
                <a:solidFill>
                  <a:srgbClr val="261300"/>
                </a:solidFill>
                <a:latin typeface="Times New Roman" panose="02020603050405020304" pitchFamily="18" charset="0"/>
                <a:cs typeface="Times New Roman" panose="02020603050405020304" pitchFamily="18" charset="0"/>
              </a:rPr>
              <a:t>в </a:t>
            </a:r>
            <a:r>
              <a:rPr lang="ru-RU" sz="1600" dirty="0" smtClean="0">
                <a:solidFill>
                  <a:srgbClr val="261300"/>
                </a:solidFill>
                <a:latin typeface="Times New Roman" panose="02020603050405020304" pitchFamily="18" charset="0"/>
                <a:cs typeface="Times New Roman" panose="02020603050405020304" pitchFamily="18" charset="0"/>
              </a:rPr>
              <a:t>хрестоматии (третьей книге) </a:t>
            </a:r>
            <a:r>
              <a:rPr lang="ru-RU" sz="1600" dirty="0">
                <a:solidFill>
                  <a:srgbClr val="261300"/>
                </a:solidFill>
                <a:latin typeface="Times New Roman" panose="02020603050405020304" pitchFamily="18" charset="0"/>
                <a:cs typeface="Times New Roman" panose="02020603050405020304" pitchFamily="18" charset="0"/>
              </a:rPr>
              <a:t>сведения способствуют формированию у студентов понимания динамики развития знаний и понимания </a:t>
            </a:r>
            <a:r>
              <a:rPr lang="ru-RU" sz="1600" dirty="0" smtClean="0">
                <a:solidFill>
                  <a:srgbClr val="261300"/>
                </a:solidFill>
                <a:latin typeface="Times New Roman" panose="02020603050405020304" pitchFamily="18" charset="0"/>
                <a:cs typeface="Times New Roman" panose="02020603050405020304" pitchFamily="18" charset="0"/>
              </a:rPr>
              <a:t>ее </a:t>
            </a:r>
            <a:r>
              <a:rPr lang="ru-RU" sz="1600" dirty="0">
                <a:solidFill>
                  <a:srgbClr val="261300"/>
                </a:solidFill>
                <a:latin typeface="Times New Roman" panose="02020603050405020304" pitchFamily="18" charset="0"/>
                <a:cs typeface="Times New Roman" panose="02020603050405020304" pitchFamily="18" charset="0"/>
              </a:rPr>
              <a:t>методологической преемственности в процессе развития медицины.</a:t>
            </a:r>
          </a:p>
          <a:p>
            <a:endParaRPr lang="ru-RU" sz="1600" dirty="0"/>
          </a:p>
        </p:txBody>
      </p:sp>
    </p:spTree>
    <p:extLst>
      <p:ext uri="{BB962C8B-B14F-4D97-AF65-F5344CB8AC3E}">
        <p14:creationId xmlns:p14="http://schemas.microsoft.com/office/powerpoint/2010/main" val="278391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172756" y="1197735"/>
            <a:ext cx="7018986" cy="4546242"/>
          </a:xfrm>
          <a:prstGeom prst="rect">
            <a:avLst/>
          </a:prstGeom>
          <a:ln w="127000" cap="rnd">
            <a:solidFill>
              <a:schemeClr val="accent1">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Рисунок 2"/>
          <p:cNvPicPr>
            <a:picLocks noChangeAspect="1"/>
          </p:cNvPicPr>
          <p:nvPr/>
        </p:nvPicPr>
        <p:blipFill>
          <a:blip r:embed="rId3"/>
          <a:stretch>
            <a:fillRect/>
          </a:stretch>
        </p:blipFill>
        <p:spPr>
          <a:xfrm>
            <a:off x="1046623" y="2575775"/>
            <a:ext cx="2271368" cy="3168202"/>
          </a:xfrm>
          <a:prstGeom prst="rect">
            <a:avLst/>
          </a:prstGeom>
          <a:ln>
            <a:solidFill>
              <a:srgbClr val="8C8CB2"/>
            </a:solidFill>
          </a:ln>
        </p:spPr>
      </p:pic>
      <p:sp>
        <p:nvSpPr>
          <p:cNvPr id="4" name="TextBox 3"/>
          <p:cNvSpPr txBox="1"/>
          <p:nvPr/>
        </p:nvSpPr>
        <p:spPr>
          <a:xfrm>
            <a:off x="4366277" y="1725770"/>
            <a:ext cx="6503492" cy="3785652"/>
          </a:xfrm>
          <a:prstGeom prst="rect">
            <a:avLst/>
          </a:prstGeom>
          <a:noFill/>
        </p:spPr>
        <p:txBody>
          <a:bodyPr wrap="squar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Клиническая медицина – понятие собирательное, и разграничение ее с</a:t>
            </a:r>
          </a:p>
          <a:p>
            <a:r>
              <a:rPr lang="ru-RU" sz="1600" dirty="0" smtClean="0">
                <a:solidFill>
                  <a:srgbClr val="261300"/>
                </a:solidFill>
                <a:latin typeface="Times New Roman" panose="02020603050405020304" pitchFamily="18" charset="0"/>
                <a:cs typeface="Times New Roman" panose="02020603050405020304" pitchFamily="18" charset="0"/>
              </a:rPr>
              <a:t> другими ветвями дерева медицины имеет, конечно, условный характер.</a:t>
            </a:r>
          </a:p>
          <a:p>
            <a:r>
              <a:rPr lang="ru-RU" sz="1600" dirty="0" smtClean="0">
                <a:solidFill>
                  <a:srgbClr val="261300"/>
                </a:solidFill>
                <a:latin typeface="Times New Roman" panose="02020603050405020304" pitchFamily="18" charset="0"/>
                <a:cs typeface="Times New Roman" panose="02020603050405020304" pitchFamily="18" charset="0"/>
              </a:rPr>
              <a:t>Понятно, что о клинической медицине можно говорить тогда, когда есть </a:t>
            </a:r>
          </a:p>
          <a:p>
            <a:r>
              <a:rPr lang="ru-RU" sz="1600" dirty="0" smtClean="0">
                <a:solidFill>
                  <a:srgbClr val="261300"/>
                </a:solidFill>
                <a:latin typeface="Times New Roman" panose="02020603050405020304" pitchFamily="18" charset="0"/>
                <a:cs typeface="Times New Roman" panose="02020603050405020304" pitchFamily="18" charset="0"/>
              </a:rPr>
              <a:t>клиники. Клиника – это лечебный стационар, где органично сочетаются</a:t>
            </a:r>
          </a:p>
          <a:p>
            <a:pPr algn="just"/>
            <a:r>
              <a:rPr lang="ru-RU" sz="1600" dirty="0" smtClean="0">
                <a:solidFill>
                  <a:srgbClr val="261300"/>
                </a:solidFill>
                <a:latin typeface="Times New Roman" panose="02020603050405020304" pitchFamily="18" charset="0"/>
                <a:cs typeface="Times New Roman" panose="02020603050405020304" pitchFamily="18" charset="0"/>
              </a:rPr>
              <a:t>три вида врачебной деятельности: лечение больных, обучение студентов и научные исследования. В учебное пособие включены семь лекций, в которых рассмотрены истоки клинической медицины, основные направления и этапы развития до середины 19-го века включительно, а также вклад крупнейших зарубежных и отечественных ученых во всемирную историю клинической медицины. Основу учебного пособия составили лекции, прочитанные автором в 1990-2004 гг. студентам лечебного факультета и факультета подготовки научно-педагогических кадров Московской медицинской академии им. И. М. Сеченова.</a:t>
            </a:r>
          </a:p>
          <a:p>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1858" y="900574"/>
            <a:ext cx="3980898" cy="2062103"/>
          </a:xfrm>
          <a:prstGeom prst="rect">
            <a:avLst/>
          </a:prstGeom>
          <a:noFill/>
        </p:spPr>
        <p:txBody>
          <a:bodyPr wrap="none" rtlCol="0">
            <a:spAutoFit/>
          </a:bodyPr>
          <a:lstStyle/>
          <a:p>
            <a:r>
              <a:rPr lang="ru-RU" sz="1600" dirty="0" smtClean="0">
                <a:solidFill>
                  <a:srgbClr val="261300"/>
                </a:solidFill>
                <a:latin typeface="Times New Roman" panose="02020603050405020304" pitchFamily="18" charset="0"/>
                <a:cs typeface="Times New Roman" panose="02020603050405020304" pitchFamily="18" charset="0"/>
              </a:rPr>
              <a:t>61.09</a:t>
            </a:r>
          </a:p>
          <a:p>
            <a:r>
              <a:rPr lang="ru-RU" sz="1600" dirty="0" smtClean="0">
                <a:solidFill>
                  <a:srgbClr val="261300"/>
                </a:solidFill>
                <a:latin typeface="Times New Roman" panose="02020603050405020304" pitchFamily="18" charset="0"/>
                <a:cs typeface="Times New Roman" panose="02020603050405020304" pitchFamily="18" charset="0"/>
              </a:rPr>
              <a:t>Б 834</a:t>
            </a:r>
          </a:p>
          <a:p>
            <a:pPr algn="just"/>
            <a:r>
              <a:rPr lang="ru-RU" sz="1600" dirty="0" smtClean="0">
                <a:solidFill>
                  <a:srgbClr val="261300"/>
                </a:solidFill>
                <a:latin typeface="Times New Roman" panose="02020603050405020304" pitchFamily="18" charset="0"/>
                <a:cs typeface="Times New Roman" panose="02020603050405020304" pitchFamily="18" charset="0"/>
              </a:rPr>
              <a:t>Бородулин, В. И. История клинической</a:t>
            </a:r>
          </a:p>
          <a:p>
            <a:pPr algn="just"/>
            <a:r>
              <a:rPr lang="ru-RU" sz="1600" dirty="0" smtClean="0">
                <a:solidFill>
                  <a:srgbClr val="261300"/>
                </a:solidFill>
                <a:latin typeface="Times New Roman" panose="02020603050405020304" pitchFamily="18" charset="0"/>
                <a:cs typeface="Times New Roman" panose="02020603050405020304" pitchFamily="18" charset="0"/>
              </a:rPr>
              <a:t>медицины от истоков до середины 19-го</a:t>
            </a:r>
          </a:p>
          <a:p>
            <a:pPr algn="just"/>
            <a:r>
              <a:rPr lang="ru-RU" sz="1600" dirty="0" smtClean="0">
                <a:solidFill>
                  <a:srgbClr val="261300"/>
                </a:solidFill>
                <a:latin typeface="Times New Roman" panose="02020603050405020304" pitchFamily="18" charset="0"/>
                <a:cs typeface="Times New Roman" panose="02020603050405020304" pitchFamily="18" charset="0"/>
              </a:rPr>
              <a:t>века. Лекции / В. И. Бородулин. – Москва :</a:t>
            </a:r>
          </a:p>
          <a:p>
            <a:pPr algn="just"/>
            <a:r>
              <a:rPr lang="ru-RU" sz="1600" dirty="0" smtClean="0">
                <a:solidFill>
                  <a:srgbClr val="261300"/>
                </a:solidFill>
                <a:latin typeface="Times New Roman" panose="02020603050405020304" pitchFamily="18" charset="0"/>
                <a:cs typeface="Times New Roman" panose="02020603050405020304" pitchFamily="18" charset="0"/>
              </a:rPr>
              <a:t>ОАО Издательство «Медицина», 2008. –</a:t>
            </a:r>
          </a:p>
          <a:p>
            <a:pPr algn="just"/>
            <a:r>
              <a:rPr lang="ru-RU" sz="1600" dirty="0" smtClean="0">
                <a:solidFill>
                  <a:srgbClr val="261300"/>
                </a:solidFill>
                <a:latin typeface="Times New Roman" panose="02020603050405020304" pitchFamily="18" charset="0"/>
                <a:cs typeface="Times New Roman" panose="02020603050405020304" pitchFamily="18" charset="0"/>
              </a:rPr>
              <a:t>180 с.</a:t>
            </a:r>
          </a:p>
          <a:p>
            <a:endParaRPr lang="ru-RU" sz="1600" dirty="0">
              <a:solidFill>
                <a:srgbClr val="261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5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1698" y="2516471"/>
            <a:ext cx="1527743" cy="2022824"/>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1528004" y="2593742"/>
            <a:ext cx="1537292" cy="1879654"/>
          </a:xfrm>
          <a:prstGeom prst="rect">
            <a:avLst/>
          </a:prstGeom>
          <a:ln>
            <a:noFill/>
          </a:ln>
          <a:effectLst>
            <a:softEdge rad="112500"/>
          </a:effectLst>
        </p:spPr>
      </p:pic>
      <p:pic>
        <p:nvPicPr>
          <p:cNvPr id="4" name="Рисунок 3"/>
          <p:cNvPicPr>
            <a:picLocks noChangeAspect="1"/>
          </p:cNvPicPr>
          <p:nvPr/>
        </p:nvPicPr>
        <p:blipFill>
          <a:blip r:embed="rId4"/>
          <a:stretch>
            <a:fillRect/>
          </a:stretch>
        </p:blipFill>
        <p:spPr>
          <a:xfrm>
            <a:off x="3036644" y="2593742"/>
            <a:ext cx="1535145" cy="1853896"/>
          </a:xfrm>
          <a:prstGeom prst="rect">
            <a:avLst/>
          </a:prstGeom>
          <a:ln>
            <a:noFill/>
          </a:ln>
          <a:effectLst>
            <a:softEdge rad="112500"/>
          </a:effectLst>
        </p:spPr>
      </p:pic>
      <p:pic>
        <p:nvPicPr>
          <p:cNvPr id="5" name="Рисунок 4"/>
          <p:cNvPicPr>
            <a:picLocks noChangeAspect="1"/>
          </p:cNvPicPr>
          <p:nvPr/>
        </p:nvPicPr>
        <p:blipFill>
          <a:blip r:embed="rId5"/>
          <a:stretch>
            <a:fillRect/>
          </a:stretch>
        </p:blipFill>
        <p:spPr>
          <a:xfrm>
            <a:off x="4435212" y="2538166"/>
            <a:ext cx="1526283" cy="1913533"/>
          </a:xfrm>
          <a:prstGeom prst="rect">
            <a:avLst/>
          </a:prstGeom>
          <a:ln>
            <a:noFill/>
          </a:ln>
          <a:effectLst>
            <a:softEdge rad="112500"/>
          </a:effectLst>
        </p:spPr>
      </p:pic>
      <p:pic>
        <p:nvPicPr>
          <p:cNvPr id="6" name="Рисунок 5"/>
          <p:cNvPicPr>
            <a:picLocks noChangeAspect="1"/>
          </p:cNvPicPr>
          <p:nvPr/>
        </p:nvPicPr>
        <p:blipFill>
          <a:blip r:embed="rId6"/>
          <a:stretch>
            <a:fillRect/>
          </a:stretch>
        </p:blipFill>
        <p:spPr>
          <a:xfrm>
            <a:off x="5941705" y="2593742"/>
            <a:ext cx="1474336" cy="1879652"/>
          </a:xfrm>
          <a:prstGeom prst="rect">
            <a:avLst/>
          </a:prstGeom>
        </p:spPr>
      </p:pic>
      <p:pic>
        <p:nvPicPr>
          <p:cNvPr id="7" name="Рисунок 6"/>
          <p:cNvPicPr>
            <a:picLocks noChangeAspect="1"/>
          </p:cNvPicPr>
          <p:nvPr/>
        </p:nvPicPr>
        <p:blipFill>
          <a:blip r:embed="rId7"/>
          <a:stretch>
            <a:fillRect/>
          </a:stretch>
        </p:blipFill>
        <p:spPr>
          <a:xfrm>
            <a:off x="7331411" y="2593742"/>
            <a:ext cx="1559026" cy="2203462"/>
          </a:xfrm>
          <a:prstGeom prst="rect">
            <a:avLst/>
          </a:prstGeom>
          <a:ln>
            <a:noFill/>
          </a:ln>
          <a:effectLst>
            <a:softEdge rad="112500"/>
          </a:effectLst>
        </p:spPr>
      </p:pic>
      <p:pic>
        <p:nvPicPr>
          <p:cNvPr id="8" name="Рисунок 7"/>
          <p:cNvPicPr>
            <a:picLocks noChangeAspect="1"/>
          </p:cNvPicPr>
          <p:nvPr/>
        </p:nvPicPr>
        <p:blipFill>
          <a:blip r:embed="rId8"/>
          <a:stretch>
            <a:fillRect/>
          </a:stretch>
        </p:blipFill>
        <p:spPr>
          <a:xfrm>
            <a:off x="8925974" y="2593742"/>
            <a:ext cx="1301415" cy="1879652"/>
          </a:xfrm>
          <a:prstGeom prst="rect">
            <a:avLst/>
          </a:prstGeom>
          <a:ln>
            <a:noFill/>
          </a:ln>
          <a:effectLst>
            <a:softEdge rad="112500"/>
          </a:effectLst>
        </p:spPr>
      </p:pic>
      <p:pic>
        <p:nvPicPr>
          <p:cNvPr id="9" name="Рисунок 8"/>
          <p:cNvPicPr>
            <a:picLocks noChangeAspect="1"/>
          </p:cNvPicPr>
          <p:nvPr/>
        </p:nvPicPr>
        <p:blipFill>
          <a:blip r:embed="rId9"/>
          <a:stretch>
            <a:fillRect/>
          </a:stretch>
        </p:blipFill>
        <p:spPr>
          <a:xfrm>
            <a:off x="10227389" y="2593742"/>
            <a:ext cx="1336076" cy="1853897"/>
          </a:xfrm>
          <a:prstGeom prst="rect">
            <a:avLst/>
          </a:prstGeom>
          <a:ln>
            <a:noFill/>
          </a:ln>
          <a:effectLst>
            <a:softEdge rad="112500"/>
          </a:effectLst>
        </p:spPr>
      </p:pic>
    </p:spTree>
    <p:extLst>
      <p:ext uri="{BB962C8B-B14F-4D97-AF65-F5344CB8AC3E}">
        <p14:creationId xmlns:p14="http://schemas.microsoft.com/office/powerpoint/2010/main" val="155069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ded_Design_Yellow_TP102900996" id="{5A6D7BCA-C9CF-452E-858B-1538BAA282ED}" vid="{365F969C-3B7F-41AB-85B2-7C40E7D6CF2F}"/>
    </a:ext>
  </a:ext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с желтой полосой (широкоэкранная)</Template>
  <TotalTime>0</TotalTime>
  <Words>1717</Words>
  <Application>Microsoft Office PowerPoint</Application>
  <PresentationFormat>Широкоэкранный</PresentationFormat>
  <Paragraphs>77</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Book Antiqua</vt:lpstr>
      <vt:lpstr>Times New Roman</vt:lpstr>
      <vt:lpstr>Banded Design Yellow 16x9</vt:lpstr>
      <vt:lpstr>Обзор по истории медицины и фармации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2020-10-19T06:26:43Z</dcterms:created>
  <dcterms:modified xsi:type="dcterms:W3CDTF">2020-12-11T10:42:22Z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