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E299381-F8F4-4C7E-AA65-E57F4BB7C71F}" type="datetime">
              <a:rPr b="0" lang="ru" sz="1200" spc="-1" strike="noStrike">
                <a:solidFill>
                  <a:srgbClr val="8b8b8b"/>
                </a:solidFill>
                <a:latin typeface="Calibri"/>
              </a:rPr>
              <a:t>17.11.21</a:t>
            </a:fld>
            <a:endParaRPr b="0" lang="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341B26D-387D-4E66-B702-96459C38440E}" type="slidenum">
              <a:rPr b="0" lang="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683640" y="692640"/>
            <a:ext cx="8136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bfbfbf"/>
                </a:solidFill>
                <a:latin typeface="Arial Black"/>
              </a:rPr>
              <a:t>   </a:t>
            </a:r>
            <a:r>
              <a:rPr b="0" lang="ru" sz="4000" spc="-1" strike="noStrike">
                <a:solidFill>
                  <a:srgbClr val="bfbfbf"/>
                </a:solidFill>
                <a:latin typeface="Arial Black"/>
              </a:rPr>
              <a:t>ТЕБЕ, ПЕРВОКУРСНИК </a:t>
            </a:r>
            <a:endParaRPr b="0" lang="ru" sz="40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323640" y="2061000"/>
            <a:ext cx="84967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000000"/>
                </a:solidFill>
                <a:latin typeface="Arial Black"/>
              </a:rPr>
              <a:t>   </a:t>
            </a:r>
            <a:r>
              <a:rPr b="0" lang="ru" sz="4000" spc="-1" strike="noStrike">
                <a:solidFill>
                  <a:srgbClr val="bfbfbf"/>
                </a:solidFill>
                <a:latin typeface="Arial Black"/>
              </a:rPr>
              <a:t>ЗНАМЕНИТЫЕ РУССКИЕ</a:t>
            </a:r>
            <a:endParaRPr b="0" lang="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4000" spc="-1" strike="noStrike">
                <a:solidFill>
                  <a:srgbClr val="bfbfbf"/>
                </a:solidFill>
                <a:latin typeface="Arial Black"/>
              </a:rPr>
              <a:t>             </a:t>
            </a:r>
            <a:r>
              <a:rPr b="0" lang="ru" sz="4000" spc="-1" strike="noStrike">
                <a:solidFill>
                  <a:srgbClr val="bfbfbf"/>
                </a:solidFill>
                <a:latin typeface="Arial Black"/>
              </a:rPr>
              <a:t>ИСТОРИКИ</a:t>
            </a:r>
            <a:endParaRPr b="0" lang="ru" sz="40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1979640" y="4005000"/>
            <a:ext cx="4948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" sz="2800" spc="-1" strike="noStrike">
                <a:solidFill>
                  <a:srgbClr val="bfbfbf"/>
                </a:solidFill>
                <a:latin typeface="Times New Roman"/>
              </a:rPr>
              <a:t>(ТЕМАТИЧЕСКИЙ  ОБЗОР</a:t>
            </a:r>
            <a:r>
              <a:rPr b="0" lang="ru" sz="2800" spc="-1" strike="noStrike">
                <a:solidFill>
                  <a:srgbClr val="bfbfbf"/>
                </a:solidFill>
                <a:latin typeface="Times New Roman"/>
              </a:rPr>
              <a:t>)</a:t>
            </a:r>
            <a:endParaRPr b="0" lang="ru" sz="2800" spc="-1" strike="noStrike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899640" y="5589360"/>
            <a:ext cx="4419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539640" y="5733360"/>
            <a:ext cx="51843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2000" spc="-1" strike="noStrike">
                <a:solidFill>
                  <a:srgbClr val="bfbfbf"/>
                </a:solidFill>
                <a:latin typeface="Times New Roman"/>
              </a:rPr>
              <a:t>Обзор подготовила сотрудник ООПИФ</a:t>
            </a:r>
            <a:endParaRPr b="0" lang="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2000" spc="-1" strike="noStrike">
                <a:solidFill>
                  <a:srgbClr val="bfbfbf"/>
                </a:solidFill>
                <a:latin typeface="Times New Roman"/>
              </a:rPr>
              <a:t>Ведущий библиотекарь Студеникина Н.Б.</a:t>
            </a:r>
            <a:endParaRPr b="0" lang="ru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80" name="Picture 3" descr=""/>
          <p:cNvPicPr/>
          <p:nvPr/>
        </p:nvPicPr>
        <p:blipFill>
          <a:blip r:embed="rId2"/>
          <a:stretch/>
        </p:blipFill>
        <p:spPr>
          <a:xfrm>
            <a:off x="1403640" y="1052640"/>
            <a:ext cx="1969560" cy="309600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575640" y="4293000"/>
            <a:ext cx="41040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П 375   Платонов С. Ф. Лекции по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русской истории : в 2-х частях.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Часть 1 / С. Ф. Платонов. –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        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Москва : ВЛАДОС, 1994. – 480 с.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0" y="1772640"/>
            <a:ext cx="381600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Уникальное издание, в основу которого легли лекции, прочитанные С.Ф.Платоновым в Петербургском университете и на Бестужевских курсах. Лекции С.Ф.Платонова стали самым полным обобщающим изданием, в котором огромный период российской истории – от расселения славян в Европе до великих реформ императора Александра II – был представлен ясно, образно, увлекательно.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8" name="Picture 6" descr=""/>
          <p:cNvPicPr/>
          <p:nvPr/>
        </p:nvPicPr>
        <p:blipFill>
          <a:blip r:embed="rId2"/>
          <a:srcRect l="0" t="5192" r="51350" b="13470"/>
          <a:stretch/>
        </p:blipFill>
        <p:spPr>
          <a:xfrm>
            <a:off x="1043640" y="908640"/>
            <a:ext cx="2592000" cy="338400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1259640" y="4581000"/>
            <a:ext cx="2808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Карамзин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Николай Михайлович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(1766 – 1826)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4572000" y="1268640"/>
            <a:ext cx="381600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Российский историк, переводчик, издатель, крупнейший российский литератор эпохи сентиментализма. Создатель «Истории Государства Российского» - одного из первых обобщающих трудов по истории России.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Редактор «Московского журнала», и «Вестника Европы».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Являясь реформатором русского языка ввёл в русский алфавит букву «Ё», а в русский лексикон слова </a:t>
            </a:r>
            <a:r>
              <a:rPr b="0" i="1" lang="ru" sz="1800" spc="-1" strike="noStrike">
                <a:solidFill>
                  <a:srgbClr val="000000"/>
                </a:solidFill>
                <a:latin typeface="Times New Roman"/>
              </a:rPr>
              <a:t>промышленность, влюблённость, достопримечательность, благотворительность.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2" name="Picture 3" descr=""/>
          <p:cNvPicPr/>
          <p:nvPr/>
        </p:nvPicPr>
        <p:blipFill>
          <a:blip r:embed="rId2"/>
          <a:srcRect l="26211" t="6672" r="18998" b="11064"/>
          <a:stretch/>
        </p:blipFill>
        <p:spPr>
          <a:xfrm>
            <a:off x="1259640" y="764640"/>
            <a:ext cx="1944000" cy="266400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539640" y="3861000"/>
            <a:ext cx="403200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К 211   Карамзин, Н.М. История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государства Российского : XII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томов в 4-х книгах. Книга 1.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Тома I-III / Н. М. Карамзин. –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Москва : РИПОЛ КЛАССИК,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1998. – 560 с. : ил.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 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. 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4500000" y="1700640"/>
            <a:ext cx="396000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Своим трудом «История государства</a:t>
            </a:r>
            <a:endParaRPr b="0" lang="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Российского» Н.М.Карамзин открыл историю России для образованной публики. Здесь он выступал больше как писатель, чем историк – описывая исторические факты, он заботился о красоте языка, тем самым делая серьёзный исторический труд доступным для широкого круга читателей.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56" name="Picture 3" descr=""/>
          <p:cNvPicPr/>
          <p:nvPr/>
        </p:nvPicPr>
        <p:blipFill>
          <a:blip r:embed="rId2"/>
          <a:stretch/>
        </p:blipFill>
        <p:spPr>
          <a:xfrm>
            <a:off x="1475640" y="908640"/>
            <a:ext cx="2304000" cy="316800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683640" y="4437000"/>
            <a:ext cx="3672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Костомаров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Николай Иванович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(1817 – 1885)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4716000" y="1196640"/>
            <a:ext cx="352800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Русский историк, украинский поэт и драматург, писатель, педагог и общественный деятель.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Н.И.Костомаров в своих исторических исследованиях впервые стал широко использовать этнографический и фольклорный материал. Он первым в историографии занялся исследованием народных восстаний, в частности исследованием восстания под руководством Степана Разина.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60" name="Picture 3" descr=""/>
          <p:cNvPicPr/>
          <p:nvPr/>
        </p:nvPicPr>
        <p:blipFill>
          <a:blip r:embed="rId2"/>
          <a:srcRect l="10852" t="6658" r="15925" b="15650"/>
          <a:stretch/>
        </p:blipFill>
        <p:spPr>
          <a:xfrm>
            <a:off x="1403640" y="764640"/>
            <a:ext cx="1944000" cy="252000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611640" y="3789000"/>
            <a:ext cx="3960000" cy="20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К 724   Костомаров, Н. И. Русская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история в жизнеописаниях её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главнейших деятелей : в 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книгах. Книга 1 / Н. М.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Костомаров. – Москва : Книга,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Calibri"/>
              </a:rPr>
              <a:t>1990. – 740 с.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4572000" y="1700640"/>
            <a:ext cx="381600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Труд Н.И.Костомарова охватывает период российской истории от правления князя Владимира Святого (Киевская Русь X века) до императрицы Елизаветы Петровны  (Российская империя XVIII века). В состав избранных биографий включены не только князья, цари и церковные иерархи, но и писатели и просветители, землеискатели и народные заступники. 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64" name="Picture 3" descr=""/>
          <p:cNvPicPr/>
          <p:nvPr/>
        </p:nvPicPr>
        <p:blipFill>
          <a:blip r:embed="rId2"/>
          <a:stretch/>
        </p:blipFill>
        <p:spPr>
          <a:xfrm>
            <a:off x="1403640" y="980640"/>
            <a:ext cx="2381040" cy="304776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683640" y="4509000"/>
            <a:ext cx="3528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Соловьёв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Сергей Михайлович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(1820 – 1879)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4716000" y="1052640"/>
            <a:ext cx="3528000" cy="53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Русский историк, профессор Московского университета, ректор Московского  университета, академик Санкт-Петербургской Академии наук по отделению русского языка и словесности.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С.М.Соловьёв проявлял большой интерес к мировой истории, но специализировался он по истории отечественной. В своих работах он впервые применил термины «Новгородская Русь», «Киевская Русь», «Владимирская Русь», «Московская Русь», которыми он обозначил временные периоды становления Российского государства. 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-324720" y="0"/>
            <a:ext cx="9468360" cy="6857640"/>
          </a:xfrm>
          <a:prstGeom prst="rect">
            <a:avLst/>
          </a:prstGeom>
          <a:ln>
            <a:noFill/>
          </a:ln>
        </p:spPr>
      </p:pic>
      <p:pic>
        <p:nvPicPr>
          <p:cNvPr id="68" name="Picture 3" descr=""/>
          <p:cNvPicPr/>
          <p:nvPr/>
        </p:nvPicPr>
        <p:blipFill>
          <a:blip r:embed="rId2"/>
          <a:stretch/>
        </p:blipFill>
        <p:spPr>
          <a:xfrm>
            <a:off x="1331640" y="764640"/>
            <a:ext cx="2016000" cy="259200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251640" y="4005000"/>
            <a:ext cx="42480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С 603   Соловьёв, С. М. Об истории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Древней России / С. М.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Соловьёв. – Москва :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Просвещение, 1992. – 544 с. : ил.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4356000" y="2061000"/>
            <a:ext cx="39600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В книгу вошли извлечения из «Истории России с древнейших времён». В ней охвачены события от расселения славян по Восточно-Европейской равнине до конца царствования Алексея Михайловича (1676 г.). С.М.Соловьёв назвал это время периодом Древней Руси. 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72" name="Picture 3" descr=""/>
          <p:cNvPicPr/>
          <p:nvPr/>
        </p:nvPicPr>
        <p:blipFill>
          <a:blip r:embed="rId2"/>
          <a:stretch/>
        </p:blipFill>
        <p:spPr>
          <a:xfrm>
            <a:off x="1403640" y="980640"/>
            <a:ext cx="1800000" cy="230400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539640" y="3789000"/>
            <a:ext cx="42123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63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С 603 Соловьёв, С. М. Об истории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новой России / С. М.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Соловьёв. – Москва :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Просвещение, 1993. – 559 с. : ил. 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4572000" y="2205000"/>
            <a:ext cx="381600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Книга является продолжением издания «С.М.Соловьёв об истории Древней России». Хронологические рамки книги – со времён царствования Фёдора Алексеевича до отставки графа Григория Орлова при Екатерине II (1772 г.). Охваченное время С.М.Соловьёв называл периодом новой России.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76" name="Picture 3" descr=""/>
          <p:cNvPicPr/>
          <p:nvPr/>
        </p:nvPicPr>
        <p:blipFill>
          <a:blip r:embed="rId2"/>
          <a:stretch/>
        </p:blipFill>
        <p:spPr>
          <a:xfrm>
            <a:off x="5436000" y="692640"/>
            <a:ext cx="2448000" cy="374400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4644000" y="4941000"/>
            <a:ext cx="3744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Платонов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Сергей Фёдорович</a:t>
            </a:r>
            <a:endParaRPr b="0" lang="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" sz="1800" spc="-1" strike="noStrike">
                <a:solidFill>
                  <a:srgbClr val="000000"/>
                </a:solidFill>
                <a:latin typeface="Times New Roman"/>
              </a:rPr>
              <a:t>(1860 – 1933)</a:t>
            </a:r>
            <a:endParaRPr b="0" lang="ru" sz="18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611640" y="1556640"/>
            <a:ext cx="388800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Русский и советский историк,  педагог. Член-корреспондент Санкт-Петербургской Академии наук, действительный член Академии наук СССР.</a:t>
            </a:r>
            <a:endParaRPr b="0" lang="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ru" sz="1800" spc="-1" strike="noStrike">
                <a:solidFill>
                  <a:srgbClr val="000000"/>
                </a:solidFill>
                <a:latin typeface="Times New Roman"/>
              </a:rPr>
              <a:t>В центре научного внимания С.Ф.Платонова стояли события XVI –XVII веков. Он создал свою концепцию русского исторического процесса этого периода. По мнению учёного Смутное время было «историческим узлом, связывающим старую Русь с новой Россией». </a:t>
            </a:r>
            <a:endParaRPr b="0" lang="ru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Application>LibreOffice/6.0.3.2$Windows_x86 LibreOffice_project/8f48d515416608e3a835360314dac7e47fd0b821</Application>
  <Words>755</Words>
  <Paragraphs>70</Paragraphs>
  <Company>Krokoz™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2021-10-19T08:57:31Z</dcterms:created>
  <dc:creator>User</dc:creator>
  <dc:description/>
  <dc:language>ru</dc:language>
  <cp:lastModifiedBy/>
  <dcterms:modified xsi:type="dcterms:W3CDTF">2021-11-17T16:16:32Z</dcterms:modified>
  <cp:revision>76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Krokoz™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