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0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621519-04EB-4BBC-9A62-D66BA62A35C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1F4688-A75C-4A25-A08B-16704E134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CD8D66-8204-4A93-A8FD-8A3175920C08}"/>
              </a:ext>
            </a:extLst>
          </p:cNvPr>
          <p:cNvSpPr txBox="1"/>
          <p:nvPr/>
        </p:nvSpPr>
        <p:spPr>
          <a:xfrm>
            <a:off x="2290439" y="1376039"/>
            <a:ext cx="8031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Профилактика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B4B03C-999F-4DB0-A3CF-7838CA45D5C9}"/>
              </a:ext>
            </a:extLst>
          </p:cNvPr>
          <p:cNvSpPr txBox="1"/>
          <p:nvPr/>
        </p:nvSpPr>
        <p:spPr>
          <a:xfrm>
            <a:off x="2290439" y="3429000"/>
            <a:ext cx="9109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600" b="1" dirty="0"/>
              <a:t>остеохондроза</a:t>
            </a:r>
          </a:p>
        </p:txBody>
      </p:sp>
    </p:spTree>
    <p:extLst>
      <p:ext uri="{BB962C8B-B14F-4D97-AF65-F5344CB8AC3E}">
        <p14:creationId xmlns:p14="http://schemas.microsoft.com/office/powerpoint/2010/main" val="45973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0766" y="1043189"/>
            <a:ext cx="96462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</a:t>
            </a:r>
            <a:r>
              <a:rPr lang="ru-RU" sz="4000" b="1" dirty="0" smtClean="0"/>
              <a:t>Остеохондроз позвоночника является широко распространенным недугом, им страдает около 80 % людей.</a:t>
            </a:r>
          </a:p>
          <a:p>
            <a:pPr algn="just"/>
            <a:r>
              <a:rPr lang="ru-RU" sz="4000" b="1" dirty="0" smtClean="0"/>
              <a:t>Заболевание наиболее часто поражает людей молодого возраста (25-40 лет).</a:t>
            </a:r>
          </a:p>
          <a:p>
            <a:endParaRPr lang="ru-RU" sz="4000" dirty="0" smtClean="0"/>
          </a:p>
          <a:p>
            <a:r>
              <a:rPr lang="ru-RU" sz="2800" dirty="0" smtClean="0"/>
              <a:t>Обзор подготовлен для врачей обшей практики.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973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E87ADD-0B17-46B4-9577-10F05818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1" y="1740023"/>
            <a:ext cx="3462291" cy="4749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7D277F-AD00-4A87-9B3E-19C0FC027268}"/>
              </a:ext>
            </a:extLst>
          </p:cNvPr>
          <p:cNvSpPr txBox="1"/>
          <p:nvPr/>
        </p:nvSpPr>
        <p:spPr>
          <a:xfrm>
            <a:off x="79899" y="337351"/>
            <a:ext cx="11896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616.7 В–555 Вишневский, А. А. Болезни позвоночника : взгляд современной медицины / А. А. Вишневский. – Санкт-Петербург : Невский проспект, 2004. – 128 с. – </a:t>
            </a:r>
            <a:r>
              <a:rPr lang="en-US" sz="2400" dirty="0"/>
              <a:t>ISBN 5-94371-297-6</a:t>
            </a:r>
            <a:r>
              <a:rPr lang="ru-RU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81F356-06F4-4695-8BD8-4AF2F0B385C0}"/>
              </a:ext>
            </a:extLst>
          </p:cNvPr>
          <p:cNvSpPr txBox="1"/>
          <p:nvPr/>
        </p:nvSpPr>
        <p:spPr>
          <a:xfrm>
            <a:off x="5051394" y="2201662"/>
            <a:ext cx="66523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Книга посвящена современным методикам диагностики, консервативного и хирургического лечения заболеваний позвоночника. Автор книги рассказывает о различных заболеваниях позвоночника, о том, как распознать в самом начале и предупредить их развитие. Самые сложные проблемы в книге изложены ясно и понятно, корректно и грамотно.</a:t>
            </a:r>
          </a:p>
          <a:p>
            <a:pPr algn="just"/>
            <a:r>
              <a:rPr lang="ru-RU" sz="2000" dirty="0"/>
              <a:t>    Книга рассчитана на широкий круг читателей, интересующихся медициной.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334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E1B176F-69A8-4552-B5ED-5C96A9070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9" y="1651245"/>
            <a:ext cx="3311370" cy="4882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98D397-89F3-4398-9553-2110FE3E788D}"/>
              </a:ext>
            </a:extLst>
          </p:cNvPr>
          <p:cNvSpPr txBox="1"/>
          <p:nvPr/>
        </p:nvSpPr>
        <p:spPr>
          <a:xfrm>
            <a:off x="346229" y="417250"/>
            <a:ext cx="11718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616.7 М–92 Муха, Л. Г. Шейный остеохондроз. Лечение и профилактика / Л. Г. Муха, Г. Г. Качанов. – 5-е изд., доп. и перераб. – Ростов-на-Дону : Феникс, 2006. – 160 с. - (Будь здоров!). – </a:t>
            </a:r>
            <a:r>
              <a:rPr lang="en-US" sz="2400" dirty="0"/>
              <a:t>ISBN 5-222-09599-1</a:t>
            </a:r>
            <a:r>
              <a:rPr lang="ru-RU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879724-4B7C-4AFC-ABCD-7E7F374EE689}"/>
              </a:ext>
            </a:extLst>
          </p:cNvPr>
          <p:cNvSpPr txBox="1"/>
          <p:nvPr/>
        </p:nvSpPr>
        <p:spPr>
          <a:xfrm>
            <a:off x="4243526" y="1917578"/>
            <a:ext cx="7696940" cy="448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В своей книге авторы, основываясь на многолетнем опыте работы, в доступной для читателя форме освещают некоторые вопросы анатомии шейного отдела позвоночника, клиники этого серьезного заболевания.</a:t>
            </a:r>
          </a:p>
          <a:p>
            <a:pPr algn="just"/>
            <a:r>
              <a:rPr lang="ru-RU" sz="2000" dirty="0"/>
              <a:t>    Подробно описываются современные методы лечения : медикаментозные, физиотерапевтические, а также лечение позвоночника вытяжением, иглорефлексотерапией, гирудотерапией, лечебной физкультурой и т. д.</a:t>
            </a:r>
          </a:p>
          <a:p>
            <a:pPr algn="just"/>
            <a:r>
              <a:rPr lang="ru-RU" sz="2000" dirty="0"/>
              <a:t>    Большое внимание уделено профилактике заболевания.</a:t>
            </a:r>
          </a:p>
          <a:p>
            <a:pPr algn="just"/>
            <a:r>
              <a:rPr lang="ru-RU" sz="2000" dirty="0"/>
              <a:t>    Даны рекомендации для читателей, как вести здоровый образ жизни и труда, целенаправленной психологической саморегуляции.</a:t>
            </a:r>
          </a:p>
          <a:p>
            <a:pPr algn="just"/>
            <a:r>
              <a:rPr lang="ru-RU" sz="2000" dirty="0"/>
              <a:t>    Книга рассчитана на широкий круг читателей, которые хотят предупредить это заболевание, а также избежать возможных обострений.</a:t>
            </a:r>
          </a:p>
        </p:txBody>
      </p:sp>
    </p:spTree>
    <p:extLst>
      <p:ext uri="{BB962C8B-B14F-4D97-AF65-F5344CB8AC3E}">
        <p14:creationId xmlns:p14="http://schemas.microsoft.com/office/powerpoint/2010/main" val="331663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7AA982-F232-490B-B074-D173C2FE0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1500326"/>
            <a:ext cx="3897298" cy="518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6D6553-55E6-4E91-8652-713CA56ED8D6}"/>
              </a:ext>
            </a:extLst>
          </p:cNvPr>
          <p:cNvSpPr txBox="1"/>
          <p:nvPr/>
        </p:nvSpPr>
        <p:spPr>
          <a:xfrm>
            <a:off x="257452" y="275208"/>
            <a:ext cx="118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616.7 В–387 Вестибулярные и слуховые нарушения при шейном остеохондрозе / В. И. Бабияк, Г. А. Акимов, В. Г. Базаров, В. Н. Филимонов. – Киев : Здоровье, 1990. – 192 с. : ил. – </a:t>
            </a:r>
            <a:r>
              <a:rPr lang="en-US" sz="2400" dirty="0"/>
              <a:t>ISBN 5-311-00379-0.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1F9470-5047-42A5-BAEB-62CDDC46C374}"/>
              </a:ext>
            </a:extLst>
          </p:cNvPr>
          <p:cNvSpPr txBox="1"/>
          <p:nvPr/>
        </p:nvSpPr>
        <p:spPr>
          <a:xfrm>
            <a:off x="4838330" y="2050742"/>
            <a:ext cx="70163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В книге с научных позиций рассматриваются вопросы патогенеза, диагностики, клиники, лечения и врачебно – трудовой экспертизы вестибулярных и слуховых нарушений при вертебробазилярной сосудистой недостаточности, обусловленной шейным остеохондрозом и патологическими состояниями позвоночных артерий. Представлены результаты оригинальных экспериментальных исследований по изучению фазовых состояний вестибулярного и слухового анализаторов при данной патологии.</a:t>
            </a:r>
          </a:p>
          <a:p>
            <a:pPr algn="just"/>
            <a:r>
              <a:rPr lang="ru-RU" sz="2000" dirty="0"/>
              <a:t>    Для оториноларингологов, невропатологов, </a:t>
            </a:r>
            <a:r>
              <a:rPr lang="ru-RU" sz="2000"/>
              <a:t>врачей ВТЭК.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500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720E02B-CB0D-4131-9E42-B129193B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6" y="1518081"/>
            <a:ext cx="3373514" cy="5007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265B33-7F27-41F2-8A2E-5C43C75463DE}"/>
              </a:ext>
            </a:extLst>
          </p:cNvPr>
          <p:cNvSpPr txBox="1"/>
          <p:nvPr/>
        </p:nvSpPr>
        <p:spPr>
          <a:xfrm>
            <a:off x="198268" y="266331"/>
            <a:ext cx="1179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616.7 М–134 Мажарцев, Ю. </a:t>
            </a:r>
            <a:r>
              <a:rPr lang="ru-RU" sz="2400" dirty="0" smtClean="0"/>
              <a:t>Позвоночник</a:t>
            </a:r>
            <a:r>
              <a:rPr lang="en-US" sz="2400" dirty="0" smtClean="0"/>
              <a:t> </a:t>
            </a:r>
            <a:r>
              <a:rPr lang="ru-RU" sz="2400" dirty="0" smtClean="0"/>
              <a:t>: популярная энциклопедия </a:t>
            </a:r>
            <a:r>
              <a:rPr lang="ru-RU" sz="2400" dirty="0"/>
              <a:t>/ Ю. Мажарцев, И. Сагитов. – Санкт-Петербург : </a:t>
            </a:r>
            <a:r>
              <a:rPr lang="ru-RU" sz="2400" dirty="0" smtClean="0"/>
              <a:t>Нева</a:t>
            </a:r>
            <a:r>
              <a:rPr lang="en-US" sz="2400" dirty="0"/>
              <a:t> </a:t>
            </a:r>
            <a:r>
              <a:rPr lang="ru-RU" sz="2400" dirty="0" smtClean="0"/>
              <a:t>; </a:t>
            </a:r>
            <a:r>
              <a:rPr lang="ru-RU" sz="2400" dirty="0"/>
              <a:t>Москва : Олма-Пресс, 1999 – 319 с. – </a:t>
            </a:r>
            <a:r>
              <a:rPr lang="en-US" sz="2400" dirty="0"/>
              <a:t>ISBN 5-7654-0360-3.</a:t>
            </a:r>
            <a:r>
              <a:rPr lang="ru-RU" sz="24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3B3653-C8FC-480D-8FCD-8F70F7E6EB40}"/>
              </a:ext>
            </a:extLst>
          </p:cNvPr>
          <p:cNvSpPr txBox="1"/>
          <p:nvPr/>
        </p:nvSpPr>
        <p:spPr>
          <a:xfrm>
            <a:off x="4216893" y="1695636"/>
            <a:ext cx="74039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Книга посвящена вопросам ранней диагностики и лечения заболеваний позвоночника и всей опорно-двигательной системы в целом. Авторы книги – практические врачи, более десяти лет занимающиеся мануальной терапией, создатели Диагностического лечебно-реабилитационного медицинского центра.</a:t>
            </a:r>
          </a:p>
          <a:p>
            <a:pPr algn="just"/>
            <a:r>
              <a:rPr lang="ru-RU" sz="2000" dirty="0"/>
              <a:t>    В книге в популярной форме рассказано о строении позвоночника, его функционировании, возрастных изменениях. Большой раздел посвящен профилактике заболеваний, нетрадиционным методам лечения. </a:t>
            </a:r>
          </a:p>
          <a:p>
            <a:pPr algn="just"/>
            <a:r>
              <a:rPr lang="ru-RU" sz="2000" dirty="0"/>
              <a:t>    Рассчитана на широкий круг читателей, особенно рекомендуется родителям, которые хотят, чтобы их дети выросли здоровыми, и взрослым, которые не желают уступать давлению времени и хотят оставаться бодрыми и работоспособными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25456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BB9C32A-C21C-4BB1-836E-5D36C0A45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1" y="1491449"/>
            <a:ext cx="3559944" cy="5051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94E279-BD5F-4969-A0C5-462746FB110D}"/>
              </a:ext>
            </a:extLst>
          </p:cNvPr>
          <p:cNvSpPr txBox="1"/>
          <p:nvPr/>
        </p:nvSpPr>
        <p:spPr>
          <a:xfrm>
            <a:off x="239697" y="248575"/>
            <a:ext cx="11727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616.7 Д–44 Диагностика и хирургическое лечение неврологических осложнений поясничного остеохондроза / В. А. Шустин, В. Е. Парфенов, С. В. Топтыгин </a:t>
            </a:r>
            <a:r>
              <a:rPr lang="en-US" sz="2400" dirty="0"/>
              <a:t>[ </a:t>
            </a:r>
            <a:r>
              <a:rPr lang="ru-RU" sz="2400" dirty="0"/>
              <a:t>и др.</a:t>
            </a:r>
            <a:r>
              <a:rPr lang="en-US" sz="2400" dirty="0"/>
              <a:t>] – </a:t>
            </a:r>
            <a:r>
              <a:rPr lang="ru-RU" sz="2400" dirty="0"/>
              <a:t>Санкт-Петербург : Фолиант, 2006. – 168 с. – </a:t>
            </a:r>
            <a:r>
              <a:rPr lang="en-US" sz="2400" dirty="0"/>
              <a:t>ISBN 5-93929-146-5.</a:t>
            </a:r>
            <a:r>
              <a:rPr lang="ru-RU" sz="2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5AF9B1-C95D-4303-8BAF-E42AE163AFBC}"/>
              </a:ext>
            </a:extLst>
          </p:cNvPr>
          <p:cNvSpPr txBox="1"/>
          <p:nvPr/>
        </p:nvSpPr>
        <p:spPr>
          <a:xfrm>
            <a:off x="4509856" y="1802167"/>
            <a:ext cx="73004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В монографии изложена современная концепция клинической диагностики и дифференцированного микрохирургического лечения дискогенной компрессии на поясничном уровне.</a:t>
            </a:r>
          </a:p>
          <a:p>
            <a:pPr algn="just"/>
            <a:r>
              <a:rPr lang="ru-RU" sz="2000" dirty="0"/>
              <a:t>    Медицинская и социально-экономическая значимость данного патологического состояния в современных развитых странах обусловлены как высокими показателями заболеваемости, трудопотерь и инвалидности, так и связанной с этими аспектами проблемой совершенствования своевременной диагностики и эффективного лечения больных данной категории.</a:t>
            </a:r>
          </a:p>
          <a:p>
            <a:pPr algn="just"/>
            <a:r>
              <a:rPr lang="ru-RU" sz="2000" dirty="0"/>
              <a:t>    Книга предназначена врачам-нейрохирургам, неврологам, специалистам лучевой диагностики и реабилитологам, а также студентам медицинских вузов и медицинских академий постдипломного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07693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927AE0-C62E-4A36-970A-ACEDBE5986CC}"/>
              </a:ext>
            </a:extLst>
          </p:cNvPr>
          <p:cNvSpPr txBox="1"/>
          <p:nvPr/>
        </p:nvSpPr>
        <p:spPr>
          <a:xfrm>
            <a:off x="2024109" y="985421"/>
            <a:ext cx="9925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/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6EEFF4-4725-41F0-B4B4-B5B73BE18597}"/>
              </a:ext>
            </a:extLst>
          </p:cNvPr>
          <p:cNvSpPr txBox="1"/>
          <p:nvPr/>
        </p:nvSpPr>
        <p:spPr>
          <a:xfrm>
            <a:off x="941033" y="3950564"/>
            <a:ext cx="1066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Обзор  </a:t>
            </a:r>
            <a:r>
              <a:rPr lang="ru-RU" sz="3200" dirty="0"/>
              <a:t>подготовила зав. сектором отдела обслуживания печатными изданиями и фондохранения </a:t>
            </a:r>
            <a:r>
              <a:rPr lang="ru-RU" sz="3200" dirty="0" smtClean="0"/>
              <a:t>Воронина И. П. 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1E57E1-46A4-409F-B3B9-B2695FC3E09F}"/>
              </a:ext>
            </a:extLst>
          </p:cNvPr>
          <p:cNvSpPr txBox="1"/>
          <p:nvPr/>
        </p:nvSpPr>
        <p:spPr>
          <a:xfrm>
            <a:off x="4358936" y="5610969"/>
            <a:ext cx="956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Книги находятся в к. 22.</a:t>
            </a:r>
          </a:p>
        </p:txBody>
      </p:sp>
    </p:spTree>
    <p:extLst>
      <p:ext uri="{BB962C8B-B14F-4D97-AF65-F5344CB8AC3E}">
        <p14:creationId xmlns:p14="http://schemas.microsoft.com/office/powerpoint/2010/main" val="535019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531</TotalTime>
  <Words>701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Соколаев Андрей</dc:creator>
  <cp:lastModifiedBy>User2</cp:lastModifiedBy>
  <cp:revision>48</cp:revision>
  <dcterms:created xsi:type="dcterms:W3CDTF">2021-03-27T17:14:25Z</dcterms:created>
  <dcterms:modified xsi:type="dcterms:W3CDTF">2021-10-04T12:03:55Z</dcterms:modified>
</cp:coreProperties>
</file>