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530" autoAdjust="0"/>
    <p:restoredTop sz="94660"/>
  </p:normalViewPr>
  <p:slideViewPr>
    <p:cSldViewPr>
      <p:cViewPr>
        <p:scale>
          <a:sx n="97" d="100"/>
          <a:sy n="97" d="100"/>
        </p:scale>
        <p:origin x="-390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FE898-FA3E-4C17-94D7-96F6021C02BC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F2E3F-546D-4C0E-9EE9-3DE8FE5834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5988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F2E3F-546D-4C0E-9EE9-3DE8FE58345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F2E3F-546D-4C0E-9EE9-3DE8FE58345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010F-EAB5-464A-B704-DFDFED1056CD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744D-7871-4E4E-AF0D-510720E95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010F-EAB5-464A-B704-DFDFED1056CD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744D-7871-4E4E-AF0D-510720E95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010F-EAB5-464A-B704-DFDFED1056CD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744D-7871-4E4E-AF0D-510720E95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010F-EAB5-464A-B704-DFDFED1056CD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744D-7871-4E4E-AF0D-510720E95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010F-EAB5-464A-B704-DFDFED1056CD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048744D-7871-4E4E-AF0D-510720E95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010F-EAB5-464A-B704-DFDFED1056CD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744D-7871-4E4E-AF0D-510720E95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010F-EAB5-464A-B704-DFDFED1056CD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744D-7871-4E4E-AF0D-510720E95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010F-EAB5-464A-B704-DFDFED1056CD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744D-7871-4E4E-AF0D-510720E95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010F-EAB5-464A-B704-DFDFED1056CD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744D-7871-4E4E-AF0D-510720E95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010F-EAB5-464A-B704-DFDFED1056CD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744D-7871-4E4E-AF0D-510720E95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010F-EAB5-464A-B704-DFDFED1056CD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744D-7871-4E4E-AF0D-510720E95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D6010F-EAB5-464A-B704-DFDFED1056CD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48744D-7871-4E4E-AF0D-510720E95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ru-RU" dirty="0" smtClean="0"/>
              <a:t>«В помощь сердцу»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714620"/>
            <a:ext cx="6400800" cy="1752600"/>
          </a:xfrm>
        </p:spPr>
        <p:txBody>
          <a:bodyPr/>
          <a:lstStyle/>
          <a:p>
            <a:r>
              <a:rPr lang="ru-RU" dirty="0" smtClean="0"/>
              <a:t>К всемирному дню сердца</a:t>
            </a:r>
          </a:p>
          <a:p>
            <a:pPr lvl="1"/>
            <a:r>
              <a:rPr lang="ru-RU" sz="1800" dirty="0" smtClean="0"/>
              <a:t>По материалам фонда НЧЗ</a:t>
            </a: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r>
              <a:rPr lang="ru-RU" sz="1800" dirty="0" smtClean="0"/>
              <a:t>Фитотерапия  больных сердечно – сосудистыми заболеваниями/ О.Д. Барнаулов,2010.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556792"/>
            <a:ext cx="3008313" cy="4602163"/>
          </a:xfrm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1600" dirty="0" smtClean="0"/>
              <a:t>Представленный в лекциях материал позволяет утверждать, что фитотерапия  настоями поликомпонентных, индивидуально подобранных сборов дает блестящие результаты при нарушениях липидного обмена, гипертонической, ишемической болезни сердца, вегетососудистой дистонии по гипотоническому типу. Фитотерапия вполне совместима с медикаментозной  терапией, она  снижает токсичность</a:t>
            </a:r>
            <a:r>
              <a:rPr lang="en-US" sz="1600" dirty="0" smtClean="0"/>
              <a:t> </a:t>
            </a:r>
            <a:r>
              <a:rPr lang="ru-RU" sz="1600" dirty="0" smtClean="0"/>
              <a:t>и повышает эффективность синтетических лекарств.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scene3d>
            <a:camera prst="isometricOffAxis2Left"/>
            <a:lightRig rig="threePt" dir="t"/>
          </a:scene3d>
        </p:spPr>
        <p:txBody>
          <a:bodyPr/>
          <a:lstStyle/>
          <a:p>
            <a:pPr>
              <a:buNone/>
            </a:pPr>
            <a:r>
              <a:rPr lang="ru-RU" dirty="0" smtClean="0"/>
              <a:t>«Лечит болезни врач, но излечивает природа»</a:t>
            </a:r>
          </a:p>
          <a:p>
            <a:pPr algn="r">
              <a:buNone/>
            </a:pPr>
            <a:r>
              <a:rPr lang="ru-RU" sz="2000" dirty="0" smtClean="0"/>
              <a:t>Гиппократ</a:t>
            </a:r>
            <a:endParaRPr lang="ru-RU" sz="2000" dirty="0"/>
          </a:p>
        </p:txBody>
      </p:sp>
      <p:pic>
        <p:nvPicPr>
          <p:cNvPr id="23554" name="Picture 2" descr="D:\Мои документы\10021444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000240"/>
            <a:ext cx="3571900" cy="3424241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ПЕРИОДИЧЕСКИЕ ИЗДАНИЯ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Рациональная фармакотерапия в кардиологии</a:t>
            </a:r>
          </a:p>
          <a:p>
            <a:pPr algn="ctr">
              <a:buNone/>
            </a:pPr>
            <a:r>
              <a:rPr lang="ru-RU" sz="1200" dirty="0" smtClean="0"/>
              <a:t>Научно – практический рецензируемый журнал для кардиологов и терапевтов</a:t>
            </a:r>
          </a:p>
          <a:p>
            <a:pPr algn="ctr">
              <a:buNone/>
            </a:pPr>
            <a:r>
              <a:rPr lang="ru-RU" sz="1200" dirty="0" smtClean="0"/>
              <a:t>6 выпусков в год</a:t>
            </a:r>
          </a:p>
          <a:p>
            <a:pPr algn="ctr"/>
            <a:endParaRPr lang="ru-RU" sz="1200" dirty="0" smtClean="0"/>
          </a:p>
          <a:p>
            <a:pPr>
              <a:buNone/>
            </a:pPr>
            <a:r>
              <a:rPr lang="ru-RU" sz="1400" dirty="0" smtClean="0"/>
              <a:t>Освещение актуальных вопросов терапии сердечно – сосудистых заболеваний.</a:t>
            </a:r>
          </a:p>
          <a:p>
            <a:pPr>
              <a:buNone/>
            </a:pPr>
            <a:r>
              <a:rPr lang="ru-RU" sz="1400" dirty="0" smtClean="0"/>
              <a:t>Публикация результатов исследований лекарственных средств, лекций и обзоров на клинические темы</a:t>
            </a:r>
          </a:p>
          <a:p>
            <a:pPr algn="ctr"/>
            <a:endParaRPr lang="ru-RU" sz="12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600200"/>
            <a:ext cx="464347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CONSILIUM MEDICUM</a:t>
            </a:r>
            <a:r>
              <a:rPr lang="ru-RU" sz="1800" dirty="0" smtClean="0"/>
              <a:t> кардиология</a:t>
            </a:r>
          </a:p>
          <a:p>
            <a:pPr algn="ctr">
              <a:buNone/>
            </a:pPr>
            <a:r>
              <a:rPr lang="ru-RU" sz="1400" dirty="0" smtClean="0"/>
              <a:t>Научно практический рецензируемый журнал</a:t>
            </a:r>
          </a:p>
          <a:p>
            <a:pPr algn="ctr">
              <a:buNone/>
            </a:pPr>
            <a:r>
              <a:rPr lang="ru-RU" sz="1400" dirty="0" smtClean="0"/>
              <a:t>12 выпусков в год</a:t>
            </a:r>
          </a:p>
          <a:p>
            <a:pPr algn="ctr"/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           Журнал доказательной медицины для врачей – специалистов стационаров и поликлиник, интересующихся новейшими достижениями современной кардиологии. В журнале публикуются отечественные и зарубежные стандарты  и  рекомендации, обзоры, лекции,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/>
              <a:t>          оригинальные работы</a:t>
            </a:r>
          </a:p>
          <a:p>
            <a:endParaRPr lang="ru-RU" sz="1200" dirty="0" smtClean="0"/>
          </a:p>
          <a:p>
            <a:pPr algn="ctr"/>
            <a:endParaRPr lang="ru-RU" sz="1200" dirty="0" smtClean="0"/>
          </a:p>
          <a:p>
            <a:pPr algn="ctr">
              <a:buNone/>
            </a:pPr>
            <a:endParaRPr lang="ru-RU" sz="1400" dirty="0" smtClean="0"/>
          </a:p>
          <a:p>
            <a:pPr algn="ctr"/>
            <a:endParaRPr lang="ru-RU" sz="2000" dirty="0"/>
          </a:p>
        </p:txBody>
      </p:sp>
      <p:pic>
        <p:nvPicPr>
          <p:cNvPr id="16386" name="Picture 2" descr="D:\Мои документы\2518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362450"/>
            <a:ext cx="1857387" cy="2138384"/>
          </a:xfrm>
          <a:prstGeom prst="rect">
            <a:avLst/>
          </a:prstGeom>
          <a:noFill/>
          <a:ln w="76200">
            <a:solidFill>
              <a:srgbClr val="00B050"/>
            </a:solidFill>
          </a:ln>
          <a:scene3d>
            <a:camera prst="isometricOffAxis1Right"/>
            <a:lightRig rig="threePt" dir="t"/>
          </a:scene3d>
        </p:spPr>
      </p:pic>
      <p:pic>
        <p:nvPicPr>
          <p:cNvPr id="16388" name="Picture 4" descr="D:\Мои документы\1057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429132"/>
            <a:ext cx="1785950" cy="2071702"/>
          </a:xfrm>
          <a:prstGeom prst="rect">
            <a:avLst/>
          </a:prstGeom>
          <a:noFill/>
          <a:ln w="57150">
            <a:solidFill>
              <a:srgbClr val="FF0000"/>
            </a:solidFill>
          </a:ln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158162" cy="22145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>Берегите свое  сердце!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3" name="Picture 3" descr="http://www.lazaret2008.ru/images/1/k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85926"/>
            <a:ext cx="7315200" cy="435771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14480" y="6357958"/>
            <a:ext cx="5670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Выставку подготовила вед.библиотекарь Яковенко О.А.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«Человек проживет столько,</a:t>
            </a:r>
            <a:r>
              <a:rPr lang="en-US" dirty="0" smtClean="0"/>
              <a:t> </a:t>
            </a:r>
            <a:r>
              <a:rPr lang="ru-RU" dirty="0" smtClean="0"/>
              <a:t>сколько захочет»</a:t>
            </a:r>
            <a:br>
              <a:rPr lang="ru-RU" dirty="0" smtClean="0"/>
            </a:br>
            <a:r>
              <a:rPr lang="ru-RU" sz="1800" dirty="0" smtClean="0"/>
              <a:t>Лео Бокерия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            Во всех странах мира сердечно – сосудистые патологии в настоящее время являются основными заболеваниями как по частоте, так и, к  сожалению, по проценту смертности. Но сегодня нет заболеваний сердца, которые бы кардиологи, как отечественные, так и зарубежные, не лечили. Многие заболевания лечатся  с  помощью лекарств, большое их количество – с помощью мини – доступа через артерию или  вену, но остается контингент тяжелых больных, которых надо лечить хирургическим  способом.  Кроме этого, доказано, что, если взрослый человек  один раз в неделю хорошим темпом проходит на свежем воздухе хотя бы час, он живет  на</a:t>
            </a:r>
            <a:r>
              <a:rPr lang="en-US" sz="1800" dirty="0" smtClean="0"/>
              <a:t> </a:t>
            </a:r>
            <a:r>
              <a:rPr lang="ru-RU" sz="1800" dirty="0" smtClean="0"/>
              <a:t>7 – 12 лет больше того, кто такой ходьбой не занимается.</a:t>
            </a:r>
            <a:endParaRPr lang="ru-RU" sz="1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26150" y="5029200"/>
          <a:ext cx="771525" cy="485775"/>
        </p:xfrm>
        <a:graphic>
          <a:graphicData uri="http://schemas.openxmlformats.org/presentationml/2006/ole">
            <p:oleObj spid="_x0000_s1031" name="Пакет" r:id="rId4" imgW="770021" imgH="481263" progId="Package">
              <p:embed/>
            </p:oleObj>
          </a:graphicData>
        </a:graphic>
      </p:graphicFrame>
      <p:pic>
        <p:nvPicPr>
          <p:cNvPr id="1027" name="Picture 3" descr="D:\Мои документы\1424349293_1345373261_20425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4610100"/>
            <a:ext cx="4000500" cy="20336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Функциональная диагностика сердечно-сосудистых заболеваний</a:t>
            </a:r>
            <a:br>
              <a:rPr lang="ru-RU" sz="2400" dirty="0" smtClean="0"/>
            </a:br>
            <a:r>
              <a:rPr lang="ru-RU" sz="1600" dirty="0" smtClean="0"/>
              <a:t>Ю.Н. Беленков, С.К Терновой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357222" y="1600200"/>
            <a:ext cx="4853022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         Руководство представляет собой фундаментальный труд по функ</a:t>
            </a:r>
            <a:r>
              <a:rPr lang="en-US" sz="1800" dirty="0" smtClean="0"/>
              <a:t>-</a:t>
            </a:r>
            <a:r>
              <a:rPr lang="ru-RU" sz="1800" dirty="0" smtClean="0"/>
              <a:t>циональным методам исследования сердечно - сосудистой системы. В книге представлены не только самые современные сведения по основным информативным  методикам, прошедшим проверку временем, но и данные о соотношении и сочетании одного метода с другим, оптимальные алгоритмы установления  диагноза, пределы и возможности методик.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Этот труд представляет интерес для широкого круга читателей.</a:t>
            </a:r>
            <a:endParaRPr lang="ru-RU" sz="1600" dirty="0"/>
          </a:p>
        </p:txBody>
      </p:sp>
      <p:pic>
        <p:nvPicPr>
          <p:cNvPr id="16387" name="Picture 3" descr="D:\Мои документы\unishel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357430"/>
            <a:ext cx="2643206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Иллюстрированное учебное пособие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1785926"/>
            <a:ext cx="3008313" cy="4602163"/>
          </a:xfrm>
        </p:spPr>
        <p:txBody>
          <a:bodyPr/>
          <a:lstStyle/>
          <a:p>
            <a:pPr algn="just"/>
            <a:r>
              <a:rPr lang="ru-RU" dirty="0" smtClean="0"/>
              <a:t>Исчерпывающе и доступно освещены вопросы нормальной анатомии и физиологии сердца и сосудов. Изложены методики  эхокардиографии  и дуплексного сканирования  сосудов подробно описаны новые технологии: тканевый  допплер,  внутрисо</a:t>
            </a:r>
            <a:r>
              <a:rPr lang="en-US" dirty="0" smtClean="0"/>
              <a:t>-</a:t>
            </a:r>
            <a:r>
              <a:rPr lang="ru-RU" dirty="0" smtClean="0"/>
              <a:t>судистый  ультразвук. На базе доказательной медицины предс</a:t>
            </a:r>
            <a:r>
              <a:rPr lang="en-US" dirty="0" smtClean="0"/>
              <a:t>-</a:t>
            </a:r>
            <a:r>
              <a:rPr lang="ru-RU" dirty="0" smtClean="0"/>
              <a:t>тавлены отечественные и международные клинические реко</a:t>
            </a:r>
            <a:r>
              <a:rPr lang="en-US" dirty="0" smtClean="0"/>
              <a:t>-</a:t>
            </a:r>
            <a:r>
              <a:rPr lang="ru-RU" dirty="0" smtClean="0"/>
              <a:t>мендации и стандарты, относящиеся к УЗИ сердца и сосудов.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/>
              <a:t>          Эта книга будет полезна  как студентам старших курсов медицинских ВУЗов, начинающим врачам, так и опытным специалистам.</a:t>
            </a:r>
            <a:endParaRPr lang="ru-RU" sz="1600" dirty="0"/>
          </a:p>
        </p:txBody>
      </p:sp>
      <p:pic>
        <p:nvPicPr>
          <p:cNvPr id="17410" name="Picture 2" descr="D:\Мои документы\1010979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71612"/>
            <a:ext cx="3571900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dirty="0" smtClean="0"/>
              <a:t>«</a:t>
            </a:r>
            <a:r>
              <a:rPr lang="ru-RU" sz="3100" dirty="0" smtClean="0"/>
              <a:t>Завтра как и сегодня, рядом с научной медициной, все более и более точной, все лучше и лучше вооруженной, будет жить медицина традиционная, которая, благодаря человеческому  контакту врачей с больными, сможет облегчить страдания и смягчить горе»</a:t>
            </a:r>
            <a:br>
              <a:rPr lang="ru-RU" sz="31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А. МОРУА</a:t>
            </a:r>
            <a:endParaRPr lang="ru-RU" sz="3100" dirty="0"/>
          </a:p>
        </p:txBody>
      </p:sp>
      <p:pic>
        <p:nvPicPr>
          <p:cNvPr id="18435" name="Picture 3" descr="D:\Мои документы\37488832-дизайн-кардиолог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1357322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Предлагаемые издания будут интересны для терапевтов, педиатров, кардиологов, неврологов, врачей скорой помощи, студентов медвузов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714488"/>
            <a:ext cx="4324352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/>
              <a:t>          Настоящее руководство содержит сведения о поражения сердца при ревматических заболеваниях, приобретенных пороках сердца, миокардитах, болезни перикарда. Это первое руководство по неишемической  кардиологии.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4488"/>
            <a:ext cx="4038600" cy="44116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/>
              <a:t>          В книге рассмотрены проблемы ургентной  пограничной медицины – нейрокардиологии и кардионеврологии, осв</a:t>
            </a:r>
            <a:r>
              <a:rPr lang="ru-RU" sz="1600" dirty="0"/>
              <a:t>е</a:t>
            </a:r>
            <a:r>
              <a:rPr lang="ru-RU" sz="1600" dirty="0" smtClean="0"/>
              <a:t>щаются новейшие методы исследования нервной и сердечно – сосудистой систем.</a:t>
            </a:r>
            <a:endParaRPr lang="ru-RU" sz="1600" dirty="0"/>
          </a:p>
        </p:txBody>
      </p:sp>
      <p:pic>
        <p:nvPicPr>
          <p:cNvPr id="19458" name="Picture 2" descr="D:\Мои документы\22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714752"/>
            <a:ext cx="1852616" cy="2571755"/>
          </a:xfrm>
          <a:prstGeom prst="rect">
            <a:avLst/>
          </a:prstGeom>
          <a:noFill/>
        </p:spPr>
      </p:pic>
      <p:pic>
        <p:nvPicPr>
          <p:cNvPr id="19459" name="Picture 3" descr="D:\Мои документы\10025196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714752"/>
            <a:ext cx="1857388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Фундаментальное руководство по кардиохирургии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1714488"/>
            <a:ext cx="3008313" cy="4602163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  В руководстве рассмотрены практически все аспекты этой стремительно развивающейся отрасли медицины. Освещены самые современные представления о механизмах развития сердечно – сосудистой патологии, подробно описаны методики операций на сердце – как отечественные, так и зарубежные, уникальные  методики пластики, лично апробированные автором.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        Исчерпывающее руководство для практических врачей и студентов  медвузов.</a:t>
            </a:r>
            <a:endParaRPr lang="ru-RU" sz="1800" dirty="0"/>
          </a:p>
        </p:txBody>
      </p:sp>
      <p:pic>
        <p:nvPicPr>
          <p:cNvPr id="20482" name="Picture 2" descr="D:\Мои документы\41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714488"/>
            <a:ext cx="2643206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Кардиология: национальное руководство  </a:t>
            </a:r>
            <a:r>
              <a:rPr lang="ru-RU" sz="1800" dirty="0" smtClean="0"/>
              <a:t>/ под ред. Е. В. Шляхто, 2015.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Второе издание руководства переработано</a:t>
            </a:r>
          </a:p>
          <a:p>
            <a:pPr algn="just">
              <a:buNone/>
            </a:pPr>
            <a:r>
              <a:rPr lang="ru-RU" sz="1800" dirty="0" smtClean="0"/>
              <a:t>и дополнено. В книге освещены общие и </a:t>
            </a:r>
          </a:p>
          <a:p>
            <a:pPr>
              <a:buNone/>
            </a:pPr>
            <a:r>
              <a:rPr lang="ru-RU" sz="1800" dirty="0" smtClean="0"/>
              <a:t>частные вопросы кардиологии, содержится</a:t>
            </a:r>
          </a:p>
          <a:p>
            <a:pPr>
              <a:buNone/>
            </a:pPr>
            <a:r>
              <a:rPr lang="ru-RU" sz="1800" dirty="0" smtClean="0"/>
              <a:t>информация о физиологии, методах </a:t>
            </a:r>
          </a:p>
          <a:p>
            <a:pPr algn="just">
              <a:buNone/>
            </a:pPr>
            <a:r>
              <a:rPr lang="ru-RU" sz="1800" dirty="0" smtClean="0"/>
              <a:t>диагностики, принципах лечения  заболеваний</a:t>
            </a:r>
          </a:p>
          <a:p>
            <a:pPr>
              <a:buNone/>
            </a:pPr>
            <a:r>
              <a:rPr lang="ru-RU" sz="1800" dirty="0" smtClean="0"/>
              <a:t> сердечно – сосудистой системы,</a:t>
            </a:r>
          </a:p>
          <a:p>
            <a:pPr>
              <a:buNone/>
            </a:pPr>
            <a:r>
              <a:rPr lang="ru-RU" sz="1800" dirty="0" smtClean="0"/>
              <a:t>приведена  характеристика препаратов,</a:t>
            </a:r>
          </a:p>
          <a:p>
            <a:pPr>
              <a:buNone/>
            </a:pPr>
            <a:r>
              <a:rPr lang="ru-RU" sz="1800" dirty="0" smtClean="0"/>
              <a:t>применяемых в кардиологии. Новые главы</a:t>
            </a:r>
          </a:p>
          <a:p>
            <a:pPr>
              <a:buNone/>
            </a:pPr>
            <a:r>
              <a:rPr lang="ru-RU" sz="1800" dirty="0" smtClean="0"/>
              <a:t>посвящены  современным  методам</a:t>
            </a:r>
          </a:p>
          <a:p>
            <a:pPr>
              <a:buNone/>
            </a:pPr>
            <a:r>
              <a:rPr lang="ru-RU" sz="1800" dirty="0" smtClean="0"/>
              <a:t>диагностики,  медико – социальной  экспер-</a:t>
            </a:r>
          </a:p>
          <a:p>
            <a:pPr>
              <a:buNone/>
            </a:pPr>
            <a:r>
              <a:rPr lang="ru-RU" sz="1800" dirty="0" smtClean="0"/>
              <a:t>тизе и реабилитации в кардиологии. </a:t>
            </a:r>
            <a:endParaRPr lang="ru-RU" sz="1800" dirty="0"/>
          </a:p>
        </p:txBody>
      </p:sp>
      <p:pic>
        <p:nvPicPr>
          <p:cNvPr id="21506" name="Picture 2" descr="D:\Мои документы\unishel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785926"/>
            <a:ext cx="2568587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Секреты кардиологии/ Г.Н. Левайн; </a:t>
            </a:r>
            <a:r>
              <a:rPr lang="ru-RU" sz="1800" dirty="0" smtClean="0"/>
              <a:t>пер. с англ. 2014.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785926"/>
            <a:ext cx="4257676" cy="4340237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 Книга содержит информацию об особенностях диагностики и лечения основных заболеваний сердечно – сосудистой системы, представленную в виде ответов на наиболее часто возникающие в клинической практике вопросы. Большое  внимание  уделено первичной и вторичной профилактике сердечно – сосудистых заболеваний.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/>
              <a:t>        Книга предназначена для врачей – кардиологов, а  также для врачей смежных специальностей, ординаторов и студентов медицинских вузов.</a:t>
            </a:r>
            <a:endParaRPr lang="ru-RU" sz="1600" dirty="0"/>
          </a:p>
        </p:txBody>
      </p:sp>
      <p:pic>
        <p:nvPicPr>
          <p:cNvPr id="22530" name="Picture 2" descr="D:\Мои документы\sekrety-kardiolog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85926"/>
            <a:ext cx="2643206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DAC9E3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808</TotalTime>
  <Words>790</Words>
  <Application>Microsoft Office PowerPoint</Application>
  <PresentationFormat>Экран (4:3)</PresentationFormat>
  <Paragraphs>56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Апекс</vt:lpstr>
      <vt:lpstr>Пакет</vt:lpstr>
      <vt:lpstr>«В помощь сердцу»</vt:lpstr>
      <vt:lpstr>«Человек проживет столько, сколько захочет» Лео Бокерия</vt:lpstr>
      <vt:lpstr>Функциональная диагностика сердечно-сосудистых заболеваний Ю.Н. Беленков, С.К Терновой </vt:lpstr>
      <vt:lpstr>Иллюстрированное учебное пособие</vt:lpstr>
      <vt:lpstr>«Завтра как и сегодня, рядом с научной медициной, все более и более точной, все лучше и лучше вооруженной, будет жить медицина традиционная, которая, благодаря человеческому  контакту врачей с больными, сможет облегчить страдания и смягчить горе»  А. МОРУА</vt:lpstr>
      <vt:lpstr>Предлагаемые издания будут интересны для терапевтов, педиатров, кардиологов, неврологов, врачей скорой помощи, студентов медвузов</vt:lpstr>
      <vt:lpstr>Фундаментальное руководство по кардиохирургии</vt:lpstr>
      <vt:lpstr>Кардиология: национальное руководство  / под ред. Е. В. Шляхто, 2015.</vt:lpstr>
      <vt:lpstr>Секреты кардиологии/ Г.Н. Левайн; пер. с англ. 2014.</vt:lpstr>
      <vt:lpstr>Фитотерапия  больных сердечно – сосудистыми заболеваниями/ О.Д. Барнаулов,2010.</vt:lpstr>
      <vt:lpstr>ПЕРИОДИЧЕСКИЕ ИЗДАНИЯ</vt:lpstr>
      <vt:lpstr>Спасибо за внимание! Берегите свое  сердце!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помощь сердцу»</dc:title>
  <dc:creator>user</dc:creator>
  <cp:lastModifiedBy>Пользователь</cp:lastModifiedBy>
  <cp:revision>95</cp:revision>
  <dcterms:created xsi:type="dcterms:W3CDTF">2016-11-18T13:57:41Z</dcterms:created>
  <dcterms:modified xsi:type="dcterms:W3CDTF">2018-04-04T13:07:27Z</dcterms:modified>
</cp:coreProperties>
</file>