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96" r:id="rId2"/>
    <p:sldMasterId id="2147483708" r:id="rId3"/>
    <p:sldMasterId id="2147483720" r:id="rId4"/>
    <p:sldMasterId id="2147483744" r:id="rId5"/>
    <p:sldMasterId id="2147483756" r:id="rId6"/>
    <p:sldMasterId id="2147483780" r:id="rId7"/>
  </p:sld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246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10" Type="http://schemas.openxmlformats.org/officeDocument/2006/relationships/slide" Target="slides/slide3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0D744-6146-4DA6-8C5A-7282A5388874}" type="datetimeFigureOut">
              <a:rPr lang="ru-RU" smtClean="0"/>
              <a:t>03.04.2018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EE2DB-1A7D-413A-A728-86E4FB65B6E5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0D744-6146-4DA6-8C5A-7282A5388874}" type="datetimeFigureOut">
              <a:rPr lang="ru-RU" smtClean="0"/>
              <a:t>03.04.2018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EE2DB-1A7D-413A-A728-86E4FB65B6E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0D744-6146-4DA6-8C5A-7282A5388874}" type="datetimeFigureOut">
              <a:rPr lang="ru-RU" smtClean="0"/>
              <a:t>03.04.2018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EE2DB-1A7D-413A-A728-86E4FB65B6E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FC0D744-6146-4DA6-8C5A-7282A5388874}" type="datetimeFigureOut">
              <a:rPr lang="ru-RU" smtClean="0"/>
              <a:t>03.04.2018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3AEE2DB-1A7D-413A-A728-86E4FB65B6E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FC0D744-6146-4DA6-8C5A-7282A5388874}" type="datetimeFigureOut">
              <a:rPr lang="ru-RU" smtClean="0"/>
              <a:t>03.04.2018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3AEE2DB-1A7D-413A-A728-86E4FB65B6E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FC0D744-6146-4DA6-8C5A-7282A5388874}" type="datetimeFigureOut">
              <a:rPr lang="ru-RU" smtClean="0"/>
              <a:t>03.04.2018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3AEE2DB-1A7D-413A-A728-86E4FB65B6E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FC0D744-6146-4DA6-8C5A-7282A5388874}" type="datetimeFigureOut">
              <a:rPr lang="ru-RU" smtClean="0"/>
              <a:t>03.04.2018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3AEE2DB-1A7D-413A-A728-86E4FB65B6E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FC0D744-6146-4DA6-8C5A-7282A5388874}" type="datetimeFigureOut">
              <a:rPr lang="ru-RU" smtClean="0"/>
              <a:t>03.04.2018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3AEE2DB-1A7D-413A-A728-86E4FB65B6E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FC0D744-6146-4DA6-8C5A-7282A5388874}" type="datetimeFigureOut">
              <a:rPr lang="ru-RU" smtClean="0"/>
              <a:t>03.04.2018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3AEE2DB-1A7D-413A-A728-86E4FB65B6E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FC0D744-6146-4DA6-8C5A-7282A5388874}" type="datetimeFigureOut">
              <a:rPr lang="ru-RU" smtClean="0"/>
              <a:t>03.04.2018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3AEE2DB-1A7D-413A-A728-86E4FB65B6E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FC0D744-6146-4DA6-8C5A-7282A5388874}" type="datetimeFigureOut">
              <a:rPr lang="ru-RU" smtClean="0"/>
              <a:t>03.04.2018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3AEE2DB-1A7D-413A-A728-86E4FB65B6E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0D744-6146-4DA6-8C5A-7282A5388874}" type="datetimeFigureOut">
              <a:rPr lang="ru-RU" smtClean="0"/>
              <a:t>03.04.2018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EE2DB-1A7D-413A-A728-86E4FB65B6E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FC0D744-6146-4DA6-8C5A-7282A5388874}" type="datetimeFigureOut">
              <a:rPr lang="ru-RU" smtClean="0"/>
              <a:t>03.04.2018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3AEE2DB-1A7D-413A-A728-86E4FB65B6E5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FC0D744-6146-4DA6-8C5A-7282A5388874}" type="datetimeFigureOut">
              <a:rPr lang="ru-RU" smtClean="0"/>
              <a:t>03.04.2018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3AEE2DB-1A7D-413A-A728-86E4FB65B6E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FC0D744-6146-4DA6-8C5A-7282A5388874}" type="datetimeFigureOut">
              <a:rPr lang="ru-RU" smtClean="0"/>
              <a:t>03.04.2018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3AEE2DB-1A7D-413A-A728-86E4FB65B6E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0D744-6146-4DA6-8C5A-7282A5388874}" type="datetimeFigureOut">
              <a:rPr lang="ru-RU" smtClean="0"/>
              <a:t>03.04.2018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3AEE2DB-1A7D-413A-A728-86E4FB65B6E5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0D744-6146-4DA6-8C5A-7282A5388874}" type="datetimeFigureOut">
              <a:rPr lang="ru-RU" smtClean="0"/>
              <a:t>03.04.2018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EE2DB-1A7D-413A-A728-86E4FB65B6E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0D744-6146-4DA6-8C5A-7282A5388874}" type="datetimeFigureOut">
              <a:rPr lang="ru-RU" smtClean="0"/>
              <a:t>03.04.2018</a:t>
            </a:fld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EE2DB-1A7D-413A-A728-86E4FB65B6E5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0D744-6146-4DA6-8C5A-7282A5388874}" type="datetimeFigureOut">
              <a:rPr lang="ru-RU" smtClean="0"/>
              <a:t>03.04.2018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EE2DB-1A7D-413A-A728-86E4FB65B6E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0D744-6146-4DA6-8C5A-7282A5388874}" type="datetimeFigureOut">
              <a:rPr lang="ru-RU" smtClean="0"/>
              <a:t>03.04.2018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EE2DB-1A7D-413A-A728-86E4FB65B6E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0D744-6146-4DA6-8C5A-7282A5388874}" type="datetimeFigureOut">
              <a:rPr lang="ru-RU" smtClean="0"/>
              <a:t>03.04.2018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EE2DB-1A7D-413A-A728-86E4FB65B6E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0D744-6146-4DA6-8C5A-7282A5388874}" type="datetimeFigureOut">
              <a:rPr lang="ru-RU" smtClean="0"/>
              <a:t>03.04.2018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EE2DB-1A7D-413A-A728-86E4FB65B6E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0D744-6146-4DA6-8C5A-7282A5388874}" type="datetimeFigureOut">
              <a:rPr lang="ru-RU" smtClean="0"/>
              <a:t>03.04.2018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EE2DB-1A7D-413A-A728-86E4FB65B6E5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0D744-6146-4DA6-8C5A-7282A5388874}" type="datetimeFigureOut">
              <a:rPr lang="ru-RU" smtClean="0"/>
              <a:t>03.04.2018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EE2DB-1A7D-413A-A728-86E4FB65B6E5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0D744-6146-4DA6-8C5A-7282A5388874}" type="datetimeFigureOut">
              <a:rPr lang="ru-RU" smtClean="0"/>
              <a:t>03.04.2018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EE2DB-1A7D-413A-A728-86E4FB65B6E5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0D744-6146-4DA6-8C5A-7282A5388874}" type="datetimeFigureOut">
              <a:rPr lang="ru-RU" smtClean="0"/>
              <a:t>03.04.2018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EE2DB-1A7D-413A-A728-86E4FB65B6E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0D744-6146-4DA6-8C5A-7282A5388874}" type="datetimeFigureOut">
              <a:rPr lang="ru-RU" smtClean="0"/>
              <a:t>03.04.2018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EE2DB-1A7D-413A-A728-86E4FB65B6E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0D744-6146-4DA6-8C5A-7282A5388874}" type="datetimeFigureOut">
              <a:rPr lang="ru-RU" smtClean="0"/>
              <a:t>03.04.2018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AEE2DB-1A7D-413A-A728-86E4FB65B6E5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FC0D744-6146-4DA6-8C5A-7282A5388874}" type="datetimeFigureOut">
              <a:rPr lang="ru-RU" smtClean="0"/>
              <a:t>03.04.2018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A3AEE2DB-1A7D-413A-A728-86E4FB65B6E5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0D744-6146-4DA6-8C5A-7282A5388874}" type="datetimeFigureOut">
              <a:rPr lang="ru-RU" smtClean="0"/>
              <a:t>03.04.2018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EE2DB-1A7D-413A-A728-86E4FB65B6E5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0D744-6146-4DA6-8C5A-7282A5388874}" type="datetimeFigureOut">
              <a:rPr lang="ru-RU" smtClean="0"/>
              <a:t>03.04.2018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EE2DB-1A7D-413A-A728-86E4FB65B6E5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EE2DB-1A7D-413A-A728-86E4FB65B6E5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0D744-6146-4DA6-8C5A-7282A5388874}" type="datetimeFigureOut">
              <a:rPr lang="ru-RU" smtClean="0"/>
              <a:t>03.04.2018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0D744-6146-4DA6-8C5A-7282A5388874}" type="datetimeFigureOut">
              <a:rPr lang="ru-RU" smtClean="0"/>
              <a:t>03.04.2018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EE2DB-1A7D-413A-A728-86E4FB65B6E5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0D744-6146-4DA6-8C5A-7282A5388874}" type="datetimeFigureOut">
              <a:rPr lang="ru-RU" smtClean="0"/>
              <a:t>03.04.2018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EE2DB-1A7D-413A-A728-86E4FB65B6E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0D744-6146-4DA6-8C5A-7282A5388874}" type="datetimeFigureOut">
              <a:rPr lang="ru-RU" smtClean="0"/>
              <a:t>03.04.2018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EE2DB-1A7D-413A-A728-86E4FB65B6E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FC0D744-6146-4DA6-8C5A-7282A5388874}" type="datetimeFigureOut">
              <a:rPr lang="ru-RU" smtClean="0"/>
              <a:t>03.04.2018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3AEE2DB-1A7D-413A-A728-86E4FB65B6E5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0D744-6146-4DA6-8C5A-7282A5388874}" type="datetimeFigureOut">
              <a:rPr lang="ru-RU" smtClean="0"/>
              <a:t>03.04.2018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AEE2DB-1A7D-413A-A728-86E4FB65B6E5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0D744-6146-4DA6-8C5A-7282A5388874}" type="datetimeFigureOut">
              <a:rPr lang="ru-RU" smtClean="0"/>
              <a:t>03.04.2018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EE2DB-1A7D-413A-A728-86E4FB65B6E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0D744-6146-4DA6-8C5A-7282A5388874}" type="datetimeFigureOut">
              <a:rPr lang="ru-RU" smtClean="0"/>
              <a:t>03.04.2018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EE2DB-1A7D-413A-A728-86E4FB65B6E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FC0D744-6146-4DA6-8C5A-7282A5388874}" type="datetimeFigureOut">
              <a:rPr lang="ru-RU" smtClean="0"/>
              <a:t>03.04.2018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3AEE2DB-1A7D-413A-A728-86E4FB65B6E5}" type="slidenum">
              <a:rPr lang="ru-RU" smtClean="0"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0D744-6146-4DA6-8C5A-7282A5388874}" type="datetimeFigureOut">
              <a:rPr lang="ru-RU" smtClean="0"/>
              <a:t>03.04.2018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EE2DB-1A7D-413A-A728-86E4FB65B6E5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0D744-6146-4DA6-8C5A-7282A5388874}" type="datetimeFigureOut">
              <a:rPr lang="ru-RU" smtClean="0"/>
              <a:t>03.04.2018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EE2DB-1A7D-413A-A728-86E4FB65B6E5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0D744-6146-4DA6-8C5A-7282A5388874}" type="datetimeFigureOut">
              <a:rPr lang="ru-RU" smtClean="0"/>
              <a:t>03.04.2018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EE2DB-1A7D-413A-A728-86E4FB65B6E5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0D744-6146-4DA6-8C5A-7282A5388874}" type="datetimeFigureOut">
              <a:rPr lang="ru-RU" smtClean="0"/>
              <a:t>03.04.2018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EE2DB-1A7D-413A-A728-86E4FB65B6E5}" type="slidenum">
              <a:rPr lang="ru-RU" smtClean="0"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0D744-6146-4DA6-8C5A-7282A5388874}" type="datetimeFigureOut">
              <a:rPr lang="ru-RU" smtClean="0"/>
              <a:t>03.04.2018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EE2DB-1A7D-413A-A728-86E4FB65B6E5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0D744-6146-4DA6-8C5A-7282A5388874}" type="datetimeFigureOut">
              <a:rPr lang="ru-RU" smtClean="0"/>
              <a:t>03.04.2018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EE2DB-1A7D-413A-A728-86E4FB65B6E5}" type="slidenum">
              <a:rPr lang="ru-RU" smtClean="0"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0D744-6146-4DA6-8C5A-7282A5388874}" type="datetimeFigureOut">
              <a:rPr lang="ru-RU" smtClean="0"/>
              <a:t>03.04.2018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EE2DB-1A7D-413A-A728-86E4FB65B6E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0D744-6146-4DA6-8C5A-7282A5388874}" type="datetimeFigureOut">
              <a:rPr lang="ru-RU" smtClean="0"/>
              <a:t>03.04.2018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EE2DB-1A7D-413A-A728-86E4FB65B6E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0D744-6146-4DA6-8C5A-7282A5388874}" type="datetimeFigureOut">
              <a:rPr lang="ru-RU" smtClean="0"/>
              <a:t>03.04.2018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EE2DB-1A7D-413A-A728-86E4FB65B6E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0D744-6146-4DA6-8C5A-7282A5388874}" type="datetimeFigureOut">
              <a:rPr lang="ru-RU" smtClean="0"/>
              <a:t>03.04.2018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EE2DB-1A7D-413A-A728-86E4FB65B6E5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0D744-6146-4DA6-8C5A-7282A5388874}" type="datetimeFigureOut">
              <a:rPr lang="ru-RU" smtClean="0"/>
              <a:t>03.04.2018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EE2DB-1A7D-413A-A728-86E4FB65B6E5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1FC0D744-6146-4DA6-8C5A-7282A5388874}" type="datetimeFigureOut">
              <a:rPr lang="ru-RU" smtClean="0"/>
              <a:t>03.04.2018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A3AEE2DB-1A7D-413A-A728-86E4FB65B6E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0D744-6146-4DA6-8C5A-7282A5388874}" type="datetimeFigureOut">
              <a:rPr lang="ru-RU" smtClean="0"/>
              <a:t>03.04.2018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EE2DB-1A7D-413A-A728-86E4FB65B6E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0D744-6146-4DA6-8C5A-7282A5388874}" type="datetimeFigureOut">
              <a:rPr lang="ru-RU" smtClean="0"/>
              <a:t>03.04.2018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EE2DB-1A7D-413A-A728-86E4FB65B6E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0D744-6146-4DA6-8C5A-7282A5388874}" type="datetimeFigureOut">
              <a:rPr lang="ru-RU" smtClean="0"/>
              <a:t>03.04.2018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EE2DB-1A7D-413A-A728-86E4FB65B6E5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0D744-6146-4DA6-8C5A-7282A5388874}" type="datetimeFigureOut">
              <a:rPr lang="ru-RU" smtClean="0"/>
              <a:t>03.04.2018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EE2DB-1A7D-413A-A728-86E4FB65B6E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0D744-6146-4DA6-8C5A-7282A5388874}" type="datetimeFigureOut">
              <a:rPr lang="ru-RU" smtClean="0"/>
              <a:t>03.04.2018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EE2DB-1A7D-413A-A728-86E4FB65B6E5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0D744-6146-4DA6-8C5A-7282A5388874}" type="datetimeFigureOut">
              <a:rPr lang="ru-RU" smtClean="0"/>
              <a:t>03.04.2018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EE2DB-1A7D-413A-A728-86E4FB65B6E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0D744-6146-4DA6-8C5A-7282A5388874}" type="datetimeFigureOut">
              <a:rPr lang="ru-RU" smtClean="0"/>
              <a:t>03.04.2018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EE2DB-1A7D-413A-A728-86E4FB65B6E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1FC0D744-6146-4DA6-8C5A-7282A5388874}" type="datetimeFigureOut">
              <a:rPr lang="ru-RU" smtClean="0"/>
              <a:t>03.04.2018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A3AEE2DB-1A7D-413A-A728-86E4FB65B6E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1FC0D744-6146-4DA6-8C5A-7282A5388874}" type="datetimeFigureOut">
              <a:rPr lang="ru-RU" smtClean="0"/>
              <a:t>03.04.2018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A3AEE2DB-1A7D-413A-A728-86E4FB65B6E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0D744-6146-4DA6-8C5A-7282A5388874}" type="datetimeFigureOut">
              <a:rPr lang="ru-RU" smtClean="0"/>
              <a:t>03.04.2018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EE2DB-1A7D-413A-A728-86E4FB65B6E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0D744-6146-4DA6-8C5A-7282A5388874}" type="datetimeFigureOut">
              <a:rPr lang="ru-RU" smtClean="0"/>
              <a:t>03.04.2018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EE2DB-1A7D-413A-A728-86E4FB65B6E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0D744-6146-4DA6-8C5A-7282A5388874}" type="datetimeFigureOut">
              <a:rPr lang="ru-RU" smtClean="0"/>
              <a:t>03.04.2018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EE2DB-1A7D-413A-A728-86E4FB65B6E5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0D744-6146-4DA6-8C5A-7282A5388874}" type="datetimeFigureOut">
              <a:rPr lang="ru-RU" smtClean="0"/>
              <a:t>03.04.2018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EE2DB-1A7D-413A-A728-86E4FB65B6E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0D744-6146-4DA6-8C5A-7282A5388874}" type="datetimeFigureOut">
              <a:rPr lang="ru-RU" smtClean="0"/>
              <a:t>03.04.2018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EE2DB-1A7D-413A-A728-86E4FB65B6E5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0D744-6146-4DA6-8C5A-7282A5388874}" type="datetimeFigureOut">
              <a:rPr lang="ru-RU" smtClean="0"/>
              <a:t>03.04.2018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EE2DB-1A7D-413A-A728-86E4FB65B6E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0D744-6146-4DA6-8C5A-7282A5388874}" type="datetimeFigureOut">
              <a:rPr lang="ru-RU" smtClean="0"/>
              <a:t>03.04.2018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EE2DB-1A7D-413A-A728-86E4FB65B6E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0D744-6146-4DA6-8C5A-7282A5388874}" type="datetimeFigureOut">
              <a:rPr lang="ru-RU" smtClean="0"/>
              <a:t>03.04.2018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EE2DB-1A7D-413A-A728-86E4FB65B6E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0D744-6146-4DA6-8C5A-7282A5388874}" type="datetimeFigureOut">
              <a:rPr lang="ru-RU" smtClean="0"/>
              <a:t>03.04.2018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AEE2DB-1A7D-413A-A728-86E4FB65B6E5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0D744-6146-4DA6-8C5A-7282A5388874}" type="datetimeFigureOut">
              <a:rPr lang="ru-RU" smtClean="0"/>
              <a:t>03.04.2018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EE2DB-1A7D-413A-A728-86E4FB65B6E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0D744-6146-4DA6-8C5A-7282A5388874}" type="datetimeFigureOut">
              <a:rPr lang="ru-RU" smtClean="0"/>
              <a:t>03.04.2018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A3AEE2DB-1A7D-413A-A728-86E4FB65B6E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1FC0D744-6146-4DA6-8C5A-7282A5388874}" type="datetimeFigureOut">
              <a:rPr lang="ru-RU" smtClean="0"/>
              <a:t>03.04.2018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EE2DB-1A7D-413A-A728-86E4FB65B6E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0D744-6146-4DA6-8C5A-7282A5388874}" type="datetimeFigureOut">
              <a:rPr lang="ru-RU" smtClean="0"/>
              <a:t>03.04.2018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EE2DB-1A7D-413A-A728-86E4FB65B6E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0D744-6146-4DA6-8C5A-7282A5388874}" type="datetimeFigureOut">
              <a:rPr lang="ru-RU" smtClean="0"/>
              <a:t>03.04.2018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EE2DB-1A7D-413A-A728-86E4FB65B6E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0D744-6146-4DA6-8C5A-7282A5388874}" type="datetimeFigureOut">
              <a:rPr lang="ru-RU" smtClean="0"/>
              <a:t>03.04.2018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EE2DB-1A7D-413A-A728-86E4FB65B6E5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0D744-6146-4DA6-8C5A-7282A5388874}" type="datetimeFigureOut">
              <a:rPr lang="ru-RU" smtClean="0"/>
              <a:t>03.04.2018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EE2DB-1A7D-413A-A728-86E4FB65B6E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1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image" Target="../media/image12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1FC0D744-6146-4DA6-8C5A-7282A5388874}" type="datetimeFigureOut">
              <a:rPr lang="ru-RU" smtClean="0"/>
              <a:t>03.04.2018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A3AEE2DB-1A7D-413A-A728-86E4FB65B6E5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FC0D744-6146-4DA6-8C5A-7282A5388874}" type="datetimeFigureOut">
              <a:rPr lang="ru-RU" smtClean="0"/>
              <a:t>03.04.2018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A3AEE2DB-1A7D-413A-A728-86E4FB65B6E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1FC0D744-6146-4DA6-8C5A-7282A5388874}" type="datetimeFigureOut">
              <a:rPr lang="ru-RU" smtClean="0"/>
              <a:t>03.04.2018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A3AEE2DB-1A7D-413A-A728-86E4FB65B6E5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FC0D744-6146-4DA6-8C5A-7282A5388874}" type="datetimeFigureOut">
              <a:rPr lang="ru-RU" smtClean="0"/>
              <a:t>03.04.2018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A3AEE2DB-1A7D-413A-A728-86E4FB65B6E5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1FC0D744-6146-4DA6-8C5A-7282A5388874}" type="datetimeFigureOut">
              <a:rPr lang="ru-RU" smtClean="0"/>
              <a:t>03.04.2018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A3AEE2DB-1A7D-413A-A728-86E4FB65B6E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1FC0D744-6146-4DA6-8C5A-7282A5388874}" type="datetimeFigureOut">
              <a:rPr lang="ru-RU" smtClean="0"/>
              <a:t>03.04.2018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A3AEE2DB-1A7D-413A-A728-86E4FB65B6E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1FC0D744-6146-4DA6-8C5A-7282A5388874}" type="datetimeFigureOut">
              <a:rPr lang="ru-RU" smtClean="0"/>
              <a:t>03.04.2018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A3AEE2DB-1A7D-413A-A728-86E4FB65B6E5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971600" y="1700808"/>
            <a:ext cx="7200800" cy="1470025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Искусство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изобразительное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331640" y="4077072"/>
            <a:ext cx="6400800" cy="1054968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Выставка подготовлена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библиографом </a:t>
            </a: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ОНМИиКТ Пустоваловой В.Р.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1724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334396"/>
            <a:ext cx="8136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Энциклопедия изобразительного искусства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[Электронный ресурс] . -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Москва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 Бизнессофт, 2005. - 1 CD-ROM. 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349375"/>
            <a:ext cx="4140200" cy="417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980727"/>
            <a:ext cx="439248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Диск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подробно рассказывает об истории живописи и графики. Он проведет вас по виртуальным залам Музея изобразительного искусства, где вы познакомитесь с шедеврами разных времен и народов, начиная с наскальных рисунков первобытного человека и заканчивая работами представителей современных течений: опт-арта, инсталляции, хэппенинга и пр. Диск содержит исчерпывающую информацию о 18 основных течениях живописи и обо всех ее стилях и школах. Статьи разбиты на разделы, в каждом из которых можно узнать много нового не только о самих направлениях, но и об известных художниках, приверженцах данных направлений, 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так же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увидеть их работы.</a:t>
            </a:r>
          </a:p>
        </p:txBody>
      </p:sp>
    </p:spTree>
    <p:extLst>
      <p:ext uri="{BB962C8B-B14F-4D97-AF65-F5344CB8AC3E}">
        <p14:creationId xmlns:p14="http://schemas.microsoft.com/office/powerpoint/2010/main" val="216443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188640"/>
            <a:ext cx="78488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Библейские сюжеты в искусстве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[Электронный ресурс] . -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Москва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 ДиректМедиа Паблишинг, 2004. - 1 CD-ROM.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39" y="980728"/>
            <a:ext cx="3832373" cy="5401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68957" y="1247617"/>
            <a:ext cx="4447059" cy="50629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	Произведения 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искусства по сюжетам Библии создаются на протяжении последних двух тысячелетий. Сложившаяся за это время галерея художественных образов передает сложный, духовно насыщенный мир Священного Писания, вдохновляющий художников. На диске представлено 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более 2500 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произведений искусства, изображающих события и персонажей библейской истории в живописи, гравюре, книжной миниатюре, мозаике и фресках от первых веков нашей эры до начала 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XX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века.</a:t>
            </a:r>
          </a:p>
          <a:p>
            <a:pPr algn="just"/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	Собрание 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разбито на два крупных раздела: Ветхий и Новый Завет, в которых материал организован по тематическому принципу. Иллюстрации сопровождаются ссылками на соответствующие главы и стихи Библии, что позволяет непосредственно соотносить изображение с текстом.</a:t>
            </a:r>
          </a:p>
        </p:txBody>
      </p:sp>
    </p:spTree>
    <p:extLst>
      <p:ext uri="{BB962C8B-B14F-4D97-AF65-F5344CB8AC3E}">
        <p14:creationId xmlns:p14="http://schemas.microsoft.com/office/powerpoint/2010/main" val="3473894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188640"/>
            <a:ext cx="74168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Шедевры архитектуры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Электронный ресурс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Москва,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2001. - 1 CD-ROM.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758" y="1052736"/>
            <a:ext cx="4178300" cy="417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93254" y="1052736"/>
            <a:ext cx="424847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Увлекательные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рассказы об архитектурных стилях и эпохах, сопровождаемые оригинальной музыкой и великолепными иллюстрациями. Панорамные видеофрагменты наглядно представляют наиболее известные сооружения. Познавательные лекции и гипертекстовые ссылки содержат дополнительную информацию об архитекторах, истории зодчества, разъясняют смысл архитектурных терминов.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93254" y="4504849"/>
            <a:ext cx="756084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На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диске: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- более 200 архитектурных памятников;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- 29 стилей и 8 эпох;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- воссозданные по описаниям трехмерные модели семи чудес света;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- познавательная игра с несколькими уровнями сложности.</a:t>
            </a:r>
          </a:p>
        </p:txBody>
      </p:sp>
    </p:spTree>
    <p:extLst>
      <p:ext uri="{BB962C8B-B14F-4D97-AF65-F5344CB8AC3E}">
        <p14:creationId xmlns:p14="http://schemas.microsoft.com/office/powerpoint/2010/main" val="2385799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88640"/>
            <a:ext cx="82809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Барокко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[Электронный ресурс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]. - Москва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 ДиректМедиа Паблишинг, 2004.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       1 CD-ROM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908720"/>
            <a:ext cx="3904487" cy="5544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67544" y="1556792"/>
            <a:ext cx="403244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Эпоху барокко принято считать началом триумфального шествия «западной цивилизации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это век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Разума и Просвещения. Искусство стиля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барокко, пик которого приходится на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XVII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XVIII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века,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представлено на диске максимально полно. Помимо живописи, рисунка и гравюры пристальное внимание уделено архитектуре и интерьеру, а также садово-парковому искусству, переживавшему в этот период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расцвет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На диске представлено более 4 000 иллюстраций.</a:t>
            </a:r>
          </a:p>
        </p:txBody>
      </p:sp>
    </p:spTree>
    <p:extLst>
      <p:ext uri="{BB962C8B-B14F-4D97-AF65-F5344CB8AC3E}">
        <p14:creationId xmlns:p14="http://schemas.microsoft.com/office/powerpoint/2010/main" val="3467557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53852" y="362620"/>
            <a:ext cx="79208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Сокровища Московского Кремля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(«Державы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вечная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любовь»)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[Электронный ресурс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].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Ч.1 : Стены и башни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Соборы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-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Москва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 ГУ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«ГФТР»,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2006. - 1 СD-ROM.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218308"/>
            <a:ext cx="3369811" cy="4829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39552" y="1198366"/>
            <a:ext cx="4608512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Фильм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знакомит с архитектурой соборов Московского Кремля, с коллекцией древнерусской живописи, хранящейся в их стенах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Существующие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стены и башни были построены в 1485—1516 годах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 плане стены образуют собой неправильный треугольник. Вдоль стен расположено 20 башен. 3 башни, стоящие в углах треугольника, имеют круглое сечение, остальные — квадратное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Большинство башен выполнено в едином архитектурном стиле, приданном им во второй половине XVII века. Из общего ансамбля выделяется Никольская башня, которая в начале XIX века была перестроена в псевдоготическом стиле.</a:t>
            </a:r>
          </a:p>
        </p:txBody>
      </p:sp>
    </p:spTree>
    <p:extLst>
      <p:ext uri="{BB962C8B-B14F-4D97-AF65-F5344CB8AC3E}">
        <p14:creationId xmlns:p14="http://schemas.microsoft.com/office/powerpoint/2010/main" val="3473630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345429"/>
            <a:ext cx="87129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Сокровища Московского Кремля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(«Державы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вечная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любовь»)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[Электронный ресурс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].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Ч.2 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Терема. Большой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Кремлевский Дворец. -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Москва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 ГУ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«ГФТР»,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2006.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1 СD-ROM.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277540"/>
            <a:ext cx="3473003" cy="4954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38250" y="1171321"/>
            <a:ext cx="4444863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В середине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XIX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в. петербургский архитектор К. Тон объединил былые царские хоромы в единый архитектурный ансамбль – Кремлевский дворец. Фильм знакомит с архитектурой и внутренним убранством дворца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Ансамбль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дворца включает в себя Теремной дворец, девять церквей (с 14, 16, 17 веков), вестибюль и около 700 комнат. Здание дворца образует прямоугольник с внутренним двором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Пять залов дворца (Георгиевский, Владимирский, Александровский, Андреевский и Екатерининский), названные по имени орденов Российской империи, в настоящее время используются для государственных и дипломатических приёмов и официальных церемоний, а сам дворец является парадной резиденцией Президента Российской Федерации.</a:t>
            </a:r>
          </a:p>
        </p:txBody>
      </p:sp>
    </p:spTree>
    <p:extLst>
      <p:ext uri="{BB962C8B-B14F-4D97-AF65-F5344CB8AC3E}">
        <p14:creationId xmlns:p14="http://schemas.microsoft.com/office/powerpoint/2010/main" val="1040417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16632"/>
            <a:ext cx="78488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Музеи Ватикана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тексты, иллюстрации [Электронный ресурс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].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Москва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 Бизнессофт, 2005. - 1 CD-ROM. 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1608" y="1340768"/>
            <a:ext cx="4078872" cy="4101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23342" y="980728"/>
            <a:ext cx="4598266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	Музеи 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Ватикана — 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комплекс музеев, расположенных на территории государства Ватикан. Их коллекции созданы римскими папами и содержат художественные работы классических мастеров, включая произведения эпохи 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Возрождения. Музеи 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основаны папой Юлием II в начале XVI века. В маршрут по музеям Ватикана входят Сикстинская капелла с потолочными росписями Микеланджело, и станцы, оформленные Рафаэлем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. Диск 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посвящен уникальной коллекции библейской живописи и скульптуры, хранящейся во дворцах и соборах Ватикана. По своему значению, количеству шедевров, сохранности экспонатов, ватиканское собрание не имеет равных в мире. Отдельные разделы диска посвящены творчеству гения Возрождения - Микеланджело Буонаротти, а так же его работам в соборе Св. Петра и Сикстинской капелле.</a:t>
            </a:r>
          </a:p>
        </p:txBody>
      </p:sp>
    </p:spTree>
    <p:extLst>
      <p:ext uri="{BB962C8B-B14F-4D97-AF65-F5344CB8AC3E}">
        <p14:creationId xmlns:p14="http://schemas.microsoft.com/office/powerpoint/2010/main" val="13392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theme/_rels/them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theme/_rels/them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Аптека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329</TotalTime>
  <Words>169</Words>
  <Application>Microsoft Office PowerPoint</Application>
  <PresentationFormat>Экран (4:3)</PresentationFormat>
  <Paragraphs>23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7</vt:i4>
      </vt:variant>
      <vt:variant>
        <vt:lpstr>Заголовки слайдов</vt:lpstr>
      </vt:variant>
      <vt:variant>
        <vt:i4>8</vt:i4>
      </vt:variant>
    </vt:vector>
  </HeadingPairs>
  <TitlesOfParts>
    <vt:vector size="27" baseType="lpstr">
      <vt:lpstr>Arial</vt:lpstr>
      <vt:lpstr>Book Antiqua</vt:lpstr>
      <vt:lpstr>Brush Script MT</vt:lpstr>
      <vt:lpstr>Century Gothic</vt:lpstr>
      <vt:lpstr>Constantia</vt:lpstr>
      <vt:lpstr>Franklin Gothic Book</vt:lpstr>
      <vt:lpstr>Impact</vt:lpstr>
      <vt:lpstr>Rage Italic</vt:lpstr>
      <vt:lpstr>Times New Roman</vt:lpstr>
      <vt:lpstr>Verdana</vt:lpstr>
      <vt:lpstr>Wingdings</vt:lpstr>
      <vt:lpstr>Wingdings 2</vt:lpstr>
      <vt:lpstr>NewsPrint</vt:lpstr>
      <vt:lpstr>1_Аспект</vt:lpstr>
      <vt:lpstr>Аптека</vt:lpstr>
      <vt:lpstr>Бумажная</vt:lpstr>
      <vt:lpstr>Твердый переплет</vt:lpstr>
      <vt:lpstr>Кнопка</vt:lpstr>
      <vt:lpstr>Техническая</vt:lpstr>
      <vt:lpstr>Искусство изобразительное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&lt;Изобразительное искусство&gt;</dc:title>
  <dc:creator>user</dc:creator>
  <cp:lastModifiedBy>User2</cp:lastModifiedBy>
  <cp:revision>27</cp:revision>
  <dcterms:created xsi:type="dcterms:W3CDTF">2016-02-26T10:17:58Z</dcterms:created>
  <dcterms:modified xsi:type="dcterms:W3CDTF">2018-04-03T12:03:51Z</dcterms:modified>
</cp:coreProperties>
</file>