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3A99E-BCBD-44C4-B07A-28AC079CC88E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6455C-877B-46B3-ADA4-4F806185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6455C-877B-46B3-ADA4-4F80618596B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8D8726-662A-4CA6-AEF2-7E121BE748A5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6182DA-1E5C-4CA5-9C28-107F895A4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«Но жив талант, бессмертен гений».</a:t>
            </a:r>
            <a:b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(125 лет со дня рождения Михаила Булгакова)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572132" y="5509559"/>
            <a:ext cx="307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Выставка подготовлена  сотрудниками отдела учебной литературы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3" descr="C:\Documents and Settings\Библиотека\Рабочий стол\мих_files\i_015.jpeg"/>
          <p:cNvPicPr>
            <a:picLocks noChangeAspect="1" noChangeArrowheads="1"/>
          </p:cNvPicPr>
          <p:nvPr/>
        </p:nvPicPr>
        <p:blipFill>
          <a:blip r:embed="rId2"/>
          <a:srcRect l="4594"/>
          <a:stretch>
            <a:fillRect/>
          </a:stretch>
        </p:blipFill>
        <p:spPr bwMode="auto">
          <a:xfrm>
            <a:off x="642910" y="2571744"/>
            <a:ext cx="4114511" cy="36433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/>
          <a:lstStyle/>
          <a:p>
            <a:pPr algn="l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«Жизнь господина де Мольера». «Театральный роман»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23" t="4735" r="7400"/>
          <a:stretch>
            <a:fillRect/>
          </a:stretch>
        </p:blipFill>
        <p:spPr>
          <a:xfrm>
            <a:off x="357158" y="1785926"/>
            <a:ext cx="2928958" cy="453275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28992" y="1785926"/>
            <a:ext cx="54292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Мольер»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 или «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Жизнь господина де Мольера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» — романизованная биография</a:t>
            </a:r>
            <a:r>
              <a:rPr lang="ru-RU" sz="2400" i="1" baseline="30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(исторический роман) Михаила Булгакова.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«Театра́льный рома́н» («Запи́ски поко́йника»)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 — неоконченный роман М. А. Булгакова. Написанный от первого лица, от имени некоего писателя Сергея Леонтьевича Максудова, роман рассказывает о театральном закулисье и писательском мире.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5286412" cy="4940312"/>
          </a:xfrm>
        </p:spPr>
        <p:txBody>
          <a:bodyPr/>
          <a:lstStyle/>
          <a:p>
            <a:pPr algn="l"/>
            <a:r>
              <a:rPr lang="ru-RU" sz="3200" i="1" dirty="0" smtClean="0">
                <a:solidFill>
                  <a:srgbClr val="002060"/>
                </a:solidFill>
                <a:latin typeface="Bookman Old Style" pitchFamily="18" charset="0"/>
              </a:rPr>
              <a:t>В сборнике нашли свое место следующие произведения: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« </a:t>
            </a:r>
            <a:r>
              <a:rPr lang="ru-RU" sz="3200" i="1" dirty="0" smtClean="0">
                <a:solidFill>
                  <a:srgbClr val="002060"/>
                </a:solidFill>
                <a:latin typeface="Bookman Old Style" pitchFamily="18" charset="0"/>
              </a:rPr>
              <a:t>Грядущие перспективы», </a:t>
            </a:r>
            <a:br>
              <a:rPr lang="ru-RU" sz="3200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Bookman Old Style" pitchFamily="18" charset="0"/>
              </a:rPr>
              <a:t>«В кафе» и «Белая гвардия» и др.</a:t>
            </a:r>
            <a:endParaRPr lang="ru-RU" sz="32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807" t="7183" r="10014" b="2771"/>
          <a:stretch>
            <a:fillRect/>
          </a:stretch>
        </p:blipFill>
        <p:spPr>
          <a:xfrm>
            <a:off x="5857884" y="1071546"/>
            <a:ext cx="2862447" cy="4286280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Список литературы: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3382955"/>
          </a:xfrm>
        </p:spPr>
        <p:txBody>
          <a:bodyPr/>
          <a:lstStyle/>
          <a:p>
            <a:pPr lvl="0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1. Булгаков М. А. Мастер и Маргарита : роман / М. А. Булгаков.  –  Нижний Новгород: Русский купец ; Братья славяне, 1993.  – 384с.</a:t>
            </a:r>
          </a:p>
          <a:p>
            <a:pPr lvl="0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2. Булгаков М. А. Белая гвардия : роман / М. А. Булгаков. –  Санкт-Петербург: Азбука – классика, 2009.  –  320с.</a:t>
            </a:r>
          </a:p>
          <a:p>
            <a:pPr lvl="0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3. Булгаков М. А.Записки юного врача. Морфий : рассказы / М. А. Булгаков. – Москва : Издат. дом Мещерякова, 2007. – 144с.</a:t>
            </a:r>
          </a:p>
          <a:p>
            <a:pPr lvl="0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4. Булгаков М. А. Бег : пьесы / М. А. Булгаков. – Москва : Изд-во АСТ, 2004. – 508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1537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5. Булгаков М. А. Ханский огонь : рассказы / М. А. Булгаков. – Москва : Эксмо, 2007. –  560 с. - (Русская классика ХХ века).</a:t>
            </a:r>
          </a:p>
          <a:p>
            <a:pPr lvl="0"/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6. Булгаков М. А. Жизнь господина де Мольера. Театральный роман : романы / М. А.  Булгаков. – Ленинград : Детская литература, 1991. –  367с.  (Школьная б-ка).</a:t>
            </a:r>
          </a:p>
          <a:p>
            <a:pPr lvl="0"/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7. Булгаков М. А. Избранное : сборник / М. А.  Булгаков. –  Москва : АСТ, 2006.  –  635с.  (Библиотека мировой классики).</a:t>
            </a:r>
          </a:p>
          <a:p>
            <a:pPr lvl="0"/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8. Булгаков М. А. Морфий : рассказы, повесть / М. А. Булгаков   –  Санкт-Петербург : Азбука – классика, 2009. –  192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43241" y="1643051"/>
            <a:ext cx="5643601" cy="37147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Bookman Old Style" pitchFamily="18" charset="0"/>
              </a:rPr>
              <a:t>Михаи́л Афана́сьевич Булга́ков </a:t>
            </a:r>
            <a:endParaRPr lang="ru-RU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 </a:t>
            </a:r>
            <a:r>
              <a:rPr lang="ru-RU" i="1" u="sng" dirty="0" smtClean="0">
                <a:solidFill>
                  <a:srgbClr val="002060"/>
                </a:solidFill>
                <a:latin typeface="Bookman Old Style" pitchFamily="18" charset="0"/>
              </a:rPr>
              <a:t>[15] мая 1891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i="1" u="sng" dirty="0" smtClean="0">
                <a:solidFill>
                  <a:srgbClr val="002060"/>
                </a:solidFill>
                <a:latin typeface="Bookman Old Style" pitchFamily="18" charset="0"/>
              </a:rPr>
              <a:t>Киев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i="1" u="sng" dirty="0" smtClean="0">
                <a:solidFill>
                  <a:srgbClr val="002060"/>
                </a:solidFill>
                <a:latin typeface="Bookman Old Style" pitchFamily="18" charset="0"/>
              </a:rPr>
              <a:t>Российская империя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— </a:t>
            </a:r>
            <a:r>
              <a:rPr lang="ru-RU" i="1" u="sng" dirty="0" smtClean="0">
                <a:solidFill>
                  <a:srgbClr val="002060"/>
                </a:solidFill>
                <a:latin typeface="Bookman Old Style" pitchFamily="18" charset="0"/>
              </a:rPr>
              <a:t>10 марта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i="1" u="sng" dirty="0" smtClean="0">
                <a:solidFill>
                  <a:srgbClr val="002060"/>
                </a:solidFill>
                <a:latin typeface="Bookman Old Style" pitchFamily="18" charset="0"/>
              </a:rPr>
              <a:t>1940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i="1" u="sng" dirty="0" smtClean="0">
                <a:solidFill>
                  <a:srgbClr val="002060"/>
                </a:solidFill>
                <a:latin typeface="Bookman Old Style" pitchFamily="18" charset="0"/>
              </a:rPr>
              <a:t>Москва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i="1" u="sng" dirty="0">
                <a:solidFill>
                  <a:srgbClr val="002060"/>
                </a:solidFill>
                <a:latin typeface="Bookman Old Style" pitchFamily="18" charset="0"/>
              </a:rPr>
              <a:t>СССР</a:t>
            </a: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) — </a:t>
            </a:r>
            <a:endParaRPr lang="ru-RU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    русский </a:t>
            </a:r>
            <a:r>
              <a:rPr lang="ru-RU" i="1" dirty="0">
                <a:solidFill>
                  <a:srgbClr val="002060"/>
                </a:solidFill>
                <a:latin typeface="Bookman Old Style" pitchFamily="18" charset="0"/>
              </a:rPr>
              <a:t>писатель, драматург, театральный режиссёр и актёр. Автор повестей и рассказов, множества фельетонов, пьес, инсценировок, киносценариев, оперных либретто.</a:t>
            </a:r>
          </a:p>
          <a:p>
            <a:endParaRPr lang="ru-RU" dirty="0"/>
          </a:p>
        </p:txBody>
      </p:sp>
      <p:pic>
        <p:nvPicPr>
          <p:cNvPr id="1026" name="Picture 2" descr="C:\Documents and Settings\Библиотека\Рабочий стол\булга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143272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 не писатель, я – мастер.</a:t>
            </a:r>
            <a:endParaRPr lang="ru-RU" sz="4400" i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5.JPG"/>
          <p:cNvPicPr>
            <a:picLocks noChangeAspect="1"/>
          </p:cNvPicPr>
          <p:nvPr/>
        </p:nvPicPr>
        <p:blipFill>
          <a:blip r:embed="rId3" cstate="print"/>
          <a:srcRect l="9589" r="4763" b="2174"/>
          <a:stretch>
            <a:fillRect/>
          </a:stretch>
        </p:blipFill>
        <p:spPr>
          <a:xfrm>
            <a:off x="214282" y="214290"/>
            <a:ext cx="1262072" cy="1622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002.JPG"/>
          <p:cNvPicPr>
            <a:picLocks noChangeAspect="1"/>
          </p:cNvPicPr>
          <p:nvPr/>
        </p:nvPicPr>
        <p:blipFill>
          <a:blip r:embed="rId4" cstate="print"/>
          <a:srcRect l="2777" r="8333" b="2083"/>
          <a:stretch>
            <a:fillRect/>
          </a:stretch>
        </p:blipFill>
        <p:spPr>
          <a:xfrm>
            <a:off x="1000100" y="571480"/>
            <a:ext cx="1173634" cy="1643075"/>
          </a:xfrm>
          <a:prstGeom prst="rect">
            <a:avLst/>
          </a:prstGeom>
        </p:spPr>
      </p:pic>
      <p:pic>
        <p:nvPicPr>
          <p:cNvPr id="10" name="Рисунок 9" descr="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14290"/>
            <a:ext cx="1285884" cy="1785950"/>
          </a:xfrm>
          <a:prstGeom prst="rect">
            <a:avLst/>
          </a:prstGeom>
        </p:spPr>
      </p:pic>
      <p:pic>
        <p:nvPicPr>
          <p:cNvPr id="12" name="Рисунок 11" descr="004.JPG"/>
          <p:cNvPicPr>
            <a:picLocks noChangeAspect="1"/>
          </p:cNvPicPr>
          <p:nvPr/>
        </p:nvPicPr>
        <p:blipFill>
          <a:blip r:embed="rId6" cstate="print"/>
          <a:srcRect l="5555"/>
          <a:stretch>
            <a:fillRect/>
          </a:stretch>
        </p:blipFill>
        <p:spPr>
          <a:xfrm>
            <a:off x="6429388" y="428604"/>
            <a:ext cx="1285884" cy="178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8572500" cy="14287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429132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«Творить есть не что иное, как верить.»   </a:t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 Р. Ролан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016.JPG"/>
          <p:cNvPicPr>
            <a:picLocks noChangeAspect="1"/>
          </p:cNvPicPr>
          <p:nvPr/>
        </p:nvPicPr>
        <p:blipFill>
          <a:blip r:embed="rId7" cstate="print"/>
          <a:srcRect l="9722" t="6250" r="12500" b="3125"/>
          <a:stretch>
            <a:fillRect/>
          </a:stretch>
        </p:blipFill>
        <p:spPr>
          <a:xfrm>
            <a:off x="2000232" y="1000108"/>
            <a:ext cx="1466532" cy="1993567"/>
          </a:xfrm>
          <a:prstGeom prst="rect">
            <a:avLst/>
          </a:prstGeom>
        </p:spPr>
      </p:pic>
      <p:pic>
        <p:nvPicPr>
          <p:cNvPr id="6" name="Рисунок 5" descr="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1000108"/>
            <a:ext cx="1500198" cy="2000263"/>
          </a:xfrm>
          <a:prstGeom prst="rect">
            <a:avLst/>
          </a:prstGeom>
        </p:spPr>
      </p:pic>
      <p:pic>
        <p:nvPicPr>
          <p:cNvPr id="7" name="Рисунок 6" descr="0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1357298"/>
            <a:ext cx="1857388" cy="2476516"/>
          </a:xfrm>
          <a:prstGeom prst="rect">
            <a:avLst/>
          </a:prstGeom>
        </p:spPr>
      </p:pic>
      <p:pic>
        <p:nvPicPr>
          <p:cNvPr id="15" name="Рисунок 14" descr="1930Pushk_p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97938A"/>
              </a:clrFrom>
              <a:clrTo>
                <a:srgbClr val="97938A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582" t="3442" r="50951" b="24276"/>
          <a:stretch>
            <a:fillRect/>
          </a:stretch>
        </p:blipFill>
        <p:spPr>
          <a:xfrm>
            <a:off x="6143636" y="3143248"/>
            <a:ext cx="2786082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«Мастер и Маргарита»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43050"/>
            <a:ext cx="5143536" cy="4143404"/>
          </a:xfrm>
        </p:spPr>
        <p:txBody>
          <a:bodyPr/>
          <a:lstStyle/>
          <a:p>
            <a:pPr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"</a:t>
            </a:r>
            <a:r>
              <a:rPr lang="ru-RU" sz="2600" b="1" i="1" dirty="0" smtClean="0">
                <a:solidFill>
                  <a:srgbClr val="002060"/>
                </a:solidFill>
                <a:latin typeface="Bookman Old Style" pitchFamily="18" charset="0"/>
              </a:rPr>
              <a:t>Мастер</a:t>
            </a:r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Bookman Old Style" pitchFamily="18" charset="0"/>
              </a:rPr>
              <a:t>и</a:t>
            </a:r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Bookman Old Style" pitchFamily="18" charset="0"/>
              </a:rPr>
              <a:t>Маргарита</a:t>
            </a:r>
            <a:r>
              <a:rPr lang="ru-RU" sz="2600" i="1" dirty="0" smtClean="0">
                <a:solidFill>
                  <a:srgbClr val="002060"/>
                </a:solidFill>
                <a:latin typeface="Bookman Old Style" pitchFamily="18" charset="0"/>
              </a:rPr>
              <a:t>" - очень мудрая книга, в ней есть все: фантастика и реальность, прошлое и настоящее, философия и мистика, юмор и печаль. Сколько людей - столько и мнений, у каждого свой вкус.</a:t>
            </a:r>
            <a:endParaRPr lang="ru-RU" sz="26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005.JPG"/>
          <p:cNvPicPr>
            <a:picLocks noChangeAspect="1"/>
          </p:cNvPicPr>
          <p:nvPr/>
        </p:nvPicPr>
        <p:blipFill>
          <a:blip r:embed="rId2" cstate="print"/>
          <a:srcRect l="9589" t="1812" r="4763" b="2174"/>
          <a:stretch>
            <a:fillRect/>
          </a:stretch>
        </p:blipFill>
        <p:spPr>
          <a:xfrm>
            <a:off x="214282" y="1785926"/>
            <a:ext cx="3000396" cy="3786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«Белая гвардия»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670" t="1568" r="5768" b="4322"/>
          <a:stretch>
            <a:fillRect/>
          </a:stretch>
        </p:blipFill>
        <p:spPr>
          <a:xfrm>
            <a:off x="6215074" y="1500174"/>
            <a:ext cx="2650350" cy="4077461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1571612"/>
            <a:ext cx="5857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i="1" dirty="0" smtClean="0">
                <a:solidFill>
                  <a:srgbClr val="002060"/>
                </a:solidFill>
                <a:latin typeface="Bookman Old Style" pitchFamily="18" charset="0"/>
              </a:rPr>
              <a:t>Это первый роман М. А. Булгакова. Роман повествует о семье русских интеллигентов и их друзьях, которые переживают социальный катаклизм гражданской войны на Украине в конце 1918 года.</a:t>
            </a:r>
          </a:p>
          <a:p>
            <a:r>
              <a:rPr lang="ru-RU" sz="2300" i="1" dirty="0" smtClean="0">
                <a:solidFill>
                  <a:srgbClr val="002060"/>
                </a:solidFill>
                <a:latin typeface="Bookman Old Style" pitchFamily="18" charset="0"/>
              </a:rPr>
              <a:t> Роман во многом автобиографичен, почти у всех персонажей есть прототипы — родственники, друзья и знакомые семьи Булгаковых. Декорациями романа стали улицы Киева и дом, в котором жила семья Булгаковых в 1918 году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«Записки юного врача»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09" t="947" r="7909" b="1192"/>
          <a:stretch>
            <a:fillRect/>
          </a:stretch>
        </p:blipFill>
        <p:spPr>
          <a:xfrm>
            <a:off x="214282" y="1428736"/>
            <a:ext cx="3000396" cy="4650614"/>
          </a:xfrm>
        </p:spPr>
      </p:pic>
      <p:sp>
        <p:nvSpPr>
          <p:cNvPr id="5" name="Прямоугольник 4"/>
          <p:cNvSpPr/>
          <p:nvPr/>
        </p:nvSpPr>
        <p:spPr>
          <a:xfrm>
            <a:off x="3571868" y="1571612"/>
            <a:ext cx="5357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«Записки юного врача»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 — цикл рассказов М. А. Булгакова, опубликованных в 1925—1926 годах. В цикл входят рассказы «Полотенце с петухом», «Стальное горло», «Крещение поворотом», «Вьюга», «Тьма египетская», «Пропавший глаз» и «Звёздная сыпь».</a:t>
            </a:r>
            <a:endParaRPr lang="ru-RU" sz="24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«Морфий»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418" t="3044" r="9505" b="2139"/>
          <a:stretch>
            <a:fillRect/>
          </a:stretch>
        </p:blipFill>
        <p:spPr>
          <a:xfrm>
            <a:off x="5715008" y="1571612"/>
            <a:ext cx="3000396" cy="4621489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52149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«Морфий»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 — рассказ Михаила Булгакова, примыкающий по содержанию, но не входящий в сборник «Записки юного врача». Вся история является воспоминанием врача Бомгарда о 1917 годе. Большую часть рассказа Бомгард читает дневник своего покойного друга, врача Полякова, который стал морфинистом.</a:t>
            </a:r>
            <a:endParaRPr lang="ru-RU" sz="24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«Бег»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947" t="2525" r="10582" b="1192"/>
          <a:stretch>
            <a:fillRect/>
          </a:stretch>
        </p:blipFill>
        <p:spPr>
          <a:xfrm>
            <a:off x="214282" y="1428736"/>
            <a:ext cx="2786050" cy="4500594"/>
          </a:xfrm>
        </p:spPr>
      </p:pic>
      <p:sp>
        <p:nvSpPr>
          <p:cNvPr id="5" name="Прямоугольник 4"/>
          <p:cNvSpPr/>
          <p:nvPr/>
        </p:nvSpPr>
        <p:spPr>
          <a:xfrm>
            <a:off x="3214678" y="1428734"/>
            <a:ext cx="55721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Эта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пьеса Михаила Булгакова написана в 1926—1927 гг. Действие пьесы разворачивается во время Гражданской войны в России, когда остатки белой армии отчаянно сопротивляются красным на Крымском перешейке. </a:t>
            </a:r>
            <a:endParaRPr lang="ru-RU" sz="24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«Ханский огонь»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14" t="4104" r="10014" b="2771"/>
          <a:stretch>
            <a:fillRect/>
          </a:stretch>
        </p:blipFill>
        <p:spPr>
          <a:xfrm>
            <a:off x="5643570" y="1500174"/>
            <a:ext cx="3071834" cy="47694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1500174"/>
            <a:ext cx="50720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«Ханский огонь»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 — рассказ, действие которого происходит на территории музея-усадьбы под названием «Ханская ставка» в начале 1920-х годов. Написан в разгар работы над «Белой гвардией» и связан с романом единством размышлений о судьбах России.</a:t>
            </a:r>
            <a:endParaRPr lang="ru-RU" sz="24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527</TotalTime>
  <Words>460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Слайд 1</vt:lpstr>
      <vt:lpstr>Слайд 2</vt:lpstr>
      <vt:lpstr> </vt:lpstr>
      <vt:lpstr>«Мастер и Маргарита»</vt:lpstr>
      <vt:lpstr>«Белая гвардия»</vt:lpstr>
      <vt:lpstr>«Записки юного врача»</vt:lpstr>
      <vt:lpstr>«Морфий»</vt:lpstr>
      <vt:lpstr>«Бег»</vt:lpstr>
      <vt:lpstr>«Ханский огонь»</vt:lpstr>
      <vt:lpstr>«Жизнь господина де Мольера». «Театральный роман»</vt:lpstr>
      <vt:lpstr>В сборнике нашли свое место следующие произведения: « Грядущие перспективы»,  «В кафе» и «Белая гвардия» и др.</vt:lpstr>
      <vt:lpstr>Список литературы: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 жив талант, бессмертен гений.</dc:title>
  <dc:creator>Biblio 24</dc:creator>
  <cp:lastModifiedBy>Admin</cp:lastModifiedBy>
  <cp:revision>49</cp:revision>
  <dcterms:created xsi:type="dcterms:W3CDTF">2016-05-24T09:43:22Z</dcterms:created>
  <dcterms:modified xsi:type="dcterms:W3CDTF">2016-10-31T11:17:22Z</dcterms:modified>
</cp:coreProperties>
</file>