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320" r:id="rId3"/>
    <p:sldId id="295" r:id="rId4"/>
    <p:sldId id="321" r:id="rId5"/>
    <p:sldId id="322" r:id="rId6"/>
    <p:sldId id="333" r:id="rId7"/>
    <p:sldId id="303" r:id="rId8"/>
    <p:sldId id="307" r:id="rId9"/>
    <p:sldId id="308" r:id="rId10"/>
    <p:sldId id="309" r:id="rId11"/>
    <p:sldId id="304" r:id="rId12"/>
    <p:sldId id="305" r:id="rId13"/>
    <p:sldId id="306" r:id="rId14"/>
    <p:sldId id="296" r:id="rId15"/>
    <p:sldId id="313" r:id="rId16"/>
    <p:sldId id="311" r:id="rId17"/>
    <p:sldId id="316" r:id="rId18"/>
    <p:sldId id="302" r:id="rId19"/>
    <p:sldId id="336" r:id="rId20"/>
    <p:sldId id="323" r:id="rId21"/>
    <p:sldId id="324" r:id="rId22"/>
    <p:sldId id="325" r:id="rId23"/>
    <p:sldId id="326" r:id="rId24"/>
    <p:sldId id="327" r:id="rId25"/>
    <p:sldId id="328" r:id="rId26"/>
    <p:sldId id="317" r:id="rId27"/>
    <p:sldId id="269" r:id="rId28"/>
    <p:sldId id="335"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0B3345-A788-4512-AFE2-B7C7BA431619}" type="datetimeFigureOut">
              <a:rPr lang="ru-RU" smtClean="0"/>
              <a:pPr/>
              <a:t>18.10.2018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9CB7C-2A0D-465D-AF6B-FB580CC0A22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B3345-A788-4512-AFE2-B7C7BA431619}" type="datetimeFigureOut">
              <a:rPr lang="ru-RU" smtClean="0"/>
              <a:pPr/>
              <a:t>18.10.2018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9CB7C-2A0D-465D-AF6B-FB580CC0A2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3" name="TextBox 2"/>
          <p:cNvSpPr txBox="1"/>
          <p:nvPr/>
        </p:nvSpPr>
        <p:spPr>
          <a:xfrm>
            <a:off x="2928926" y="785794"/>
            <a:ext cx="5786478" cy="646331"/>
          </a:xfrm>
          <a:prstGeom prst="rect">
            <a:avLst/>
          </a:prstGeom>
          <a:noFill/>
        </p:spPr>
        <p:txBody>
          <a:bodyPr wrap="square" rtlCol="0">
            <a:spAutoFit/>
          </a:bodyPr>
          <a:lstStyle/>
          <a:p>
            <a:r>
              <a:rPr lang="ru-RU" dirty="0" smtClean="0"/>
              <a:t/>
            </a:r>
            <a:br>
              <a:rPr lang="ru-RU" dirty="0" smtClean="0"/>
            </a:br>
            <a:endParaRPr lang="ru-RU" dirty="0"/>
          </a:p>
        </p:txBody>
      </p:sp>
      <p:sp>
        <p:nvSpPr>
          <p:cNvPr id="2050" name="AutoShape 2" descr="https://static.spektrnews.in.ua/img/2018/04/775/77572_800x400x_.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1" name="Picture 3" descr="C:\Documents and Settings\User\Рабочий стол\77572_800x400x_.jpg"/>
          <p:cNvPicPr>
            <a:picLocks noChangeAspect="1" noChangeArrowheads="1"/>
          </p:cNvPicPr>
          <p:nvPr/>
        </p:nvPicPr>
        <p:blipFill>
          <a:blip r:embed="rId3"/>
          <a:srcRect l="2381" r="1587"/>
          <a:stretch>
            <a:fillRect/>
          </a:stretch>
        </p:blipFill>
        <p:spPr bwMode="auto">
          <a:xfrm>
            <a:off x="0" y="0"/>
            <a:ext cx="9144000" cy="6858000"/>
          </a:xfrm>
          <a:prstGeom prst="rect">
            <a:avLst/>
          </a:prstGeom>
          <a:noFill/>
        </p:spPr>
      </p:pic>
      <p:sp>
        <p:nvSpPr>
          <p:cNvPr id="6" name="TextBox 5"/>
          <p:cNvSpPr txBox="1"/>
          <p:nvPr/>
        </p:nvSpPr>
        <p:spPr>
          <a:xfrm>
            <a:off x="357158" y="857232"/>
            <a:ext cx="5072098" cy="1077218"/>
          </a:xfrm>
          <a:prstGeom prst="rect">
            <a:avLst/>
          </a:prstGeom>
          <a:solidFill>
            <a:schemeClr val="accent6">
              <a:lumMod val="40000"/>
              <a:lumOff val="60000"/>
            </a:schemeClr>
          </a:solidFill>
        </p:spPr>
        <p:txBody>
          <a:bodyPr wrap="square" rtlCol="0">
            <a:spAutoFit/>
          </a:bodyPr>
          <a:lstStyle/>
          <a:p>
            <a:pPr algn="ctr"/>
            <a:r>
              <a:rPr lang="ru-RU" sz="3200" b="1" dirty="0" smtClean="0">
                <a:solidFill>
                  <a:schemeClr val="accent2">
                    <a:lumMod val="50000"/>
                  </a:schemeClr>
                </a:solidFill>
                <a:latin typeface="Monotype Corsiva" pitchFamily="66" charset="0"/>
                <a:cs typeface="Times New Roman" pitchFamily="18" charset="0"/>
              </a:rPr>
              <a:t>Н.И.Пирогов: страницы жизни великого </a:t>
            </a:r>
            <a:r>
              <a:rPr lang="ru-RU" sz="3200" b="1" dirty="0" smtClean="0">
                <a:solidFill>
                  <a:schemeClr val="accent2">
                    <a:lumMod val="50000"/>
                  </a:schemeClr>
                </a:solidFill>
                <a:latin typeface="Monotype Corsiva" pitchFamily="66" charset="0"/>
                <a:cs typeface="Times New Roman" pitchFamily="18" charset="0"/>
              </a:rPr>
              <a:t>хирурга</a:t>
            </a:r>
            <a:endParaRPr lang="ru-RU" sz="3200" b="1" dirty="0">
              <a:solidFill>
                <a:schemeClr val="accent2">
                  <a:lumMod val="50000"/>
                </a:schemeClr>
              </a:solidFill>
              <a:latin typeface="Monotype Corsiva" pitchFamily="66" charset="0"/>
              <a:cs typeface="Times New Roman" pitchFamily="18" charset="0"/>
            </a:endParaRPr>
          </a:p>
        </p:txBody>
      </p:sp>
      <p:sp>
        <p:nvSpPr>
          <p:cNvPr id="7" name="TextBox 6"/>
          <p:cNvSpPr txBox="1"/>
          <p:nvPr/>
        </p:nvSpPr>
        <p:spPr>
          <a:xfrm>
            <a:off x="5643570" y="6000768"/>
            <a:ext cx="2857520" cy="646331"/>
          </a:xfrm>
          <a:prstGeom prst="rect">
            <a:avLst/>
          </a:prstGeom>
          <a:solidFill>
            <a:schemeClr val="accent6">
              <a:lumMod val="40000"/>
              <a:lumOff val="60000"/>
            </a:schemeClr>
          </a:solidFill>
        </p:spPr>
        <p:txBody>
          <a:bodyPr wrap="square" rtlCol="0">
            <a:spAutoFit/>
          </a:bodyPr>
          <a:lstStyle/>
          <a:p>
            <a:pPr algn="ctr"/>
            <a:r>
              <a:rPr lang="ru-RU" b="1" i="1" dirty="0" smtClean="0">
                <a:solidFill>
                  <a:schemeClr val="accent2">
                    <a:lumMod val="50000"/>
                  </a:schemeClr>
                </a:solidFill>
              </a:rPr>
              <a:t>Музей редкой книги ВГМУ им.Н.Н.Бурденко</a:t>
            </a:r>
            <a:endParaRPr lang="ru-RU" b="1"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sp>
        <p:nvSpPr>
          <p:cNvPr id="41986" name="AutoShape 2"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428596" y="285728"/>
            <a:ext cx="8429684" cy="2308324"/>
          </a:xfrm>
          <a:prstGeom prst="rect">
            <a:avLst/>
          </a:prstGeom>
          <a:noFill/>
        </p:spPr>
        <p:txBody>
          <a:bodyPr wrap="square" rtlCol="0">
            <a:spAutoFit/>
          </a:bodyPr>
          <a:lstStyle/>
          <a:p>
            <a:pPr algn="just"/>
            <a:r>
              <a:rPr lang="ru-RU" dirty="0" smtClean="0"/>
              <a:t>       </a:t>
            </a:r>
            <a:r>
              <a:rPr lang="ru-RU" b="1" dirty="0" smtClean="0">
                <a:solidFill>
                  <a:schemeClr val="accent2">
                    <a:lumMod val="50000"/>
                  </a:schemeClr>
                </a:solidFill>
                <a:latin typeface="Times New Roman" pitchFamily="18" charset="0"/>
                <a:cs typeface="Times New Roman" pitchFamily="18" charset="0"/>
              </a:rPr>
              <a:t>Когда Николай Пирогов после пяти лет пребывания в Дерпте отправился в Берлин учиться, прославленные хирурги, к которым он ехал с почтительно склоненной головой, читали его диссертацию, поспешно переведенную на немецкий.</a:t>
            </a:r>
          </a:p>
          <a:p>
            <a:pPr algn="just"/>
            <a:r>
              <a:rPr lang="ru-RU" b="1" dirty="0" smtClean="0">
                <a:solidFill>
                  <a:schemeClr val="accent2">
                    <a:lumMod val="50000"/>
                  </a:schemeClr>
                </a:solidFill>
                <a:latin typeface="Times New Roman" pitchFamily="18" charset="0"/>
                <a:cs typeface="Times New Roman" pitchFamily="18" charset="0"/>
              </a:rPr>
              <a:t>      Возвращаясь домой из Германии, Пирогов тяжело заболел и был оставлен для лечения в Риге. Риге повезло: не заболей Пирогов, она не стала бы площадкой его стремительного признания. Едва Николай Пирогов поднялся с госпитальной койки, он взялся оперировать.</a:t>
            </a:r>
            <a:endParaRPr lang="ru-RU" b="1" dirty="0">
              <a:solidFill>
                <a:schemeClr val="accent2">
                  <a:lumMod val="50000"/>
                </a:schemeClr>
              </a:solidFill>
              <a:latin typeface="Times New Roman" pitchFamily="18" charset="0"/>
              <a:cs typeface="Times New Roman" pitchFamily="18" charset="0"/>
            </a:endParaRPr>
          </a:p>
        </p:txBody>
      </p:sp>
      <p:pic>
        <p:nvPicPr>
          <p:cNvPr id="8" name="Picture 2" descr="https://i054.radikal.ru/0909/cd/b8eef5fa5767.jpg"/>
          <p:cNvPicPr>
            <a:picLocks noChangeAspect="1" noChangeArrowheads="1"/>
          </p:cNvPicPr>
          <p:nvPr/>
        </p:nvPicPr>
        <p:blipFill>
          <a:blip r:embed="rId3"/>
          <a:srcRect/>
          <a:stretch>
            <a:fillRect/>
          </a:stretch>
        </p:blipFill>
        <p:spPr bwMode="auto">
          <a:xfrm>
            <a:off x="285720" y="3143248"/>
            <a:ext cx="3929090" cy="3429024"/>
          </a:xfrm>
          <a:prstGeom prst="rect">
            <a:avLst/>
          </a:prstGeom>
          <a:noFill/>
          <a:effectLst>
            <a:softEdge rad="127000"/>
          </a:effectLst>
        </p:spPr>
      </p:pic>
      <p:pic>
        <p:nvPicPr>
          <p:cNvPr id="9" name="Picture 2" descr="http://player.myshared.ru/27/1295794/slides/slide_5.jpg"/>
          <p:cNvPicPr>
            <a:picLocks noChangeAspect="1" noChangeArrowheads="1"/>
          </p:cNvPicPr>
          <p:nvPr/>
        </p:nvPicPr>
        <p:blipFill>
          <a:blip r:embed="rId4"/>
          <a:srcRect l="56135" t="56250" r="11656" b="11249"/>
          <a:stretch>
            <a:fillRect/>
          </a:stretch>
        </p:blipFill>
        <p:spPr bwMode="auto">
          <a:xfrm>
            <a:off x="4429124" y="3143248"/>
            <a:ext cx="4429156" cy="3429024"/>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41986" name="AutoShape 2"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4572000" y="428604"/>
            <a:ext cx="4286280" cy="6186309"/>
          </a:xfrm>
          <a:prstGeom prst="rect">
            <a:avLst/>
          </a:prstGeom>
          <a:noFill/>
        </p:spPr>
        <p:txBody>
          <a:bodyPr wrap="square" rtlCol="0">
            <a:spAutoFit/>
          </a:bodyPr>
          <a:lstStyle/>
          <a:p>
            <a:pPr algn="just"/>
            <a:r>
              <a:rPr lang="ru-RU" b="1" dirty="0" smtClean="0">
                <a:solidFill>
                  <a:schemeClr val="accent2">
                    <a:lumMod val="50000"/>
                  </a:schemeClr>
                </a:solidFill>
                <a:latin typeface="Times New Roman" pitchFamily="18" charset="0"/>
                <a:cs typeface="Times New Roman" pitchFamily="18" charset="0"/>
              </a:rPr>
              <a:t>   В 1841 году Пирогов был приглашён в Петербург, где возглавил кафедру хирургии в Медико-хирургической академии. Одновременно Пирогов руководил организованной им Клиникой госпитальной хирургии.. </a:t>
            </a:r>
          </a:p>
          <a:p>
            <a:pPr algn="just"/>
            <a:r>
              <a:rPr lang="ru-RU" b="1" dirty="0" smtClean="0">
                <a:solidFill>
                  <a:schemeClr val="accent2">
                    <a:lumMod val="50000"/>
                  </a:schemeClr>
                </a:solidFill>
                <a:latin typeface="Times New Roman" pitchFamily="18" charset="0"/>
                <a:cs typeface="Times New Roman" pitchFamily="18" charset="0"/>
              </a:rPr>
              <a:t>    В столицу Пирогов приехал победителем. В аудиторию, где он читал курс хирургии, набивалось человек триста, не менее: теснились на скамьях не только медики, послушать Пирогова являлись студенты других учебных заведений, литераторы, чиновники, военные, художники, инженеры, даже дамы. О нем писали газеты и журналы, его лекции сравнивали с концертами прославленной итальянки Анжелики Каталани, то есть с божественным пением сравнивали его речь о разрезах, швах, гнойных воспалениях и результатах вскрытий.</a:t>
            </a:r>
            <a:endParaRPr lang="ru-RU" b="1" dirty="0">
              <a:solidFill>
                <a:schemeClr val="accent2">
                  <a:lumMod val="50000"/>
                </a:schemeClr>
              </a:solidFill>
              <a:latin typeface="Times New Roman" pitchFamily="18" charset="0"/>
              <a:cs typeface="Times New Roman" pitchFamily="18" charset="0"/>
            </a:endParaRPr>
          </a:p>
        </p:txBody>
      </p:sp>
      <p:pic>
        <p:nvPicPr>
          <p:cNvPr id="9" name="Picture 2" descr="C:\Documents and Settings\Пользователь\Мои документы\Загрузки\2229115_original.jpg"/>
          <p:cNvPicPr>
            <a:picLocks noChangeAspect="1" noChangeArrowheads="1"/>
          </p:cNvPicPr>
          <p:nvPr/>
        </p:nvPicPr>
        <p:blipFill>
          <a:blip r:embed="rId3"/>
          <a:srcRect/>
          <a:stretch>
            <a:fillRect/>
          </a:stretch>
        </p:blipFill>
        <p:spPr bwMode="auto">
          <a:xfrm>
            <a:off x="214282" y="500042"/>
            <a:ext cx="4071966" cy="3786214"/>
          </a:xfrm>
          <a:prstGeom prst="rect">
            <a:avLst/>
          </a:prstGeom>
          <a:noFill/>
          <a:effectLst>
            <a:softEdge rad="127000"/>
          </a:effectLst>
        </p:spPr>
      </p:pic>
      <p:pic>
        <p:nvPicPr>
          <p:cNvPr id="10" name="Picture 2" descr="http://player.myshared.ru/27/1295794/slides/slide_7.jpg"/>
          <p:cNvPicPr>
            <a:picLocks noChangeAspect="1" noChangeArrowheads="1"/>
          </p:cNvPicPr>
          <p:nvPr/>
        </p:nvPicPr>
        <p:blipFill>
          <a:blip r:embed="rId4"/>
          <a:srcRect t="77501" r="24999"/>
          <a:stretch>
            <a:fillRect/>
          </a:stretch>
        </p:blipFill>
        <p:spPr bwMode="auto">
          <a:xfrm>
            <a:off x="214282" y="4429132"/>
            <a:ext cx="4143404" cy="2071702"/>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sp>
        <p:nvSpPr>
          <p:cNvPr id="41986" name="AutoShape 2"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8370" name="AutoShape 2" descr="https://warhead.su/system/images/000/062/790/content/619c6ece239be36e7ef889f0751960392a86f1e4.jpg?15173332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TextBox 9"/>
          <p:cNvSpPr txBox="1"/>
          <p:nvPr/>
        </p:nvSpPr>
        <p:spPr>
          <a:xfrm>
            <a:off x="4572000" y="714356"/>
            <a:ext cx="3714776" cy="5078313"/>
          </a:xfrm>
          <a:prstGeom prst="rect">
            <a:avLst/>
          </a:prstGeom>
          <a:noFill/>
        </p:spPr>
        <p:txBody>
          <a:bodyPr wrap="square" rtlCol="0">
            <a:spAutoFit/>
          </a:bodyPr>
          <a:lstStyle/>
          <a:p>
            <a:pPr algn="just"/>
            <a:r>
              <a:rPr lang="ru-RU" b="1" dirty="0" smtClean="0">
                <a:solidFill>
                  <a:schemeClr val="accent2">
                    <a:lumMod val="50000"/>
                  </a:schemeClr>
                </a:solidFill>
                <a:latin typeface="Times New Roman" pitchFamily="18" charset="0"/>
                <a:cs typeface="Times New Roman" pitchFamily="18" charset="0"/>
              </a:rPr>
              <a:t>    Первая жена — Екатерина Дмитриевна Березина, девушка из родовитой, но развалившейся и сильно обедневшей семьи, умерла от осложнений после родов в возрасте 24 лет, на четвертом году супружества, оставив Пирогову двух сыновей (Николай и Владимир): второй стоил ей жизни.</a:t>
            </a:r>
          </a:p>
          <a:p>
            <a:pPr algn="just"/>
            <a:r>
              <a:rPr lang="ru-RU" b="1" dirty="0" smtClean="0">
                <a:solidFill>
                  <a:schemeClr val="accent2">
                    <a:lumMod val="50000"/>
                  </a:schemeClr>
                </a:solidFill>
                <a:latin typeface="Times New Roman" pitchFamily="18" charset="0"/>
                <a:cs typeface="Times New Roman" pitchFamily="18" charset="0"/>
              </a:rPr>
              <a:t>         Но в тяжкие для Николая Пирогова дни горя и отчаяния (в 28 лет) случилось великое событие - высочайше был утвержден его проект первого в мире Анатомического института.</a:t>
            </a:r>
          </a:p>
          <a:p>
            <a:pPr algn="just"/>
            <a:r>
              <a:rPr lang="ru-RU" b="1" dirty="0" smtClean="0">
                <a:solidFill>
                  <a:schemeClr val="accent2">
                    <a:lumMod val="50000"/>
                  </a:schemeClr>
                </a:solidFill>
                <a:latin typeface="Times New Roman" pitchFamily="18" charset="0"/>
                <a:cs typeface="Times New Roman" pitchFamily="18" charset="0"/>
              </a:rPr>
              <a:t>    Вторая жена — баронесса Александра фон Бистром.</a:t>
            </a:r>
            <a:endParaRPr lang="ru-RU" b="1" dirty="0">
              <a:solidFill>
                <a:schemeClr val="accent2">
                  <a:lumMod val="50000"/>
                </a:schemeClr>
              </a:solidFill>
              <a:latin typeface="Times New Roman" pitchFamily="18" charset="0"/>
              <a:cs typeface="Times New Roman" pitchFamily="18" charset="0"/>
            </a:endParaRPr>
          </a:p>
        </p:txBody>
      </p:sp>
      <p:pic>
        <p:nvPicPr>
          <p:cNvPr id="11" name="Picture 2" descr="https://bookz.ru/authors/nikolai-pirogov/akademik_087/_58.jpg"/>
          <p:cNvPicPr>
            <a:picLocks noChangeAspect="1" noChangeArrowheads="1"/>
          </p:cNvPicPr>
          <p:nvPr/>
        </p:nvPicPr>
        <p:blipFill>
          <a:blip r:embed="rId3"/>
          <a:srcRect l="10000" b="13207"/>
          <a:stretch>
            <a:fillRect/>
          </a:stretch>
        </p:blipFill>
        <p:spPr bwMode="auto">
          <a:xfrm>
            <a:off x="642910" y="142852"/>
            <a:ext cx="3214710" cy="3286148"/>
          </a:xfrm>
          <a:prstGeom prst="rect">
            <a:avLst/>
          </a:prstGeom>
          <a:noFill/>
          <a:effectLst>
            <a:softEdge rad="127000"/>
          </a:effectLst>
        </p:spPr>
      </p:pic>
      <p:pic>
        <p:nvPicPr>
          <p:cNvPr id="12" name="Picture 2" descr="http://uslide.ru/images/18/24600/960/img8.jpg"/>
          <p:cNvPicPr>
            <a:picLocks noChangeAspect="1" noChangeArrowheads="1"/>
          </p:cNvPicPr>
          <p:nvPr/>
        </p:nvPicPr>
        <p:blipFill>
          <a:blip r:embed="rId4"/>
          <a:srcRect l="26667" t="20000" r="28000" b="4443"/>
          <a:stretch>
            <a:fillRect/>
          </a:stretch>
        </p:blipFill>
        <p:spPr bwMode="auto">
          <a:xfrm>
            <a:off x="714348" y="3500438"/>
            <a:ext cx="2643206" cy="2928958"/>
          </a:xfrm>
          <a:prstGeom prst="rect">
            <a:avLst/>
          </a:prstGeom>
          <a:noFill/>
          <a:effectLst>
            <a:softEdge rad="127000"/>
          </a:effectLst>
        </p:spPr>
      </p:pic>
      <p:sp>
        <p:nvSpPr>
          <p:cNvPr id="13" name="TextBox 12"/>
          <p:cNvSpPr txBox="1"/>
          <p:nvPr/>
        </p:nvSpPr>
        <p:spPr>
          <a:xfrm>
            <a:off x="142844" y="6429396"/>
            <a:ext cx="4000528" cy="369332"/>
          </a:xfrm>
          <a:prstGeom prst="rect">
            <a:avLst/>
          </a:prstGeom>
          <a:noFill/>
        </p:spPr>
        <p:txBody>
          <a:bodyPr wrap="square" rtlCol="0">
            <a:spAutoFit/>
          </a:bodyPr>
          <a:lstStyle/>
          <a:p>
            <a:r>
              <a:rPr lang="ru-RU" dirty="0" smtClean="0">
                <a:solidFill>
                  <a:schemeClr val="accent2">
                    <a:lumMod val="50000"/>
                  </a:schemeClr>
                </a:solidFill>
                <a:latin typeface="Times New Roman" pitchFamily="18" charset="0"/>
                <a:cs typeface="Times New Roman" pitchFamily="18" charset="0"/>
              </a:rPr>
              <a:t>Баронесса Александра фон Бистром</a:t>
            </a:r>
            <a:endParaRPr lang="ru-RU"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41986" name="AutoShape 2"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4214810" y="214290"/>
            <a:ext cx="4714908" cy="6429420"/>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       </a:t>
            </a:r>
            <a:r>
              <a:rPr lang="ru-RU" b="1" dirty="0" smtClean="0">
                <a:solidFill>
                  <a:schemeClr val="accent2">
                    <a:lumMod val="50000"/>
                  </a:schemeClr>
                </a:solidFill>
                <a:latin typeface="Times New Roman" pitchFamily="18" charset="0"/>
                <a:cs typeface="Times New Roman" pitchFamily="18" charset="0"/>
              </a:rPr>
              <a:t>В 1846 году проводится первое испытание эфирного наркоза. Вскоре Пирогов участвует в военных действиях на Кавказе, где впервые в истории медицины оперирует раненых под эфирным наркозом.</a:t>
            </a:r>
          </a:p>
          <a:p>
            <a:pPr algn="just"/>
            <a:r>
              <a:rPr lang="ru-RU" b="1" dirty="0" smtClean="0">
                <a:solidFill>
                  <a:schemeClr val="accent2">
                    <a:lumMod val="50000"/>
                  </a:schemeClr>
                </a:solidFill>
                <a:latin typeface="Times New Roman" pitchFamily="18" charset="0"/>
                <a:cs typeface="Times New Roman" pitchFamily="18" charset="0"/>
              </a:rPr>
              <a:t>      Всего великий хирург провел около 10 тыс. операций под эфирным наркозом. </a:t>
            </a:r>
          </a:p>
          <a:p>
            <a:pPr algn="just"/>
            <a:r>
              <a:rPr lang="ru-RU" b="1" dirty="0" smtClean="0">
                <a:solidFill>
                  <a:schemeClr val="accent2">
                    <a:lumMod val="50000"/>
                  </a:schemeClr>
                </a:solidFill>
                <a:latin typeface="Times New Roman" pitchFamily="18" charset="0"/>
                <a:cs typeface="Times New Roman" pitchFamily="18" charset="0"/>
              </a:rPr>
              <a:t>      В 1855 году, во время Крымской войны, Пирогов был главным хирургом осаждённого англо-французскими войсками Севастополя. Оперируя раненых, Пирогов впервые в истории мировой медицины применил гипсовую повязку, дав начало сберегательной тактике лечения ранений конечностей и избавив многих солдат и офицеров от ампутации. Во время осады Севастополя, для ухода за ранеными, Пирогов руководил обучением и работой сестёр Крестовоздвиженской общины сестёр милосердия. Это тоже было нововведением по тем временам.</a:t>
            </a:r>
            <a:endParaRPr lang="ru-RU" b="1" dirty="0">
              <a:solidFill>
                <a:schemeClr val="accent2">
                  <a:lumMod val="50000"/>
                </a:schemeClr>
              </a:solidFill>
              <a:latin typeface="Times New Roman" pitchFamily="18" charset="0"/>
              <a:cs typeface="Times New Roman" pitchFamily="18" charset="0"/>
            </a:endParaRPr>
          </a:p>
        </p:txBody>
      </p:sp>
      <p:sp>
        <p:nvSpPr>
          <p:cNvPr id="43012" name="AutoShape 4" descr="https://warhead.su/system/images/000/062/840/content/c6af3d7a9518e48f33c043929fe7273b24f813c8.jpg?151733324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3014" name="AutoShape 6" descr="https://ic.pics.livejournal.com/p_syutkin/64914398/1831453/1831453_9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3015" name="Picture 7" descr="C:\Documents and Settings\User\Рабочий стол\1831453_900.jpg"/>
          <p:cNvPicPr>
            <a:picLocks noChangeAspect="1" noChangeArrowheads="1"/>
          </p:cNvPicPr>
          <p:nvPr/>
        </p:nvPicPr>
        <p:blipFill>
          <a:blip r:embed="rId3"/>
          <a:srcRect/>
          <a:stretch>
            <a:fillRect/>
          </a:stretch>
        </p:blipFill>
        <p:spPr bwMode="auto">
          <a:xfrm>
            <a:off x="285720" y="857232"/>
            <a:ext cx="3714776" cy="478634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3" name="TextBox 2"/>
          <p:cNvSpPr txBox="1"/>
          <p:nvPr/>
        </p:nvSpPr>
        <p:spPr>
          <a:xfrm>
            <a:off x="3571868" y="571480"/>
            <a:ext cx="5286412" cy="5632311"/>
          </a:xfrm>
          <a:prstGeom prst="rect">
            <a:avLst/>
          </a:prstGeom>
          <a:noFill/>
        </p:spPr>
        <p:txBody>
          <a:bodyPr wrap="square" rtlCol="0">
            <a:spAutoFit/>
          </a:bodyPr>
          <a:lstStyle/>
          <a:p>
            <a:pPr algn="just"/>
            <a:r>
              <a:rPr lang="ru-RU" b="1" dirty="0" smtClean="0">
                <a:solidFill>
                  <a:schemeClr val="accent2">
                    <a:lumMod val="50000"/>
                  </a:schemeClr>
                </a:solidFill>
                <a:latin typeface="Times New Roman" pitchFamily="18" charset="0"/>
                <a:cs typeface="Times New Roman" pitchFamily="18" charset="0"/>
              </a:rPr>
              <a:t>      После Крымской войны Вернувшись в Петербург, Пирогов на приёме у Александра II рассказал императору о проблемах в войсках, а также об общей отсталости русской армии и её вооружения. С этого момента Николай Иванович впал в немилость, он был направлен в Одессу на должность попечителя Одесского и Киевского учебных округов. Пирогов попытался реформировать сложившуюся систему школьного образования, его действия привели к конфликту с властями, и учёному пришлось оставить свой пост. Его отказались даже сделать товарищем (заместителем) министра, вместо этого его «сослали» руководить обучающимися за границей русскими кандидатами в профессора. Он выбрал своей резиденцией Гейдельберг, куда прибыл в мае 1862. Кандидаты были ему очень благодарны, об этом, например, тепло вспоминал Нобелевский лауреат И. И. Мечников.</a:t>
            </a:r>
            <a:endParaRPr lang="ru-RU" b="1" dirty="0">
              <a:solidFill>
                <a:schemeClr val="accent2">
                  <a:lumMod val="50000"/>
                </a:schemeClr>
              </a:solidFill>
              <a:latin typeface="Times New Roman" pitchFamily="18" charset="0"/>
              <a:cs typeface="Times New Roman" pitchFamily="18" charset="0"/>
            </a:endParaRPr>
          </a:p>
        </p:txBody>
      </p:sp>
      <p:pic>
        <p:nvPicPr>
          <p:cNvPr id="26626" name="Picture 2" descr="http://player.myshared.ru/27/1295794/slides/slide_14.jpg"/>
          <p:cNvPicPr>
            <a:picLocks noChangeAspect="1" noChangeArrowheads="1"/>
          </p:cNvPicPr>
          <p:nvPr/>
        </p:nvPicPr>
        <p:blipFill>
          <a:blip r:embed="rId3"/>
          <a:srcRect l="14062" t="23750" r="55938" b="16249"/>
          <a:stretch>
            <a:fillRect/>
          </a:stretch>
        </p:blipFill>
        <p:spPr bwMode="auto">
          <a:xfrm>
            <a:off x="214282" y="857232"/>
            <a:ext cx="3071834" cy="4143404"/>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3" name="TextBox 2"/>
          <p:cNvSpPr txBox="1"/>
          <p:nvPr/>
        </p:nvSpPr>
        <p:spPr>
          <a:xfrm>
            <a:off x="3286116" y="214290"/>
            <a:ext cx="5572164" cy="6186309"/>
          </a:xfrm>
          <a:prstGeom prst="rect">
            <a:avLst/>
          </a:prstGeom>
          <a:noFill/>
        </p:spPr>
        <p:txBody>
          <a:bodyPr wrap="square" rtlCol="0">
            <a:spAutoFit/>
          </a:bodyPr>
          <a:lstStyle/>
          <a:p>
            <a:pPr algn="just"/>
            <a:r>
              <a:rPr lang="ru-RU" dirty="0" smtClean="0"/>
              <a:t>   </a:t>
            </a:r>
            <a:r>
              <a:rPr lang="ru-RU" b="1" dirty="0" smtClean="0">
                <a:solidFill>
                  <a:schemeClr val="accent2">
                    <a:lumMod val="50000"/>
                  </a:schemeClr>
                </a:solidFill>
                <a:latin typeface="Times New Roman" pitchFamily="18" charset="0"/>
                <a:cs typeface="Times New Roman" pitchFamily="18" charset="0"/>
              </a:rPr>
              <a:t>Там он не только выполнял свои обязанности, часто выезжая в другие города, где учились кандидаты, но и оказывал им и членам их семей и друзьям любую, в том числе, медицинскую помощь, причём один из кандидатов, глава русского землячества Гейдельберга, провёл сбор средств на лечение Гарибальди и уговорил Пирогова осмотреть раненого Гарибальди. От денег Пирогов отказался, но к Гарибальди поехал и обнаружил не замеченную другими всемирно известными врачами пулю, настаивал, чтобы Гарибальди покинул вредный для его раны климат, в результате чего итальянское правительство освободило Гарибальди из плена. После этого случая, вызвавшего фурор в Петербурге, произошли покушение на Александра II нигилистами, восхищавшимися Гарибальди, и, главное, участие Гарибальди в войне Пруссии и Италии против Австрии, что вызвало неудовольствие австрийского правительства, и «красный» Пирогов был вообще уволен с государственной службы даже без права на пенсию.</a:t>
            </a:r>
            <a:endParaRPr lang="ru-RU" dirty="0"/>
          </a:p>
        </p:txBody>
      </p:sp>
      <p:pic>
        <p:nvPicPr>
          <p:cNvPr id="18434" name="Picture 2" descr="http://www.skunb.ru/sites/default/files/memorable-date/pirogov.jpg"/>
          <p:cNvPicPr>
            <a:picLocks noChangeAspect="1" noChangeArrowheads="1"/>
          </p:cNvPicPr>
          <p:nvPr/>
        </p:nvPicPr>
        <p:blipFill>
          <a:blip r:embed="rId3"/>
          <a:srcRect/>
          <a:stretch>
            <a:fillRect/>
          </a:stretch>
        </p:blipFill>
        <p:spPr bwMode="auto">
          <a:xfrm>
            <a:off x="142844" y="1000108"/>
            <a:ext cx="3143272" cy="4157658"/>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65538" name="AutoShape 2" descr="https://bigslide.ru/images/40/39109/960/img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5539" name="Picture 3" descr="C:\Documents and Settings\User\Рабочий стол\img12.jpg"/>
          <p:cNvPicPr>
            <a:picLocks noChangeAspect="1" noChangeArrowheads="1"/>
          </p:cNvPicPr>
          <p:nvPr/>
        </p:nvPicPr>
        <p:blipFill>
          <a:blip r:embed="rId3"/>
          <a:srcRect t="29167" b="12499"/>
          <a:stretch>
            <a:fillRect/>
          </a:stretch>
        </p:blipFill>
        <p:spPr bwMode="auto">
          <a:xfrm>
            <a:off x="857224" y="3071810"/>
            <a:ext cx="7358114" cy="3643338"/>
          </a:xfrm>
          <a:prstGeom prst="rect">
            <a:avLst/>
          </a:prstGeom>
          <a:noFill/>
          <a:effectLst>
            <a:softEdge rad="127000"/>
          </a:effectLst>
        </p:spPr>
      </p:pic>
      <p:sp>
        <p:nvSpPr>
          <p:cNvPr id="6" name="Прямоугольник 5"/>
          <p:cNvSpPr/>
          <p:nvPr/>
        </p:nvSpPr>
        <p:spPr>
          <a:xfrm>
            <a:off x="428596" y="142852"/>
            <a:ext cx="8072494" cy="2862322"/>
          </a:xfrm>
          <a:prstGeom prst="rect">
            <a:avLst/>
          </a:prstGeom>
        </p:spPr>
        <p:txBody>
          <a:bodyPr wrap="square">
            <a:spAutoFit/>
          </a:bodyPr>
          <a:lstStyle/>
          <a:p>
            <a:pPr algn="just"/>
            <a:r>
              <a:rPr lang="ru-RU" b="1" dirty="0" smtClean="0">
                <a:solidFill>
                  <a:schemeClr val="accent2">
                    <a:lumMod val="50000"/>
                  </a:schemeClr>
                </a:solidFill>
                <a:latin typeface="Times New Roman" pitchFamily="18" charset="0"/>
                <a:cs typeface="Times New Roman" pitchFamily="18" charset="0"/>
              </a:rPr>
              <a:t>      В расцвете творческих сил Пирогов уединился в своём небольшом имении «Вишня» неподалёку от Винницы, где организовал бесплатную больницу. Он ненадолго выезжал оттуда только за границу, а также по приглашению Петербургского университета для чтения лекций. К этому времени Пирогов уже был членом нескольких иностранных академий. Относительно надолго Пирогов лишь дважды покидал имение: первый раз в 1870 году во время франко-прусской войны, будучи приглашён на фронт от имени Международного Красного Креста, и второй раз, в 1877—1878 годах — уже в очень пожилом возрасте (67 лет) — несколько месяцев работал на фронте во время русско-турецкой войны.</a:t>
            </a:r>
            <a:endParaRPr lang="ru-RU" b="1"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3" name="TextBox 2"/>
          <p:cNvSpPr txBox="1"/>
          <p:nvPr/>
        </p:nvSpPr>
        <p:spPr>
          <a:xfrm>
            <a:off x="1285852" y="928670"/>
            <a:ext cx="6500858" cy="1754326"/>
          </a:xfrm>
          <a:prstGeom prst="rect">
            <a:avLst/>
          </a:prstGeom>
          <a:noFill/>
        </p:spPr>
        <p:txBody>
          <a:bodyPr wrap="square" rtlCol="0">
            <a:spAutoFit/>
          </a:bodyPr>
          <a:lstStyle/>
          <a:p>
            <a:pPr algn="just"/>
            <a:r>
              <a:rPr lang="ru-RU" b="1" dirty="0" smtClean="0">
                <a:solidFill>
                  <a:schemeClr val="accent2">
                    <a:lumMod val="50000"/>
                  </a:schemeClr>
                </a:solidFill>
                <a:latin typeface="Times New Roman" pitchFamily="18" charset="0"/>
                <a:cs typeface="Times New Roman" pitchFamily="18" charset="0"/>
              </a:rPr>
              <a:t>   В 1881 году Н. И. Пирогов стал пятым почетным гражданином Москвы «в связи с пятидесятилетней трудовой деятельностью на поприще просвещения, науки и гражданственности».</a:t>
            </a:r>
          </a:p>
          <a:p>
            <a:r>
              <a:rPr lang="ru-RU" dirty="0" smtClean="0"/>
              <a:t/>
            </a:r>
            <a:br>
              <a:rPr lang="ru-RU" dirty="0" smtClean="0"/>
            </a:br>
            <a:endParaRPr lang="ru-RU" dirty="0"/>
          </a:p>
        </p:txBody>
      </p:sp>
      <p:pic>
        <p:nvPicPr>
          <p:cNvPr id="4" name="Picture 2" descr="http://player.myshared.ru/27/1295794/slides/slide_13.jpg"/>
          <p:cNvPicPr>
            <a:picLocks noChangeAspect="1" noChangeArrowheads="1"/>
          </p:cNvPicPr>
          <p:nvPr/>
        </p:nvPicPr>
        <p:blipFill>
          <a:blip r:embed="rId3"/>
          <a:srcRect l="55313" t="56250" r="7187" b="9999"/>
          <a:stretch>
            <a:fillRect/>
          </a:stretch>
        </p:blipFill>
        <p:spPr bwMode="auto">
          <a:xfrm>
            <a:off x="3714744" y="2643182"/>
            <a:ext cx="5214974" cy="3857652"/>
          </a:xfrm>
          <a:prstGeom prst="rect">
            <a:avLst/>
          </a:prstGeom>
          <a:noFill/>
          <a:effectLst>
            <a:softEdge rad="127000"/>
          </a:effectLst>
        </p:spPr>
      </p:pic>
      <p:pic>
        <p:nvPicPr>
          <p:cNvPr id="20482" name="Picture 2" descr="http://player.myshared.ru/27/1293781/slides/slide_12.jpg"/>
          <p:cNvPicPr>
            <a:picLocks noChangeAspect="1" noChangeArrowheads="1"/>
          </p:cNvPicPr>
          <p:nvPr/>
        </p:nvPicPr>
        <p:blipFill>
          <a:blip r:embed="rId4"/>
          <a:srcRect l="6562" t="25000" r="47500" b="28750"/>
          <a:stretch>
            <a:fillRect/>
          </a:stretch>
        </p:blipFill>
        <p:spPr bwMode="auto">
          <a:xfrm>
            <a:off x="214282" y="2714620"/>
            <a:ext cx="3571900" cy="2928958"/>
          </a:xfrm>
          <a:prstGeom prst="rect">
            <a:avLst/>
          </a:prstGeom>
          <a:noFill/>
          <a:effectLst>
            <a:softEdge rad="127000"/>
          </a:effectLst>
        </p:spPr>
      </p:pic>
      <p:sp>
        <p:nvSpPr>
          <p:cNvPr id="8" name="TextBox 7"/>
          <p:cNvSpPr txBox="1"/>
          <p:nvPr/>
        </p:nvSpPr>
        <p:spPr>
          <a:xfrm>
            <a:off x="714348" y="5929330"/>
            <a:ext cx="2286016" cy="369332"/>
          </a:xfrm>
          <a:prstGeom prst="rect">
            <a:avLst/>
          </a:prstGeom>
          <a:noFill/>
        </p:spPr>
        <p:txBody>
          <a:bodyPr wrap="square" rtlCol="0">
            <a:spAutoFit/>
          </a:bodyPr>
          <a:lstStyle/>
          <a:p>
            <a:r>
              <a:rPr lang="ru-RU" dirty="0" smtClean="0">
                <a:latin typeface="Times New Roman" pitchFamily="18" charset="0"/>
                <a:cs typeface="Times New Roman" pitchFamily="18" charset="0"/>
              </a:rPr>
              <a:t>    </a:t>
            </a:r>
            <a:r>
              <a:rPr lang="ru-RU" dirty="0" smtClean="0">
                <a:solidFill>
                  <a:schemeClr val="accent2">
                    <a:lumMod val="50000"/>
                  </a:schemeClr>
                </a:solidFill>
                <a:latin typeface="Times New Roman" pitchFamily="18" charset="0"/>
                <a:cs typeface="Times New Roman" pitchFamily="18" charset="0"/>
              </a:rPr>
              <a:t>Медали Пирогова</a:t>
            </a:r>
            <a:endParaRPr lang="ru-RU"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38914" name="AutoShape 2" descr="&amp;Ncy;&amp;icy;&amp;kcy;&amp;ocy;&amp;lcy;&amp;acy;&amp;jcy; &amp;Pcy;&amp;icy;&amp;rcy;&amp;ocy;&amp;gcy;&amp;ocy;&amp;v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8916" name="AutoShape 4" descr="&amp;Mcy;&amp;acy;&amp;vcy;&amp;zcy;&amp;ocy;&amp;lcy;&amp;iecy;&amp;jcy; &amp;Ncy;&amp;icy;&amp;kcy;&amp;ocy;&amp;lcy;&amp;acy;&amp;yacy; &amp;Pcy;&amp;icy;&amp;rcy;&amp;ocy;&amp;gcy;&amp;ocy;&amp;v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8918" name="AutoShape 6" descr="&amp;Mcy;&amp;acy;&amp;vcy;&amp;zcy;&amp;ocy;&amp;lcy;&amp;iecy;&amp;jcy; &amp;Ncy;&amp;icy;&amp;kcy;&amp;ocy;&amp;lcy;&amp;acy;&amp;yacy; &amp;Pcy;&amp;icy;&amp;rcy;&amp;ocy;&amp;gcy;&amp;ocy;&amp;vcy;&amp;a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8919" name="Picture 7" descr="C:\Documents and Settings\Пользователь\Мои документы\Загрузки\3523.jpg"/>
          <p:cNvPicPr>
            <a:picLocks noChangeAspect="1" noChangeArrowheads="1"/>
          </p:cNvPicPr>
          <p:nvPr/>
        </p:nvPicPr>
        <p:blipFill>
          <a:blip r:embed="rId3"/>
          <a:srcRect/>
          <a:stretch>
            <a:fillRect/>
          </a:stretch>
        </p:blipFill>
        <p:spPr bwMode="auto">
          <a:xfrm>
            <a:off x="1928794" y="3786166"/>
            <a:ext cx="3786214" cy="3071834"/>
          </a:xfrm>
          <a:prstGeom prst="rect">
            <a:avLst/>
          </a:prstGeom>
          <a:noFill/>
          <a:effectLst>
            <a:softEdge rad="127000"/>
          </a:effectLst>
        </p:spPr>
      </p:pic>
      <p:sp>
        <p:nvSpPr>
          <p:cNvPr id="7" name="TextBox 6"/>
          <p:cNvSpPr txBox="1"/>
          <p:nvPr/>
        </p:nvSpPr>
        <p:spPr>
          <a:xfrm>
            <a:off x="357158" y="1"/>
            <a:ext cx="8286808" cy="3970318"/>
          </a:xfrm>
          <a:prstGeom prst="rect">
            <a:avLst/>
          </a:prstGeom>
          <a:noFill/>
        </p:spPr>
        <p:txBody>
          <a:bodyPr wrap="square" rtlCol="0">
            <a:spAutoFit/>
          </a:bodyPr>
          <a:lstStyle/>
          <a:p>
            <a:pPr algn="just"/>
            <a:r>
              <a:rPr lang="ru-RU" dirty="0" smtClean="0">
                <a:solidFill>
                  <a:schemeClr val="accent2">
                    <a:lumMod val="50000"/>
                  </a:schemeClr>
                </a:solidFill>
              </a:rPr>
              <a:t>      </a:t>
            </a:r>
            <a:r>
              <a:rPr lang="ru-RU" b="1" dirty="0" smtClean="0">
                <a:solidFill>
                  <a:schemeClr val="accent2">
                    <a:lumMod val="50000"/>
                  </a:schemeClr>
                </a:solidFill>
                <a:latin typeface="Times New Roman" pitchFamily="18" charset="0"/>
                <a:cs typeface="Times New Roman" pitchFamily="18" charset="0"/>
              </a:rPr>
              <a:t>В начале 1881 года Пирогов обратил внимание на боль и раздражение на слизистой твердого неба, 24 мая 1881 года Н. В. Склифосовский установил наличие рака верхней челюсти. Умер Н. И. Пирогов в 20 ч 25 мин 23 ноября 1881 года. в с. Вишня, ныне часть Винницы. Тело Пирогова было забальзамировано его лечащим врачом Д. И. Выводцевым с использованием новоразработанного им метода, и погребено в мавзолее в деревне Вишня под Винницей. В конце 1920-х годов в склепе побывали грабители, которые повредили крышку саркофага, выкрали шпагу Пирогова (подарок Франца Иосифа) и нательный крест.</a:t>
            </a:r>
            <a:r>
              <a:rPr lang="ru-RU" dirty="0" smtClean="0"/>
              <a:t> </a:t>
            </a:r>
            <a:r>
              <a:rPr lang="ru-RU" b="1" dirty="0" smtClean="0">
                <a:solidFill>
                  <a:schemeClr val="accent2">
                    <a:lumMod val="50000"/>
                  </a:schemeClr>
                </a:solidFill>
                <a:latin typeface="Times New Roman" pitchFamily="18" charset="0"/>
                <a:cs typeface="Times New Roman" pitchFamily="18" charset="0"/>
              </a:rPr>
              <a:t> В последствии  тело было подвергнутого реставрации и повторному бальзамированию. Официально гробница Пирогова именуется "церковь-некрополь", тело находится ниже уровня земли в траурном зале - цокольном этаже православного храма, в застекленном саркофаге, к которому возможен доступ желающих отдать дань уважения памяти великого ученого. </a:t>
            </a:r>
            <a:endParaRPr lang="ru-RU" b="1" dirty="0">
              <a:solidFill>
                <a:schemeClr val="accent2">
                  <a:lumMod val="50000"/>
                </a:schemeClr>
              </a:solidFill>
              <a:latin typeface="Times New Roman" pitchFamily="18" charset="0"/>
              <a:cs typeface="Times New Roman" pitchFamily="18" charset="0"/>
            </a:endParaRPr>
          </a:p>
        </p:txBody>
      </p:sp>
      <p:sp>
        <p:nvSpPr>
          <p:cNvPr id="8" name="TextBox 7"/>
          <p:cNvSpPr txBox="1"/>
          <p:nvPr/>
        </p:nvSpPr>
        <p:spPr>
          <a:xfrm>
            <a:off x="5857884" y="5572140"/>
            <a:ext cx="2286016" cy="646331"/>
          </a:xfrm>
          <a:prstGeom prst="rect">
            <a:avLst/>
          </a:prstGeom>
          <a:noFill/>
        </p:spPr>
        <p:txBody>
          <a:bodyPr wrap="square" rtlCol="0">
            <a:spAutoFit/>
          </a:bodyPr>
          <a:lstStyle/>
          <a:p>
            <a:pPr algn="just"/>
            <a:endParaRPr lang="ru-RU" dirty="0" smtClean="0">
              <a:solidFill>
                <a:schemeClr val="accent2">
                  <a:lumMod val="50000"/>
                </a:schemeClr>
              </a:solidFill>
              <a:latin typeface="Times New Roman" pitchFamily="18" charset="0"/>
              <a:cs typeface="Times New Roman" pitchFamily="18" charset="0"/>
            </a:endParaRPr>
          </a:p>
          <a:p>
            <a:pPr algn="just"/>
            <a:r>
              <a:rPr lang="ru-RU" dirty="0" smtClean="0">
                <a:solidFill>
                  <a:schemeClr val="accent2">
                    <a:lumMod val="50000"/>
                  </a:schemeClr>
                </a:solidFill>
                <a:latin typeface="Times New Roman" pitchFamily="18" charset="0"/>
                <a:cs typeface="Times New Roman" pitchFamily="18" charset="0"/>
              </a:rPr>
              <a:t>Церковь-некрополь </a:t>
            </a:r>
            <a:endParaRPr lang="ru-RU" b="1"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pic>
        <p:nvPicPr>
          <p:cNvPr id="13314" name="Picture 2" descr="http://900igr.net/up/datas/164059/047.jpg"/>
          <p:cNvPicPr>
            <a:picLocks noChangeAspect="1" noChangeArrowheads="1"/>
          </p:cNvPicPr>
          <p:nvPr/>
        </p:nvPicPr>
        <p:blipFill rotWithShape="1">
          <a:blip r:embed="rId3"/>
          <a:srcRect l="5026" t="9294" r="3458" b="18181"/>
          <a:stretch/>
        </p:blipFill>
        <p:spPr bwMode="auto">
          <a:xfrm>
            <a:off x="457200" y="1340768"/>
            <a:ext cx="8368145" cy="4973782"/>
          </a:xfrm>
          <a:prstGeom prst="rect">
            <a:avLst/>
          </a:prstGeom>
          <a:noFill/>
          <a:effectLst>
            <a:softEdge rad="127000"/>
          </a:effectLst>
        </p:spPr>
      </p:pic>
      <p:sp>
        <p:nvSpPr>
          <p:cNvPr id="3" name="TextBox 2"/>
          <p:cNvSpPr txBox="1"/>
          <p:nvPr/>
        </p:nvSpPr>
        <p:spPr>
          <a:xfrm>
            <a:off x="2517036" y="441130"/>
            <a:ext cx="4248472" cy="400110"/>
          </a:xfrm>
          <a:prstGeom prst="rect">
            <a:avLst/>
          </a:prstGeom>
          <a:noFill/>
        </p:spPr>
        <p:txBody>
          <a:bodyPr wrap="square" rtlCol="0">
            <a:spAutoFit/>
          </a:bodyPr>
          <a:lstStyle/>
          <a:p>
            <a:pPr algn="ctr"/>
            <a:r>
              <a:rPr lang="ru-RU" sz="2000" b="1" dirty="0" smtClean="0">
                <a:solidFill>
                  <a:schemeClr val="accent2">
                    <a:lumMod val="75000"/>
                  </a:schemeClr>
                </a:solidFill>
                <a:latin typeface="Times New Roman" pitchFamily="18" charset="0"/>
                <a:cs typeface="Times New Roman" pitchFamily="18" charset="0"/>
              </a:rPr>
              <a:t>Иллюстрации из атласа Пирогова</a:t>
            </a:r>
            <a:endParaRPr lang="ru-RU" sz="2000"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733694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sp>
        <p:nvSpPr>
          <p:cNvPr id="41986" name="AutoShape 2"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8" name="TextBox 7"/>
          <p:cNvSpPr txBox="1"/>
          <p:nvPr/>
        </p:nvSpPr>
        <p:spPr>
          <a:xfrm>
            <a:off x="571472" y="571480"/>
            <a:ext cx="7858180" cy="2831544"/>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     </a:t>
            </a:r>
            <a:r>
              <a:rPr lang="ru-RU" sz="2000" b="1" dirty="0" smtClean="0">
                <a:solidFill>
                  <a:schemeClr val="accent2">
                    <a:lumMod val="75000"/>
                  </a:schemeClr>
                </a:solidFill>
                <a:latin typeface="Times New Roman" pitchFamily="18" charset="0"/>
                <a:cs typeface="Times New Roman" pitchFamily="18" charset="0"/>
              </a:rPr>
              <a:t>"Народ, имевший своего Пирогова, имеет право гордиться, так как с этим именем связан целый период развития врачебноведения. Начала, внесенные в науку (анатомия, хирургия) Пироговым, останутся вечным вкладом и не могут быть стерты со скрижалей ее, пока будет существовать европейская наука, пока не замрет на этом месте последний звук богатой русской речи". </a:t>
            </a:r>
          </a:p>
          <a:p>
            <a:pPr algn="just"/>
            <a:r>
              <a:rPr lang="ru-RU" sz="2000" b="1" dirty="0" smtClean="0">
                <a:solidFill>
                  <a:schemeClr val="accent2">
                    <a:lumMod val="75000"/>
                  </a:schemeClr>
                </a:solidFill>
                <a:latin typeface="Times New Roman" pitchFamily="18" charset="0"/>
                <a:cs typeface="Times New Roman" pitchFamily="18" charset="0"/>
              </a:rPr>
              <a:t>                                                                  В. Н. Склифосовский </a:t>
            </a:r>
          </a:p>
          <a:p>
            <a:endParaRPr lang="ru-RU" dirty="0">
              <a:solidFill>
                <a:schemeClr val="accent2">
                  <a:lumMod val="75000"/>
                </a:schemeClr>
              </a:solidFill>
            </a:endParaRPr>
          </a:p>
        </p:txBody>
      </p:sp>
      <p:pic>
        <p:nvPicPr>
          <p:cNvPr id="35842" name="Picture 2" descr="http://fotooboi.3niti.ru/upload/images/fotooboi/oboi_new/starinnoe/bigstock-Doctor-s-bag-and-antique-medic-52259785.jpg"/>
          <p:cNvPicPr>
            <a:picLocks noChangeAspect="1" noChangeArrowheads="1"/>
          </p:cNvPicPr>
          <p:nvPr/>
        </p:nvPicPr>
        <p:blipFill>
          <a:blip r:embed="rId3"/>
          <a:srcRect/>
          <a:stretch>
            <a:fillRect/>
          </a:stretch>
        </p:blipFill>
        <p:spPr bwMode="auto">
          <a:xfrm>
            <a:off x="2071670" y="3214686"/>
            <a:ext cx="4500594" cy="3500462"/>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pic>
        <p:nvPicPr>
          <p:cNvPr id="3074" name="Picture 2" descr="E:\пирогов\P1030473.JPG"/>
          <p:cNvPicPr>
            <a:picLocks noChangeAspect="1" noChangeArrowheads="1"/>
          </p:cNvPicPr>
          <p:nvPr/>
        </p:nvPicPr>
        <p:blipFill>
          <a:blip r:embed="rId3" cstate="print">
            <a:lum/>
          </a:blip>
          <a:srcRect l="9375" t="2222" r="3125"/>
          <a:stretch>
            <a:fillRect/>
          </a:stretch>
        </p:blipFill>
        <p:spPr bwMode="auto">
          <a:xfrm>
            <a:off x="214282" y="214290"/>
            <a:ext cx="2214578" cy="3071834"/>
          </a:xfrm>
          <a:prstGeom prst="rect">
            <a:avLst/>
          </a:prstGeom>
          <a:noFill/>
          <a:effectLst>
            <a:softEdge rad="127000"/>
          </a:effectLst>
        </p:spPr>
      </p:pic>
      <p:pic>
        <p:nvPicPr>
          <p:cNvPr id="3075" name="Picture 3" descr="E:\пирогов\P1030474.JPG"/>
          <p:cNvPicPr>
            <a:picLocks noChangeAspect="1" noChangeArrowheads="1"/>
          </p:cNvPicPr>
          <p:nvPr/>
        </p:nvPicPr>
        <p:blipFill>
          <a:blip r:embed="rId4" cstate="print"/>
          <a:srcRect l="3448" r="6897"/>
          <a:stretch>
            <a:fillRect/>
          </a:stretch>
        </p:blipFill>
        <p:spPr bwMode="auto">
          <a:xfrm>
            <a:off x="6858016" y="3357562"/>
            <a:ext cx="2285984" cy="3214710"/>
          </a:xfrm>
          <a:prstGeom prst="rect">
            <a:avLst/>
          </a:prstGeom>
          <a:noFill/>
          <a:effectLst>
            <a:softEdge rad="127000"/>
          </a:effectLst>
        </p:spPr>
      </p:pic>
      <p:sp>
        <p:nvSpPr>
          <p:cNvPr id="2" name="TextBox 1"/>
          <p:cNvSpPr txBox="1"/>
          <p:nvPr/>
        </p:nvSpPr>
        <p:spPr>
          <a:xfrm>
            <a:off x="2786050" y="1000108"/>
            <a:ext cx="3643338" cy="4524315"/>
          </a:xfrm>
          <a:prstGeom prst="rect">
            <a:avLst/>
          </a:prstGeom>
          <a:noFill/>
        </p:spPr>
        <p:txBody>
          <a:bodyPr wrap="square" rtlCol="0">
            <a:spAutoFit/>
          </a:bodyPr>
          <a:lstStyle/>
          <a:p>
            <a:pPr algn="just"/>
            <a:r>
              <a:rPr lang="ru-RU" dirty="0">
                <a:solidFill>
                  <a:srgbClr val="000000"/>
                </a:solidFill>
                <a:latin typeface="Verdana"/>
              </a:rPr>
              <a:t> </a:t>
            </a:r>
            <a:r>
              <a:rPr lang="ru-RU" dirty="0" smtClean="0">
                <a:solidFill>
                  <a:srgbClr val="000000"/>
                </a:solidFill>
                <a:latin typeface="Verdana"/>
              </a:rPr>
              <a:t>  </a:t>
            </a:r>
            <a:r>
              <a:rPr lang="ru-RU" b="1" dirty="0" smtClean="0">
                <a:solidFill>
                  <a:srgbClr val="000000"/>
                </a:solidFill>
                <a:latin typeface="Times New Roman" pitchFamily="18" charset="0"/>
                <a:cs typeface="Times New Roman" pitchFamily="18" charset="0"/>
              </a:rPr>
              <a:t>В </a:t>
            </a:r>
            <a:r>
              <a:rPr lang="ru-RU" b="1" dirty="0">
                <a:solidFill>
                  <a:srgbClr val="000000"/>
                </a:solidFill>
                <a:latin typeface="Times New Roman" pitchFamily="18" charset="0"/>
                <a:cs typeface="Times New Roman" pitchFamily="18" charset="0"/>
              </a:rPr>
              <a:t>1864 г. вышло немецкое, а в 1865-1866 гг. - русское издание "Начала общей военно-полевой хирургии", руководства, в котором "говорится только о предметах, занимающих военного врача в военное время". </a:t>
            </a:r>
            <a:r>
              <a:rPr lang="ru-RU" b="1" dirty="0" smtClean="0">
                <a:solidFill>
                  <a:srgbClr val="000000"/>
                </a:solidFill>
                <a:latin typeface="Times New Roman" pitchFamily="18" charset="0"/>
                <a:cs typeface="Times New Roman" pitchFamily="18" charset="0"/>
              </a:rPr>
              <a:t> </a:t>
            </a:r>
          </a:p>
          <a:p>
            <a:pPr algn="just"/>
            <a:r>
              <a:rPr lang="ru-RU" b="1" dirty="0" smtClean="0">
                <a:solidFill>
                  <a:srgbClr val="000000"/>
                </a:solidFill>
                <a:latin typeface="Times New Roman" pitchFamily="18" charset="0"/>
                <a:cs typeface="Times New Roman" pitchFamily="18" charset="0"/>
              </a:rPr>
              <a:t>  Труды </a:t>
            </a:r>
            <a:r>
              <a:rPr lang="ru-RU" b="1" dirty="0">
                <a:solidFill>
                  <a:srgbClr val="000000"/>
                </a:solidFill>
                <a:latin typeface="Times New Roman" pitchFamily="18" charset="0"/>
                <a:cs typeface="Times New Roman" pitchFamily="18" charset="0"/>
              </a:rPr>
              <a:t>Н.И. Пирогова по военно-полевой хирургии получили всемирное </a:t>
            </a:r>
            <a:r>
              <a:rPr lang="ru-RU" b="1" dirty="0" smtClean="0">
                <a:solidFill>
                  <a:srgbClr val="000000"/>
                </a:solidFill>
                <a:latin typeface="Times New Roman" pitchFamily="18" charset="0"/>
                <a:cs typeface="Times New Roman" pitchFamily="18" charset="0"/>
              </a:rPr>
              <a:t>признание </a:t>
            </a:r>
            <a:r>
              <a:rPr lang="ru-RU" b="1" dirty="0">
                <a:solidFill>
                  <a:srgbClr val="000000"/>
                </a:solidFill>
                <a:latin typeface="Times New Roman" pitchFamily="18" charset="0"/>
                <a:cs typeface="Times New Roman" pitchFamily="18" charset="0"/>
              </a:rPr>
              <a:t>продолжают служить основой организации и тактики медицинской службы, а также медицинского обеспечения боевых действий </a:t>
            </a:r>
            <a:r>
              <a:rPr lang="ru-RU" b="1" dirty="0" smtClean="0">
                <a:solidFill>
                  <a:srgbClr val="000000"/>
                </a:solidFill>
                <a:latin typeface="Times New Roman" pitchFamily="18" charset="0"/>
                <a:cs typeface="Times New Roman" pitchFamily="18" charset="0"/>
              </a:rPr>
              <a:t>войск.</a:t>
            </a:r>
            <a:endParaRPr lang="ru-RU" b="1" dirty="0">
              <a:latin typeface="Times New Roman" pitchFamily="18" charset="0"/>
              <a:cs typeface="Times New Roman" pitchFamily="18" charset="0"/>
            </a:endParaRPr>
          </a:p>
        </p:txBody>
      </p:sp>
      <p:sp>
        <p:nvSpPr>
          <p:cNvPr id="6" name="TextBox 5"/>
          <p:cNvSpPr txBox="1"/>
          <p:nvPr/>
        </p:nvSpPr>
        <p:spPr>
          <a:xfrm>
            <a:off x="2428860" y="142852"/>
            <a:ext cx="6715140" cy="646331"/>
          </a:xfrm>
          <a:prstGeom prst="rect">
            <a:avLst/>
          </a:prstGeom>
          <a:noFill/>
        </p:spPr>
        <p:txBody>
          <a:bodyPr wrap="square" rtlCol="0">
            <a:spAutoFit/>
          </a:bodyPr>
          <a:lstStyle/>
          <a:p>
            <a:r>
              <a:rPr lang="ru-RU" b="1" dirty="0" smtClean="0">
                <a:solidFill>
                  <a:schemeClr val="accent2">
                    <a:lumMod val="75000"/>
                  </a:schemeClr>
                </a:solidFill>
                <a:latin typeface="Times New Roman" pitchFamily="18" charset="0"/>
                <a:cs typeface="Times New Roman" pitchFamily="18" charset="0"/>
              </a:rPr>
              <a:t>Пирогов Н. Начала общей военно-полевой хирургии. Часть</a:t>
            </a:r>
            <a:r>
              <a:rPr lang="en-US" b="1" dirty="0" smtClean="0">
                <a:solidFill>
                  <a:schemeClr val="accent2">
                    <a:lumMod val="75000"/>
                  </a:schemeClr>
                </a:solidFill>
                <a:latin typeface="Times New Roman" pitchFamily="18" charset="0"/>
                <a:cs typeface="Times New Roman" pitchFamily="18" charset="0"/>
              </a:rPr>
              <a:t> I</a:t>
            </a:r>
            <a:r>
              <a:rPr lang="ru-RU" b="1" dirty="0" smtClean="0">
                <a:solidFill>
                  <a:schemeClr val="accent2">
                    <a:lumMod val="75000"/>
                  </a:schemeClr>
                </a:solidFill>
                <a:latin typeface="Times New Roman" pitchFamily="18" charset="0"/>
                <a:cs typeface="Times New Roman" pitchFamily="18" charset="0"/>
              </a:rPr>
              <a:t> </a:t>
            </a:r>
            <a:r>
              <a:rPr lang="en-US" b="1" dirty="0" smtClean="0">
                <a:solidFill>
                  <a:schemeClr val="accent2">
                    <a:lumMod val="75000"/>
                  </a:schemeClr>
                </a:solidFill>
                <a:latin typeface="Times New Roman" pitchFamily="18" charset="0"/>
                <a:cs typeface="Times New Roman" pitchFamily="18" charset="0"/>
              </a:rPr>
              <a:t>/</a:t>
            </a:r>
            <a:r>
              <a:rPr lang="ru-RU" b="1" dirty="0" smtClean="0">
                <a:solidFill>
                  <a:schemeClr val="accent2">
                    <a:lumMod val="75000"/>
                  </a:schemeClr>
                </a:solidFill>
                <a:latin typeface="Times New Roman" pitchFamily="18" charset="0"/>
                <a:cs typeface="Times New Roman" pitchFamily="18" charset="0"/>
              </a:rPr>
              <a:t> Н. Пирогов. – Москва : Медгиз, 1941. – 337 с.</a:t>
            </a:r>
            <a:endParaRPr lang="ru-RU" b="1" dirty="0">
              <a:solidFill>
                <a:schemeClr val="accent2">
                  <a:lumMod val="75000"/>
                </a:schemeClr>
              </a:solidFill>
              <a:latin typeface="Times New Roman" pitchFamily="18" charset="0"/>
              <a:cs typeface="Times New Roman" pitchFamily="18" charset="0"/>
            </a:endParaRPr>
          </a:p>
        </p:txBody>
      </p:sp>
      <p:sp>
        <p:nvSpPr>
          <p:cNvPr id="7" name="TextBox 6"/>
          <p:cNvSpPr txBox="1"/>
          <p:nvPr/>
        </p:nvSpPr>
        <p:spPr>
          <a:xfrm>
            <a:off x="214282" y="5786454"/>
            <a:ext cx="6786610" cy="646331"/>
          </a:xfrm>
          <a:prstGeom prst="rect">
            <a:avLst/>
          </a:prstGeom>
          <a:noFill/>
        </p:spPr>
        <p:txBody>
          <a:bodyPr wrap="square" rtlCol="0">
            <a:spAutoFit/>
          </a:bodyPr>
          <a:lstStyle/>
          <a:p>
            <a:r>
              <a:rPr lang="ru-RU" b="1" dirty="0" smtClean="0">
                <a:solidFill>
                  <a:schemeClr val="accent2">
                    <a:lumMod val="75000"/>
                  </a:schemeClr>
                </a:solidFill>
                <a:latin typeface="Times New Roman" pitchFamily="18" charset="0"/>
                <a:cs typeface="Times New Roman" pitchFamily="18" charset="0"/>
              </a:rPr>
              <a:t>Пирогов Н. Начала общей военно-полевой хирургии. Часть</a:t>
            </a:r>
            <a:r>
              <a:rPr lang="en-US" b="1" dirty="0" smtClean="0">
                <a:solidFill>
                  <a:schemeClr val="accent2">
                    <a:lumMod val="75000"/>
                  </a:schemeClr>
                </a:solidFill>
                <a:latin typeface="Times New Roman" pitchFamily="18" charset="0"/>
                <a:cs typeface="Times New Roman" pitchFamily="18" charset="0"/>
              </a:rPr>
              <a:t> II</a:t>
            </a:r>
            <a:r>
              <a:rPr lang="ru-RU" b="1" dirty="0" smtClean="0">
                <a:solidFill>
                  <a:schemeClr val="accent2">
                    <a:lumMod val="75000"/>
                  </a:schemeClr>
                </a:solidFill>
                <a:latin typeface="Times New Roman" pitchFamily="18" charset="0"/>
                <a:cs typeface="Times New Roman" pitchFamily="18" charset="0"/>
              </a:rPr>
              <a:t>.</a:t>
            </a:r>
          </a:p>
          <a:p>
            <a:r>
              <a:rPr lang="en-US" b="1" dirty="0" smtClean="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Н.Пирогов</a:t>
            </a:r>
            <a:r>
              <a:rPr lang="ru-RU" b="1" dirty="0" smtClean="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Москва</a:t>
            </a:r>
            <a:r>
              <a:rPr lang="en-US" b="1" dirty="0" smtClean="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Медгиз,</a:t>
            </a:r>
            <a:r>
              <a:rPr lang="en-US" b="1" dirty="0" smtClean="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194</a:t>
            </a:r>
            <a:r>
              <a:rPr lang="en-US" b="1" dirty="0" smtClean="0">
                <a:solidFill>
                  <a:schemeClr val="accent2">
                    <a:lumMod val="75000"/>
                  </a:schemeClr>
                </a:solidFill>
                <a:latin typeface="Times New Roman" pitchFamily="18" charset="0"/>
                <a:cs typeface="Times New Roman" pitchFamily="18" charset="0"/>
              </a:rPr>
              <a:t>4</a:t>
            </a:r>
            <a:r>
              <a:rPr lang="ru-RU" b="1" dirty="0" smtClean="0">
                <a:solidFill>
                  <a:schemeClr val="accent2">
                    <a:lumMod val="75000"/>
                  </a:schemeClr>
                </a:solidFill>
                <a:latin typeface="Times New Roman" pitchFamily="18" charset="0"/>
                <a:cs typeface="Times New Roman" pitchFamily="18" charset="0"/>
              </a:rPr>
              <a:t>.</a:t>
            </a:r>
            <a:r>
              <a:rPr lang="en-US" b="1" dirty="0" smtClean="0">
                <a:solidFill>
                  <a:schemeClr val="accent2">
                    <a:lumMod val="75000"/>
                  </a:schemeClr>
                </a:solidFill>
                <a:latin typeface="Times New Roman" pitchFamily="18" charset="0"/>
                <a:cs typeface="Times New Roman" pitchFamily="18" charset="0"/>
              </a:rPr>
              <a:t> </a:t>
            </a:r>
            <a:r>
              <a:rPr lang="ru-RU" b="1" dirty="0">
                <a:solidFill>
                  <a:schemeClr val="accent2">
                    <a:lumMod val="75000"/>
                  </a:schemeClr>
                </a:solidFill>
                <a:latin typeface="Times New Roman" pitchFamily="18" charset="0"/>
                <a:cs typeface="Times New Roman" pitchFamily="18" charset="0"/>
              </a:rPr>
              <a:t>– </a:t>
            </a:r>
            <a:r>
              <a:rPr lang="en-US" b="1" dirty="0" smtClean="0">
                <a:solidFill>
                  <a:schemeClr val="accent2">
                    <a:lumMod val="75000"/>
                  </a:schemeClr>
                </a:solidFill>
                <a:latin typeface="Times New Roman" pitchFamily="18" charset="0"/>
                <a:cs typeface="Times New Roman" pitchFamily="18" charset="0"/>
              </a:rPr>
              <a:t>534 </a:t>
            </a:r>
            <a:r>
              <a:rPr lang="ru-RU" b="1" dirty="0" smtClean="0">
                <a:solidFill>
                  <a:schemeClr val="accent2">
                    <a:lumMod val="75000"/>
                  </a:schemeClr>
                </a:solidFill>
                <a:latin typeface="Times New Roman" pitchFamily="18" charset="0"/>
                <a:cs typeface="Times New Roman" pitchFamily="18" charset="0"/>
              </a:rPr>
              <a:t>с</a:t>
            </a:r>
            <a:r>
              <a:rPr lang="ru-RU" b="1" dirty="0" smtClean="0">
                <a:solidFill>
                  <a:schemeClr val="accent2">
                    <a:lumMod val="75000"/>
                  </a:schemeClr>
                </a:solidFill>
                <a:latin typeface="Times New Roman" pitchFamily="18" charset="0"/>
                <a:cs typeface="Times New Roman" pitchFamily="18" charset="0"/>
              </a:rPr>
              <a:t>.</a:t>
            </a:r>
            <a:endParaRPr lang="ru-RU" dirty="0">
              <a:solidFill>
                <a:schemeClr val="accent2">
                  <a:lumMod val="75000"/>
                </a:schemeClr>
              </a:solidFill>
            </a:endParaRPr>
          </a:p>
        </p:txBody>
      </p:sp>
      <p:pic>
        <p:nvPicPr>
          <p:cNvPr id="1026" name="Picture 2" descr="F:\DCIM\103_PANA\P1030497.JPG"/>
          <p:cNvPicPr>
            <a:picLocks noChangeAspect="1" noChangeArrowheads="1"/>
          </p:cNvPicPr>
          <p:nvPr/>
        </p:nvPicPr>
        <p:blipFill>
          <a:blip r:embed="rId5" cstate="print">
            <a:lum bright="20000" contrast="20000"/>
          </a:blip>
          <a:srcRect/>
          <a:stretch>
            <a:fillRect/>
          </a:stretch>
        </p:blipFill>
        <p:spPr bwMode="auto">
          <a:xfrm>
            <a:off x="6786578" y="857232"/>
            <a:ext cx="2114488" cy="2357454"/>
          </a:xfrm>
          <a:prstGeom prst="rect">
            <a:avLst/>
          </a:prstGeom>
          <a:noFill/>
          <a:effectLst>
            <a:softEdge rad="127000"/>
          </a:effectLst>
        </p:spPr>
      </p:pic>
      <p:pic>
        <p:nvPicPr>
          <p:cNvPr id="1027" name="Picture 3" descr="F:\DCIM\103_PANA\P1030498.JPG"/>
          <p:cNvPicPr>
            <a:picLocks noChangeAspect="1" noChangeArrowheads="1"/>
          </p:cNvPicPr>
          <p:nvPr/>
        </p:nvPicPr>
        <p:blipFill>
          <a:blip r:embed="rId6" cstate="print">
            <a:lum bright="10000" contrast="20000"/>
          </a:blip>
          <a:srcRect/>
          <a:stretch>
            <a:fillRect/>
          </a:stretch>
        </p:blipFill>
        <p:spPr bwMode="auto">
          <a:xfrm>
            <a:off x="285720" y="3286124"/>
            <a:ext cx="2114488" cy="2500330"/>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pic>
        <p:nvPicPr>
          <p:cNvPr id="4098" name="Picture 2" descr="E:\пирогов\P1030475.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rcRect l="7215" t="-1289" b="4370"/>
          <a:stretch/>
        </p:blipFill>
        <p:spPr bwMode="auto">
          <a:xfrm>
            <a:off x="428580" y="948229"/>
            <a:ext cx="2143140" cy="2928958"/>
          </a:xfrm>
          <a:prstGeom prst="rect">
            <a:avLst/>
          </a:prstGeom>
          <a:noFill/>
          <a:effectLst>
            <a:softEdge rad="127000"/>
          </a:effectLst>
        </p:spPr>
      </p:pic>
      <p:sp>
        <p:nvSpPr>
          <p:cNvPr id="2" name="TextBox 1"/>
          <p:cNvSpPr txBox="1"/>
          <p:nvPr/>
        </p:nvSpPr>
        <p:spPr>
          <a:xfrm>
            <a:off x="3000364" y="1071546"/>
            <a:ext cx="5820109" cy="5355312"/>
          </a:xfrm>
          <a:prstGeom prst="rect">
            <a:avLst/>
          </a:prstGeom>
          <a:noFill/>
        </p:spPr>
        <p:txBody>
          <a:bodyPr wrap="square" rtlCol="0">
            <a:spAutoFit/>
          </a:bodyPr>
          <a:lstStyle/>
          <a:p>
            <a:pPr algn="just"/>
            <a:r>
              <a:rPr lang="ru-RU" b="1" dirty="0" smtClean="0">
                <a:solidFill>
                  <a:srgbClr val="222222"/>
                </a:solidFill>
                <a:latin typeface="Times New Roman" pitchFamily="18" charset="0"/>
                <a:cs typeface="Times New Roman" pitchFamily="18" charset="0"/>
              </a:rPr>
              <a:t>     «Севастопольские письма»  являются </a:t>
            </a:r>
            <a:r>
              <a:rPr lang="ru-RU" b="1" dirty="0">
                <a:solidFill>
                  <a:srgbClr val="222222"/>
                </a:solidFill>
                <a:latin typeface="Times New Roman" pitchFamily="18" charset="0"/>
                <a:cs typeface="Times New Roman" pitchFamily="18" charset="0"/>
              </a:rPr>
              <a:t>ценным эпистолярным памятником середины XIX века. Во время Крымской войны Пирогов предлагает свою помощь правительству и отправляется в осажденный Севастополь, чтобы "употребить свои силы и познания для пользы армии на боевом поле". В письмах он не только рисует картину своей врачебной деятельности, но и дает материал общего значения, выступая непосредственным наблюдателем военных событий, что делает письма важным документальным источником для изучения севастопольской обороны. Благодаря этим письмам Н.И.Пирогов предстает перед читателями не только как талантливый ученый, но и как высокогуманный человек, патриот, бескорыстно служащий Отечеству и идеалам милосердия. В этом издании представлены </a:t>
            </a:r>
            <a:r>
              <a:rPr lang="ru-RU" b="1" dirty="0" smtClean="0">
                <a:solidFill>
                  <a:srgbClr val="222222"/>
                </a:solidFill>
                <a:latin typeface="Times New Roman" pitchFamily="18" charset="0"/>
                <a:cs typeface="Times New Roman" pitchFamily="18" charset="0"/>
              </a:rPr>
              <a:t>«Севастопольские письма» </a:t>
            </a:r>
            <a:r>
              <a:rPr lang="ru-RU" b="1" dirty="0">
                <a:solidFill>
                  <a:srgbClr val="222222"/>
                </a:solidFill>
                <a:latin typeface="Times New Roman" pitchFamily="18" charset="0"/>
                <a:cs typeface="Times New Roman" pitchFamily="18" charset="0"/>
              </a:rPr>
              <a:t>в новой редакции, а также ряд статей Пирогова, посвященных воспитанию молодежи и не издававшихся с начала XX века. </a:t>
            </a:r>
            <a:endParaRPr lang="ru-RU" b="1" dirty="0">
              <a:latin typeface="Times New Roman" pitchFamily="18" charset="0"/>
              <a:cs typeface="Times New Roman" pitchFamily="18" charset="0"/>
            </a:endParaRPr>
          </a:p>
        </p:txBody>
      </p:sp>
      <p:sp>
        <p:nvSpPr>
          <p:cNvPr id="5" name="TextBox 4"/>
          <p:cNvSpPr txBox="1"/>
          <p:nvPr/>
        </p:nvSpPr>
        <p:spPr>
          <a:xfrm>
            <a:off x="214282" y="142852"/>
            <a:ext cx="8715436" cy="923330"/>
          </a:xfrm>
          <a:prstGeom prst="rect">
            <a:avLst/>
          </a:prstGeom>
          <a:noFill/>
        </p:spPr>
        <p:txBody>
          <a:bodyPr wrap="square" rtlCol="0">
            <a:spAutoFit/>
          </a:bodyPr>
          <a:lstStyle/>
          <a:p>
            <a:r>
              <a:rPr lang="ru-RU" b="1" dirty="0" smtClean="0">
                <a:solidFill>
                  <a:schemeClr val="accent2">
                    <a:lumMod val="75000"/>
                  </a:schemeClr>
                </a:solidFill>
                <a:latin typeface="Times New Roman" pitchFamily="18" charset="0"/>
                <a:cs typeface="Times New Roman" pitchFamily="18" charset="0"/>
              </a:rPr>
              <a:t>Пирогов Н. Севастопольские письма 1854-1855 под редакцией и с примечаниями Ю.Г. Малиса / Н. Пирогов. – Санкт-Петербург : Типография М. Меркушева, 1907. – 230 с. </a:t>
            </a:r>
            <a:endParaRPr lang="ru-RU" b="1" dirty="0">
              <a:solidFill>
                <a:schemeClr val="accent2">
                  <a:lumMod val="75000"/>
                </a:schemeClr>
              </a:solidFill>
              <a:latin typeface="Times New Roman" pitchFamily="18" charset="0"/>
              <a:cs typeface="Times New Roman" pitchFamily="18" charset="0"/>
            </a:endParaRPr>
          </a:p>
        </p:txBody>
      </p:sp>
      <p:pic>
        <p:nvPicPr>
          <p:cNvPr id="2050" name="Picture 2" descr="F:\DCIM\103_PANA\P1030491.JPG"/>
          <p:cNvPicPr>
            <a:picLocks noChangeAspect="1" noChangeArrowheads="1"/>
          </p:cNvPicPr>
          <p:nvPr/>
        </p:nvPicPr>
        <p:blipFill>
          <a:blip r:embed="rId5" cstate="print">
            <a:lum bright="10000"/>
          </a:blip>
          <a:srcRect/>
          <a:stretch>
            <a:fillRect/>
          </a:stretch>
        </p:blipFill>
        <p:spPr bwMode="auto">
          <a:xfrm>
            <a:off x="0" y="3857628"/>
            <a:ext cx="3000364" cy="278610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a:effectLst>
            <a:softEdge rad="127000"/>
          </a:effectLst>
        </p:spPr>
      </p:pic>
      <p:pic>
        <p:nvPicPr>
          <p:cNvPr id="5122" name="Picture 2" descr="E:\пирогов\P1030476.JPG"/>
          <p:cNvPicPr>
            <a:picLocks noChangeAspect="1" noChangeArrowheads="1"/>
          </p:cNvPicPr>
          <p:nvPr/>
        </p:nvPicPr>
        <p:blipFill>
          <a:blip r:embed="rId3" cstate="print"/>
          <a:srcRect l="6452"/>
          <a:stretch>
            <a:fillRect/>
          </a:stretch>
        </p:blipFill>
        <p:spPr bwMode="auto">
          <a:xfrm>
            <a:off x="285720" y="1071546"/>
            <a:ext cx="2214578" cy="3071834"/>
          </a:xfrm>
          <a:prstGeom prst="rect">
            <a:avLst/>
          </a:prstGeom>
          <a:noFill/>
          <a:effectLst>
            <a:softEdge rad="127000"/>
          </a:effectLst>
        </p:spPr>
      </p:pic>
      <p:pic>
        <p:nvPicPr>
          <p:cNvPr id="5123" name="Picture 3" descr="E:\пирогов\P1030477.JPG"/>
          <p:cNvPicPr>
            <a:picLocks noChangeAspect="1" noChangeArrowheads="1"/>
          </p:cNvPicPr>
          <p:nvPr/>
        </p:nvPicPr>
        <p:blipFill>
          <a:blip r:embed="rId4" cstate="print">
            <a:lum bright="20000" contrast="20000"/>
          </a:blip>
          <a:srcRect/>
          <a:stretch>
            <a:fillRect/>
          </a:stretch>
        </p:blipFill>
        <p:spPr bwMode="auto">
          <a:xfrm>
            <a:off x="2786050" y="1071546"/>
            <a:ext cx="2928958" cy="3006393"/>
          </a:xfrm>
          <a:prstGeom prst="rect">
            <a:avLst/>
          </a:prstGeom>
          <a:noFill/>
          <a:effectLst>
            <a:softEdge rad="127000"/>
          </a:effectLst>
        </p:spPr>
      </p:pic>
      <p:sp>
        <p:nvSpPr>
          <p:cNvPr id="2" name="TextBox 1"/>
          <p:cNvSpPr txBox="1"/>
          <p:nvPr/>
        </p:nvSpPr>
        <p:spPr>
          <a:xfrm>
            <a:off x="2699792" y="4286256"/>
            <a:ext cx="6192688" cy="2308324"/>
          </a:xfrm>
          <a:prstGeom prst="rect">
            <a:avLst/>
          </a:prstGeom>
          <a:noFill/>
        </p:spPr>
        <p:txBody>
          <a:bodyPr wrap="square" rtlCol="0">
            <a:spAutoFit/>
          </a:bodyPr>
          <a:lstStyle/>
          <a:p>
            <a:pPr algn="just"/>
            <a:r>
              <a:rPr lang="ru-RU" b="1" dirty="0" smtClean="0">
                <a:solidFill>
                  <a:srgbClr val="333333"/>
                </a:solidFill>
                <a:latin typeface="Times New Roman" pitchFamily="18" charset="0"/>
                <a:cs typeface="Times New Roman" pitchFamily="18" charset="0"/>
              </a:rPr>
              <a:t>  Знаменитая </a:t>
            </a:r>
            <a:r>
              <a:rPr lang="ru-RU" b="1" dirty="0">
                <a:solidFill>
                  <a:srgbClr val="333333"/>
                </a:solidFill>
                <a:latin typeface="Times New Roman" pitchFamily="18" charset="0"/>
                <a:cs typeface="Times New Roman" pitchFamily="18" charset="0"/>
              </a:rPr>
              <a:t>монография Н.И.Пирогова </a:t>
            </a:r>
            <a:r>
              <a:rPr lang="ru-RU" b="1" dirty="0" smtClean="0">
                <a:solidFill>
                  <a:srgbClr val="333333"/>
                </a:solidFill>
                <a:latin typeface="Times New Roman" pitchFamily="18" charset="0"/>
                <a:cs typeface="Times New Roman" pitchFamily="18" charset="0"/>
              </a:rPr>
              <a:t>«Хирургическая </a:t>
            </a:r>
            <a:r>
              <a:rPr lang="ru-RU" b="1" dirty="0">
                <a:solidFill>
                  <a:srgbClr val="333333"/>
                </a:solidFill>
                <a:latin typeface="Times New Roman" pitchFamily="18" charset="0"/>
                <a:cs typeface="Times New Roman" pitchFamily="18" charset="0"/>
              </a:rPr>
              <a:t>анатомия артериальных </a:t>
            </a:r>
            <a:r>
              <a:rPr lang="ru-RU" b="1" dirty="0" smtClean="0">
                <a:solidFill>
                  <a:srgbClr val="333333"/>
                </a:solidFill>
                <a:latin typeface="Times New Roman" pitchFamily="18" charset="0"/>
                <a:cs typeface="Times New Roman" pitchFamily="18" charset="0"/>
              </a:rPr>
              <a:t>стволов и фасций» </a:t>
            </a:r>
            <a:r>
              <a:rPr lang="ru-RU" b="1" dirty="0">
                <a:solidFill>
                  <a:srgbClr val="333333"/>
                </a:solidFill>
                <a:latin typeface="Times New Roman" pitchFamily="18" charset="0"/>
                <a:cs typeface="Times New Roman" pitchFamily="18" charset="0"/>
              </a:rPr>
              <a:t>с подробным описанием положения и способов перевязки их", выпущенная впервые в 1836 году как сопроводительный текст к одноименному атласу на латинском и немецком языках. </a:t>
            </a:r>
            <a:r>
              <a:rPr lang="ru-RU" b="1" dirty="0" smtClean="0">
                <a:solidFill>
                  <a:srgbClr val="333333"/>
                </a:solidFill>
                <a:latin typeface="Times New Roman" pitchFamily="18" charset="0"/>
                <a:cs typeface="Times New Roman" pitchFamily="18" charset="0"/>
              </a:rPr>
              <a:t>В </a:t>
            </a:r>
            <a:r>
              <a:rPr lang="ru-RU" b="1" dirty="0">
                <a:solidFill>
                  <a:srgbClr val="333333"/>
                </a:solidFill>
                <a:latin typeface="Times New Roman" pitchFamily="18" charset="0"/>
                <a:cs typeface="Times New Roman" pitchFamily="18" charset="0"/>
              </a:rPr>
              <a:t>книге дается подробное описание фасциального аппарата артерий, вен и нервов, а также анатомии и техники доступов и </a:t>
            </a:r>
            <a:r>
              <a:rPr lang="ru-RU" b="1" dirty="0" smtClean="0">
                <a:solidFill>
                  <a:srgbClr val="333333"/>
                </a:solidFill>
                <a:latin typeface="Times New Roman" pitchFamily="18" charset="0"/>
                <a:cs typeface="Times New Roman" pitchFamily="18" charset="0"/>
              </a:rPr>
              <a:t>оперативных.</a:t>
            </a:r>
            <a:endParaRPr lang="ru-RU" b="1" dirty="0">
              <a:latin typeface="Times New Roman" pitchFamily="18" charset="0"/>
              <a:cs typeface="Times New Roman" pitchFamily="18" charset="0"/>
            </a:endParaRPr>
          </a:p>
        </p:txBody>
      </p:sp>
      <p:sp>
        <p:nvSpPr>
          <p:cNvPr id="6" name="TextBox 5"/>
          <p:cNvSpPr txBox="1"/>
          <p:nvPr/>
        </p:nvSpPr>
        <p:spPr>
          <a:xfrm>
            <a:off x="755544" y="318070"/>
            <a:ext cx="7632848" cy="646331"/>
          </a:xfrm>
          <a:prstGeom prst="rect">
            <a:avLst/>
          </a:prstGeom>
          <a:noFill/>
        </p:spPr>
        <p:txBody>
          <a:bodyPr wrap="square" rtlCol="0">
            <a:spAutoFit/>
          </a:bodyPr>
          <a:lstStyle/>
          <a:p>
            <a:r>
              <a:rPr lang="ru-RU" b="1" dirty="0" smtClean="0">
                <a:solidFill>
                  <a:schemeClr val="accent2">
                    <a:lumMod val="75000"/>
                  </a:schemeClr>
                </a:solidFill>
                <a:latin typeface="Times New Roman" pitchFamily="18" charset="0"/>
                <a:cs typeface="Times New Roman" pitchFamily="18" charset="0"/>
              </a:rPr>
              <a:t>Пирогов Н. Хирургическая анатомия артериальных стволов и фасций / Н. Пирогов. – Санкт-Петербург : Издание Н.Н. Цылова, 1881. – 216 с.</a:t>
            </a:r>
            <a:endParaRPr lang="ru-RU" b="1" dirty="0">
              <a:solidFill>
                <a:schemeClr val="accent2">
                  <a:lumMod val="75000"/>
                </a:schemeClr>
              </a:solidFill>
              <a:latin typeface="Times New Roman" pitchFamily="18" charset="0"/>
              <a:cs typeface="Times New Roman" pitchFamily="18" charset="0"/>
            </a:endParaRPr>
          </a:p>
        </p:txBody>
      </p:sp>
      <p:pic>
        <p:nvPicPr>
          <p:cNvPr id="7" name="Picture 5" descr="C:\Documents and Settings\Пользователь\Мои документы\brain-educational-chart-by-m-j-weber-1830.jpg"/>
          <p:cNvPicPr>
            <a:picLocks noChangeAspect="1" noChangeArrowheads="1"/>
          </p:cNvPicPr>
          <p:nvPr/>
        </p:nvPicPr>
        <p:blipFill>
          <a:blip r:embed="rId5"/>
          <a:srcRect/>
          <a:stretch>
            <a:fillRect/>
          </a:stretch>
        </p:blipFill>
        <p:spPr bwMode="auto">
          <a:xfrm>
            <a:off x="428596" y="4357670"/>
            <a:ext cx="2143140" cy="2071726"/>
          </a:xfrm>
          <a:prstGeom prst="rect">
            <a:avLst/>
          </a:prstGeom>
          <a:noFill/>
          <a:effectLst>
            <a:softEdge rad="127000"/>
          </a:effectLst>
        </p:spPr>
      </p:pic>
      <p:pic>
        <p:nvPicPr>
          <p:cNvPr id="8" name="Picture 3" descr="C:\Documents and Settings\Пользователь\Мои документы\1dfd49184a938598eb30f58d551d.jpeg"/>
          <p:cNvPicPr>
            <a:picLocks noChangeAspect="1" noChangeArrowheads="1"/>
          </p:cNvPicPr>
          <p:nvPr/>
        </p:nvPicPr>
        <p:blipFill>
          <a:blip r:embed="rId6" cstate="print"/>
          <a:srcRect/>
          <a:stretch>
            <a:fillRect/>
          </a:stretch>
        </p:blipFill>
        <p:spPr bwMode="auto">
          <a:xfrm>
            <a:off x="5857884" y="1071546"/>
            <a:ext cx="3000396" cy="2928958"/>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pic>
        <p:nvPicPr>
          <p:cNvPr id="6146" name="Picture 2" descr="E:\пирогов\P1030478.JPG"/>
          <p:cNvPicPr>
            <a:picLocks noChangeAspect="1" noChangeArrowheads="1"/>
          </p:cNvPicPr>
          <p:nvPr/>
        </p:nvPicPr>
        <p:blipFill>
          <a:blip r:embed="rId3" cstate="print"/>
          <a:srcRect/>
          <a:stretch>
            <a:fillRect/>
          </a:stretch>
        </p:blipFill>
        <p:spPr bwMode="auto">
          <a:xfrm>
            <a:off x="0" y="1071546"/>
            <a:ext cx="2214578" cy="2928958"/>
          </a:xfrm>
          <a:prstGeom prst="rect">
            <a:avLst/>
          </a:prstGeom>
          <a:noFill/>
          <a:effectLst>
            <a:softEdge rad="127000"/>
          </a:effectLst>
        </p:spPr>
      </p:pic>
      <p:pic>
        <p:nvPicPr>
          <p:cNvPr id="6147" name="Picture 3" descr="E:\пирогов\P1030479.JPG"/>
          <p:cNvPicPr>
            <a:picLocks noChangeAspect="1" noChangeArrowheads="1"/>
          </p:cNvPicPr>
          <p:nvPr/>
        </p:nvPicPr>
        <p:blipFill>
          <a:blip r:embed="rId4" cstate="print">
            <a:lum bright="10000"/>
          </a:blip>
          <a:srcRect/>
          <a:stretch>
            <a:fillRect/>
          </a:stretch>
        </p:blipFill>
        <p:spPr bwMode="auto">
          <a:xfrm>
            <a:off x="2571736" y="1142984"/>
            <a:ext cx="3000396" cy="2928958"/>
          </a:xfrm>
          <a:prstGeom prst="rect">
            <a:avLst/>
          </a:prstGeom>
          <a:noFill/>
          <a:effectLst>
            <a:softEdge rad="127000"/>
          </a:effectLst>
        </p:spPr>
      </p:pic>
      <p:sp>
        <p:nvSpPr>
          <p:cNvPr id="2" name="TextBox 1"/>
          <p:cNvSpPr txBox="1"/>
          <p:nvPr/>
        </p:nvSpPr>
        <p:spPr>
          <a:xfrm>
            <a:off x="539552" y="4143380"/>
            <a:ext cx="8359684" cy="2585323"/>
          </a:xfrm>
          <a:prstGeom prst="rect">
            <a:avLst/>
          </a:prstGeom>
          <a:noFill/>
        </p:spPr>
        <p:txBody>
          <a:bodyPr wrap="square" rtlCol="0">
            <a:spAutoFit/>
          </a:bodyPr>
          <a:lstStyle/>
          <a:p>
            <a:pPr algn="just"/>
            <a:r>
              <a:rPr lang="ru-RU" b="1" dirty="0" smtClean="0">
                <a:solidFill>
                  <a:srgbClr val="333333"/>
                </a:solidFill>
                <a:latin typeface="Times New Roman" pitchFamily="18" charset="0"/>
                <a:cs typeface="Times New Roman" pitchFamily="18" charset="0"/>
              </a:rPr>
              <a:t>     В Томе 1 сочинения Пирогова представлена  его автобиография. ( Вопросы жизни. Дневник старого врача, писанный исключительно для самого себя, но не без задней мысли, что, может быть, когда-нибудь прочтет и кто другой. 5 ноября 1879 - 22 октября 1881). </a:t>
            </a:r>
          </a:p>
          <a:p>
            <a:pPr algn="just"/>
            <a:r>
              <a:rPr lang="ru-RU" b="1" dirty="0" smtClean="0">
                <a:solidFill>
                  <a:srgbClr val="333333"/>
                </a:solidFill>
                <a:latin typeface="Times New Roman" pitchFamily="18" charset="0"/>
                <a:cs typeface="Times New Roman" pitchFamily="18" charset="0"/>
              </a:rPr>
              <a:t>      В приложение к  </a:t>
            </a:r>
            <a:r>
              <a:rPr lang="ru-RU" b="1" dirty="0">
                <a:solidFill>
                  <a:srgbClr val="333333"/>
                </a:solidFill>
                <a:latin typeface="Times New Roman" pitchFamily="18" charset="0"/>
                <a:cs typeface="Times New Roman" pitchFamily="18" charset="0"/>
              </a:rPr>
              <a:t>статьи "Прощание Киевского учебного округа с Н.И.Пироговым", </a:t>
            </a:r>
            <a:r>
              <a:rPr lang="ru-RU" b="1" dirty="0" smtClean="0">
                <a:solidFill>
                  <a:srgbClr val="333333"/>
                </a:solidFill>
                <a:latin typeface="Times New Roman" pitchFamily="18" charset="0"/>
                <a:cs typeface="Times New Roman" pitchFamily="18" charset="0"/>
              </a:rPr>
              <a:t>имеются два рисунка: </a:t>
            </a:r>
            <a:r>
              <a:rPr lang="ru-RU" b="1" dirty="0">
                <a:solidFill>
                  <a:srgbClr val="333333"/>
                </a:solidFill>
                <a:latin typeface="Times New Roman" pitchFamily="18" charset="0"/>
                <a:cs typeface="Times New Roman" pitchFamily="18" charset="0"/>
              </a:rPr>
              <a:t>1) дом, в котором жил и скончался Николай Иванович Пирогов в селе Вишне, близ города Винницы, в Подольской губернии; 2) Часовня на могиле Николая Ивановича Пирогова в городе Винницы, в Подольской </a:t>
            </a:r>
            <a:r>
              <a:rPr lang="ru-RU" b="1" dirty="0" smtClean="0">
                <a:solidFill>
                  <a:srgbClr val="333333"/>
                </a:solidFill>
                <a:latin typeface="Times New Roman" pitchFamily="18" charset="0"/>
                <a:cs typeface="Times New Roman" pitchFamily="18" charset="0"/>
              </a:rPr>
              <a:t>губернии. </a:t>
            </a:r>
            <a:endParaRPr lang="ru-RU" b="1" dirty="0">
              <a:latin typeface="Times New Roman" pitchFamily="18" charset="0"/>
              <a:cs typeface="Times New Roman" pitchFamily="18" charset="0"/>
            </a:endParaRPr>
          </a:p>
        </p:txBody>
      </p:sp>
      <p:sp>
        <p:nvSpPr>
          <p:cNvPr id="6" name="TextBox 5"/>
          <p:cNvSpPr txBox="1"/>
          <p:nvPr/>
        </p:nvSpPr>
        <p:spPr>
          <a:xfrm>
            <a:off x="1634524" y="295918"/>
            <a:ext cx="5875016" cy="646331"/>
          </a:xfrm>
          <a:prstGeom prst="rect">
            <a:avLst/>
          </a:prstGeom>
          <a:noFill/>
        </p:spPr>
        <p:txBody>
          <a:bodyPr wrap="square" rtlCol="0">
            <a:spAutoFit/>
          </a:bodyPr>
          <a:lstStyle/>
          <a:p>
            <a:r>
              <a:rPr lang="ru-RU" b="1" dirty="0" smtClean="0">
                <a:solidFill>
                  <a:schemeClr val="accent2">
                    <a:lumMod val="75000"/>
                  </a:schemeClr>
                </a:solidFill>
                <a:latin typeface="Times New Roman" pitchFamily="18" charset="0"/>
                <a:cs typeface="Times New Roman" pitchFamily="18" charset="0"/>
              </a:rPr>
              <a:t>Сочинения Н.И. Пирогова. Том </a:t>
            </a:r>
            <a:r>
              <a:rPr lang="en-US" b="1" dirty="0" smtClean="0">
                <a:solidFill>
                  <a:schemeClr val="accent2">
                    <a:lumMod val="75000"/>
                  </a:schemeClr>
                </a:solidFill>
                <a:latin typeface="Times New Roman" pitchFamily="18" charset="0"/>
                <a:cs typeface="Times New Roman" pitchFamily="18" charset="0"/>
              </a:rPr>
              <a:t>I</a:t>
            </a:r>
            <a:r>
              <a:rPr lang="ru-RU" b="1" dirty="0" smtClean="0">
                <a:solidFill>
                  <a:schemeClr val="accent2">
                    <a:lumMod val="75000"/>
                  </a:schemeClr>
                </a:solidFill>
                <a:latin typeface="Times New Roman" pitchFamily="18" charset="0"/>
                <a:cs typeface="Times New Roman" pitchFamily="18" charset="0"/>
              </a:rPr>
              <a:t>. – Санкт-Петербург : Типография М.М. Стасюлевича, 1887. – 525 с.</a:t>
            </a:r>
            <a:endParaRPr lang="ru-RU" b="1" dirty="0">
              <a:solidFill>
                <a:schemeClr val="accent2">
                  <a:lumMod val="75000"/>
                </a:schemeClr>
              </a:solidFill>
              <a:latin typeface="Times New Roman" pitchFamily="18" charset="0"/>
              <a:cs typeface="Times New Roman" pitchFamily="18" charset="0"/>
            </a:endParaRPr>
          </a:p>
        </p:txBody>
      </p:sp>
      <p:pic>
        <p:nvPicPr>
          <p:cNvPr id="3074" name="Picture 2" descr="F:\DCIM\103_PANA\P1030493.JPG"/>
          <p:cNvPicPr>
            <a:picLocks noChangeAspect="1" noChangeArrowheads="1"/>
          </p:cNvPicPr>
          <p:nvPr/>
        </p:nvPicPr>
        <p:blipFill>
          <a:blip r:embed="rId5" cstate="print">
            <a:lum bright="10000" contrast="20000"/>
          </a:blip>
          <a:srcRect/>
          <a:stretch>
            <a:fillRect/>
          </a:stretch>
        </p:blipFill>
        <p:spPr bwMode="auto">
          <a:xfrm>
            <a:off x="5929322" y="1071546"/>
            <a:ext cx="2971744" cy="2928958"/>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pic>
        <p:nvPicPr>
          <p:cNvPr id="7170" name="Picture 2" descr="E:\пирогов\P1030480.JPG"/>
          <p:cNvPicPr>
            <a:picLocks noChangeAspect="1" noChangeArrowheads="1"/>
          </p:cNvPicPr>
          <p:nvPr/>
        </p:nvPicPr>
        <p:blipFill>
          <a:blip r:embed="rId3" cstate="print">
            <a:lum bright="10000" contrast="20000"/>
          </a:blip>
          <a:srcRect l="6764"/>
          <a:stretch>
            <a:fillRect/>
          </a:stretch>
        </p:blipFill>
        <p:spPr bwMode="auto">
          <a:xfrm>
            <a:off x="714348" y="2000240"/>
            <a:ext cx="2954070" cy="4143404"/>
          </a:xfrm>
          <a:prstGeom prst="rect">
            <a:avLst/>
          </a:prstGeom>
          <a:noFill/>
          <a:effectLst>
            <a:softEdge rad="127000"/>
          </a:effectLst>
        </p:spPr>
      </p:pic>
      <p:sp>
        <p:nvSpPr>
          <p:cNvPr id="4" name="TextBox 3"/>
          <p:cNvSpPr txBox="1"/>
          <p:nvPr/>
        </p:nvSpPr>
        <p:spPr>
          <a:xfrm>
            <a:off x="1214414" y="357166"/>
            <a:ext cx="6858048" cy="1200329"/>
          </a:xfrm>
          <a:prstGeom prst="rect">
            <a:avLst/>
          </a:prstGeom>
          <a:noFill/>
        </p:spPr>
        <p:txBody>
          <a:bodyPr wrap="square" rtlCol="0">
            <a:spAutoFit/>
          </a:bodyPr>
          <a:lstStyle/>
          <a:p>
            <a:pPr algn="ctr"/>
            <a:r>
              <a:rPr lang="ru-RU" b="1" dirty="0" smtClean="0">
                <a:solidFill>
                  <a:schemeClr val="accent2">
                    <a:lumMod val="75000"/>
                  </a:schemeClr>
                </a:solidFill>
                <a:latin typeface="Times New Roman" pitchFamily="18" charset="0"/>
                <a:cs typeface="Times New Roman" pitchFamily="18" charset="0"/>
              </a:rPr>
              <a:t>Протокол торжественного заседания императорского кавказского медицинского общества, посвященный памяти Н.И.Пирогова, в день двадцатипятилетия со дня кончины.</a:t>
            </a:r>
          </a:p>
          <a:p>
            <a:pPr algn="ctr"/>
            <a:r>
              <a:rPr lang="ru-RU" b="1" dirty="0" smtClean="0">
                <a:solidFill>
                  <a:schemeClr val="accent2">
                    <a:lumMod val="75000"/>
                  </a:schemeClr>
                </a:solidFill>
                <a:latin typeface="Times New Roman" pitchFamily="18" charset="0"/>
                <a:cs typeface="Times New Roman" pitchFamily="18" charset="0"/>
              </a:rPr>
              <a:t>23 </a:t>
            </a:r>
            <a:r>
              <a:rPr lang="ru-RU" b="1" dirty="0" smtClean="0">
                <a:solidFill>
                  <a:schemeClr val="accent2">
                    <a:lumMod val="75000"/>
                  </a:schemeClr>
                </a:solidFill>
                <a:latin typeface="Times New Roman" pitchFamily="18" charset="0"/>
                <a:cs typeface="Times New Roman" pitchFamily="18" charset="0"/>
              </a:rPr>
              <a:t>ноября, </a:t>
            </a:r>
            <a:r>
              <a:rPr lang="ru-RU" b="1" dirty="0" smtClean="0">
                <a:solidFill>
                  <a:schemeClr val="accent2">
                    <a:lumMod val="75000"/>
                  </a:schemeClr>
                </a:solidFill>
                <a:latin typeface="Times New Roman" pitchFamily="18" charset="0"/>
                <a:cs typeface="Times New Roman" pitchFamily="18" charset="0"/>
              </a:rPr>
              <a:t>№ 11, 1906 года.</a:t>
            </a:r>
            <a:endParaRPr lang="ru-RU" b="1" dirty="0">
              <a:solidFill>
                <a:schemeClr val="accent2">
                  <a:lumMod val="75000"/>
                </a:schemeClr>
              </a:solidFill>
              <a:latin typeface="Times New Roman" pitchFamily="18" charset="0"/>
              <a:cs typeface="Times New Roman" pitchFamily="18" charset="0"/>
            </a:endParaRPr>
          </a:p>
        </p:txBody>
      </p:sp>
      <p:sp>
        <p:nvSpPr>
          <p:cNvPr id="6" name="TextBox 5"/>
          <p:cNvSpPr txBox="1"/>
          <p:nvPr/>
        </p:nvSpPr>
        <p:spPr>
          <a:xfrm>
            <a:off x="4214810" y="2285992"/>
            <a:ext cx="3857652" cy="3693319"/>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     Императорское Кавказское Медицинское общество, как старейшее из обществ края, в ряду с другими не могло не отозваться на столь знаменательное для ученого мира торжество. Имя Николая Ивановича Пирогова, этого колосса русской медицины, имя, которое смело можно поставить на ряду с такими корифеями науки как Рудольф Вирхов, Луи Пастер, Роберт Кох и др., известно всему миру. </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pic>
        <p:nvPicPr>
          <p:cNvPr id="8194" name="Picture 2" descr="E:\пирогов\P1030481.JPG"/>
          <p:cNvPicPr>
            <a:picLocks noChangeAspect="1" noChangeArrowheads="1"/>
          </p:cNvPicPr>
          <p:nvPr/>
        </p:nvPicPr>
        <p:blipFill>
          <a:blip r:embed="rId3" cstate="print">
            <a:lum bright="10000" contrast="20000"/>
          </a:blip>
          <a:srcRect/>
          <a:stretch>
            <a:fillRect/>
          </a:stretch>
        </p:blipFill>
        <p:spPr bwMode="auto">
          <a:xfrm>
            <a:off x="1000100" y="1285860"/>
            <a:ext cx="2643206" cy="3143272"/>
          </a:xfrm>
          <a:prstGeom prst="rect">
            <a:avLst/>
          </a:prstGeom>
          <a:noFill/>
          <a:effectLst>
            <a:softEdge rad="127000"/>
          </a:effectLst>
        </p:spPr>
      </p:pic>
      <p:pic>
        <p:nvPicPr>
          <p:cNvPr id="8195" name="Picture 3" descr="E:\пирогов\P1030482.JPG"/>
          <p:cNvPicPr>
            <a:picLocks noChangeAspect="1" noChangeArrowheads="1"/>
          </p:cNvPicPr>
          <p:nvPr/>
        </p:nvPicPr>
        <p:blipFill>
          <a:blip r:embed="rId4" cstate="print">
            <a:lum bright="10000" contrast="10000"/>
          </a:blip>
          <a:srcRect/>
          <a:stretch>
            <a:fillRect/>
          </a:stretch>
        </p:blipFill>
        <p:spPr bwMode="auto">
          <a:xfrm>
            <a:off x="4286248" y="1214422"/>
            <a:ext cx="3786214" cy="3214710"/>
          </a:xfrm>
          <a:prstGeom prst="rect">
            <a:avLst/>
          </a:prstGeom>
          <a:noFill/>
          <a:effectLst>
            <a:softEdge rad="127000"/>
          </a:effectLst>
        </p:spPr>
      </p:pic>
      <p:sp>
        <p:nvSpPr>
          <p:cNvPr id="2" name="TextBox 1"/>
          <p:cNvSpPr txBox="1"/>
          <p:nvPr/>
        </p:nvSpPr>
        <p:spPr>
          <a:xfrm>
            <a:off x="500034" y="4429132"/>
            <a:ext cx="8334154" cy="2308324"/>
          </a:xfrm>
          <a:prstGeom prst="rect">
            <a:avLst/>
          </a:prstGeom>
          <a:noFill/>
        </p:spPr>
        <p:txBody>
          <a:bodyPr wrap="square" rtlCol="0">
            <a:spAutoFit/>
          </a:bodyPr>
          <a:lstStyle/>
          <a:p>
            <a:pPr algn="just"/>
            <a:r>
              <a:rPr lang="ru-RU" dirty="0">
                <a:solidFill>
                  <a:srgbClr val="444444"/>
                </a:solidFill>
                <a:latin typeface="Lora"/>
              </a:rPr>
              <a:t>  </a:t>
            </a:r>
            <a:r>
              <a:rPr lang="ru-RU" dirty="0" smtClean="0">
                <a:solidFill>
                  <a:srgbClr val="444444"/>
                </a:solidFill>
                <a:latin typeface="Lora"/>
              </a:rPr>
              <a:t> </a:t>
            </a:r>
            <a:r>
              <a:rPr lang="ru-RU" b="1" dirty="0">
                <a:solidFill>
                  <a:srgbClr val="444444"/>
                </a:solidFill>
                <a:latin typeface="Times New Roman" pitchFamily="18" charset="0"/>
                <a:cs typeface="Times New Roman" pitchFamily="18" charset="0"/>
              </a:rPr>
              <a:t> Пироговское общество, основано в 1883 как Московско-Петербургское медицинское общество; в 1886 переименовано в Общество русских врачей в память Н. И. Пирогова и к концу 19 в. стало идеологическим и организационно-методическим центром общественной и прежде всего земской </a:t>
            </a:r>
            <a:r>
              <a:rPr lang="ru-RU" b="1" dirty="0" smtClean="0">
                <a:solidFill>
                  <a:srgbClr val="444444"/>
                </a:solidFill>
                <a:latin typeface="Times New Roman" pitchFamily="18" charset="0"/>
                <a:cs typeface="Times New Roman" pitchFamily="18" charset="0"/>
              </a:rPr>
              <a:t>медицины. </a:t>
            </a:r>
            <a:r>
              <a:rPr lang="ru-RU" b="1" dirty="0">
                <a:solidFill>
                  <a:srgbClr val="444444"/>
                </a:solidFill>
                <a:latin typeface="Times New Roman" pitchFamily="18" charset="0"/>
                <a:cs typeface="Times New Roman" pitchFamily="18" charset="0"/>
              </a:rPr>
              <a:t>Издавало «Журнал Общества русских врачей в память Н. И. Пирогова» (1895—1908; с 1909 — «Общественный врач»), а также труды Пироговских съездов </a:t>
            </a:r>
            <a:r>
              <a:rPr lang="ru-RU" b="1" dirty="0" smtClean="0">
                <a:solidFill>
                  <a:srgbClr val="444444"/>
                </a:solidFill>
                <a:latin typeface="Times New Roman" pitchFamily="18" charset="0"/>
                <a:cs typeface="Times New Roman" pitchFamily="18" charset="0"/>
              </a:rPr>
              <a:t> </a:t>
            </a:r>
            <a:r>
              <a:rPr lang="ru-RU" b="1" dirty="0">
                <a:solidFill>
                  <a:srgbClr val="444444"/>
                </a:solidFill>
                <a:latin typeface="Times New Roman" pitchFamily="18" charset="0"/>
                <a:cs typeface="Times New Roman" pitchFamily="18" charset="0"/>
              </a:rPr>
              <a:t>материалы правления и комиссий съездов, дневники съездов и др. </a:t>
            </a:r>
            <a:endParaRPr lang="ru-RU" b="1" dirty="0">
              <a:latin typeface="Times New Roman" pitchFamily="18" charset="0"/>
              <a:cs typeface="Times New Roman" pitchFamily="18" charset="0"/>
            </a:endParaRPr>
          </a:p>
        </p:txBody>
      </p:sp>
      <p:sp>
        <p:nvSpPr>
          <p:cNvPr id="6" name="TextBox 5"/>
          <p:cNvSpPr txBox="1"/>
          <p:nvPr/>
        </p:nvSpPr>
        <p:spPr>
          <a:xfrm>
            <a:off x="758065" y="273480"/>
            <a:ext cx="7818092" cy="923330"/>
          </a:xfrm>
          <a:prstGeom prst="rect">
            <a:avLst/>
          </a:prstGeom>
          <a:noFill/>
        </p:spPr>
        <p:txBody>
          <a:bodyPr wrap="square" rtlCol="0">
            <a:spAutoFit/>
          </a:bodyPr>
          <a:lstStyle/>
          <a:p>
            <a:r>
              <a:rPr lang="ru-RU" b="1" dirty="0" smtClean="0">
                <a:solidFill>
                  <a:schemeClr val="accent2">
                    <a:lumMod val="75000"/>
                  </a:schemeClr>
                </a:solidFill>
                <a:latin typeface="Times New Roman" pitchFamily="18" charset="0"/>
                <a:cs typeface="Times New Roman" pitchFamily="18" charset="0"/>
              </a:rPr>
              <a:t>Труды </a:t>
            </a:r>
            <a:r>
              <a:rPr lang="en-US" b="1" dirty="0" smtClean="0">
                <a:solidFill>
                  <a:schemeClr val="accent2">
                    <a:lumMod val="75000"/>
                  </a:schemeClr>
                </a:solidFill>
                <a:latin typeface="Times New Roman" pitchFamily="18" charset="0"/>
                <a:cs typeface="Times New Roman" pitchFamily="18" charset="0"/>
              </a:rPr>
              <a:t>V</a:t>
            </a:r>
            <a:r>
              <a:rPr lang="ru-RU" b="1" dirty="0" smtClean="0">
                <a:solidFill>
                  <a:schemeClr val="accent2">
                    <a:lumMod val="75000"/>
                  </a:schemeClr>
                </a:solidFill>
                <a:latin typeface="Times New Roman" pitchFamily="18" charset="0"/>
                <a:cs typeface="Times New Roman" pitchFamily="18" charset="0"/>
              </a:rPr>
              <a:t> съезда общества русских врачей в память Н.И. Пирогова. Том </a:t>
            </a:r>
            <a:r>
              <a:rPr lang="en-US" b="1" dirty="0" smtClean="0">
                <a:solidFill>
                  <a:schemeClr val="accent2">
                    <a:lumMod val="75000"/>
                  </a:schemeClr>
                </a:solidFill>
                <a:latin typeface="Times New Roman" pitchFamily="18" charset="0"/>
                <a:cs typeface="Times New Roman" pitchFamily="18" charset="0"/>
              </a:rPr>
              <a:t>I</a:t>
            </a:r>
            <a:r>
              <a:rPr lang="ru-RU" b="1" dirty="0" smtClean="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 Санкт-Петербург : Типография Министерства Путей сообщений, 1894. – 712 с.</a:t>
            </a:r>
            <a:endParaRPr lang="ru-RU" b="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sp>
        <p:nvSpPr>
          <p:cNvPr id="3" name="TextBox 2"/>
          <p:cNvSpPr txBox="1"/>
          <p:nvPr/>
        </p:nvSpPr>
        <p:spPr>
          <a:xfrm>
            <a:off x="4572032" y="1997839"/>
            <a:ext cx="4000528" cy="2862322"/>
          </a:xfrm>
          <a:prstGeom prst="rect">
            <a:avLst/>
          </a:prstGeom>
          <a:noFill/>
        </p:spPr>
        <p:txBody>
          <a:bodyPr wrap="square" rtlCol="0">
            <a:spAutoFit/>
          </a:bodyPr>
          <a:lstStyle/>
          <a:p>
            <a:pPr algn="just"/>
            <a:r>
              <a:rPr lang="ru-RU" sz="2000" dirty="0" smtClean="0"/>
              <a:t> </a:t>
            </a:r>
            <a:r>
              <a:rPr lang="ru-RU" sz="2000" b="1" dirty="0" smtClean="0">
                <a:solidFill>
                  <a:schemeClr val="accent2">
                    <a:lumMod val="50000"/>
                  </a:schemeClr>
                </a:solidFill>
                <a:latin typeface="Times New Roman" pitchFamily="18" charset="0"/>
                <a:cs typeface="Times New Roman" pitchFamily="18" charset="0"/>
              </a:rPr>
              <a:t>Основное </a:t>
            </a:r>
            <a:r>
              <a:rPr lang="ru-RU" sz="2000" b="1" dirty="0" smtClean="0">
                <a:solidFill>
                  <a:schemeClr val="accent2">
                    <a:lumMod val="50000"/>
                  </a:schemeClr>
                </a:solidFill>
                <a:latin typeface="Times New Roman" pitchFamily="18" charset="0"/>
                <a:cs typeface="Times New Roman" pitchFamily="18" charset="0"/>
              </a:rPr>
              <a:t>значение деятельности Н. И. Пирогова состоит в том, что своим самоотверженным и часто бескорыстным трудом он превратил хирургию в науку, вооружив врачей научно обоснованной методикой оперативного вмешательства</a:t>
            </a:r>
            <a:r>
              <a:rPr lang="ru-RU" sz="2000" b="1" dirty="0" smtClean="0">
                <a:solidFill>
                  <a:schemeClr val="accent2">
                    <a:lumMod val="50000"/>
                  </a:schemeClr>
                </a:solidFill>
                <a:latin typeface="Times New Roman" pitchFamily="18" charset="0"/>
                <a:cs typeface="Times New Roman" pitchFamily="18" charset="0"/>
              </a:rPr>
              <a:t>.</a:t>
            </a:r>
            <a:endParaRPr lang="ru-RU" sz="2000" b="1" dirty="0" smtClean="0">
              <a:solidFill>
                <a:schemeClr val="accent2">
                  <a:lumMod val="50000"/>
                </a:schemeClr>
              </a:solidFill>
              <a:latin typeface="Times New Roman" pitchFamily="18" charset="0"/>
              <a:cs typeface="Times New Roman" pitchFamily="18" charset="0"/>
            </a:endParaRPr>
          </a:p>
        </p:txBody>
      </p:sp>
      <p:pic>
        <p:nvPicPr>
          <p:cNvPr id="18434" name="Picture 2" descr="http://player.myshared.ru/9/847206/slides/slide_7.jpg"/>
          <p:cNvPicPr>
            <a:picLocks noChangeAspect="1" noChangeArrowheads="1"/>
          </p:cNvPicPr>
          <p:nvPr/>
        </p:nvPicPr>
        <p:blipFill>
          <a:blip r:embed="rId3"/>
          <a:srcRect l="61719" t="25000" r="7812" b="14583"/>
          <a:stretch>
            <a:fillRect/>
          </a:stretch>
        </p:blipFill>
        <p:spPr bwMode="auto">
          <a:xfrm>
            <a:off x="683568" y="620688"/>
            <a:ext cx="3712268" cy="552523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Значение Основное значение всей деятельности Пирогова состоит в том, что сво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6" name="AutoShape 4" descr="Значение Основное значение всей деятельности Пирогова состоит в том, что сво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558" name="AutoShape 6" descr="Интересные факты Когда Н. И. Пирогов потребовал, чтобы русские хирурги оперир..."/>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Picture 2" descr="https://pptcloud3.ams3.digitaloceanspaces.com/slides/pics/004/852/630/original/Slide1.jpg?152041150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1979712" y="1772816"/>
            <a:ext cx="5500726" cy="2123658"/>
          </a:xfrm>
          <a:prstGeom prst="rect">
            <a:avLst/>
          </a:prstGeom>
          <a:solidFill>
            <a:schemeClr val="bg1"/>
          </a:solidFill>
        </p:spPr>
        <p:txBody>
          <a:bodyPr wrap="square" rtlCol="0">
            <a:spAutoFit/>
          </a:bodyPr>
          <a:lstStyle/>
          <a:p>
            <a:pPr algn="ctr"/>
            <a:r>
              <a:rPr lang="ru-RU" sz="6600" b="1" dirty="0" smtClean="0">
                <a:solidFill>
                  <a:schemeClr val="accent2">
                    <a:lumMod val="75000"/>
                  </a:schemeClr>
                </a:solidFill>
                <a:latin typeface="Times New Roman" pitchFamily="18" charset="0"/>
                <a:cs typeface="Times New Roman" pitchFamily="18" charset="0"/>
              </a:rPr>
              <a:t>Спасибо </a:t>
            </a:r>
          </a:p>
          <a:p>
            <a:pPr algn="ctr"/>
            <a:r>
              <a:rPr lang="ru-RU" sz="6600" b="1" dirty="0" smtClean="0">
                <a:solidFill>
                  <a:schemeClr val="accent2">
                    <a:lumMod val="75000"/>
                  </a:schemeClr>
                </a:solidFill>
                <a:latin typeface="Times New Roman" pitchFamily="18" charset="0"/>
                <a:cs typeface="Times New Roman" pitchFamily="18" charset="0"/>
              </a:rPr>
              <a:t>за </a:t>
            </a:r>
            <a:r>
              <a:rPr lang="ru-RU" sz="6600" b="1" dirty="0" smtClean="0">
                <a:solidFill>
                  <a:schemeClr val="accent2">
                    <a:lumMod val="75000"/>
                  </a:schemeClr>
                </a:solidFill>
                <a:latin typeface="Times New Roman" pitchFamily="18" charset="0"/>
                <a:cs typeface="Times New Roman" pitchFamily="18" charset="0"/>
              </a:rPr>
              <a:t>внимание</a:t>
            </a:r>
            <a:endParaRPr lang="ru-RU" sz="6600" dirty="0">
              <a:solidFill>
                <a:schemeClr val="bg2">
                  <a:lumMod val="25000"/>
                </a:schemeClr>
              </a:solidFill>
              <a:latin typeface="Times New Roman" pitchFamily="18" charset="0"/>
              <a:cs typeface="Times New Roman" pitchFamily="18" charset="0"/>
            </a:endParaRPr>
          </a:p>
        </p:txBody>
      </p:sp>
      <p:sp>
        <p:nvSpPr>
          <p:cNvPr id="7" name="TextBox 6"/>
          <p:cNvSpPr txBox="1"/>
          <p:nvPr/>
        </p:nvSpPr>
        <p:spPr>
          <a:xfrm>
            <a:off x="1928794" y="5500702"/>
            <a:ext cx="5500726" cy="646331"/>
          </a:xfrm>
          <a:prstGeom prst="rect">
            <a:avLst/>
          </a:prstGeom>
          <a:noFill/>
        </p:spPr>
        <p:txBody>
          <a:bodyPr wrap="square" rtlCol="0">
            <a:spAutoFit/>
          </a:bodyPr>
          <a:lstStyle/>
          <a:p>
            <a:pPr algn="ctr"/>
            <a:r>
              <a:rPr lang="ru-RU" b="1" dirty="0" smtClean="0">
                <a:solidFill>
                  <a:schemeClr val="accent2">
                    <a:lumMod val="75000"/>
                  </a:schemeClr>
                </a:solidFill>
                <a:latin typeface="Times New Roman" pitchFamily="18" charset="0"/>
                <a:cs typeface="Times New Roman" pitchFamily="18" charset="0"/>
              </a:rPr>
              <a:t>Стоколева М.В., библиотекарь музея редкой книги библиотеки ВГМУ им.Н.Н.Бурденко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pic>
        <p:nvPicPr>
          <p:cNvPr id="3" name="Picture 2" descr="https://pptcloud3.ams3.digitaloceanspaces.com/slides/pics/004/852/630/original/Slide1.jpg?1520411509"/>
          <p:cNvPicPr>
            <a:picLocks noChangeAspect="1" noChangeArrowheads="1"/>
          </p:cNvPicPr>
          <p:nvPr/>
        </p:nvPicPr>
        <p:blipFill>
          <a:blip r:embed="rId3"/>
          <a:srcRect/>
          <a:stretch>
            <a:fillRect/>
          </a:stretch>
        </p:blipFill>
        <p:spPr bwMode="auto">
          <a:xfrm>
            <a:off x="142844" y="214290"/>
            <a:ext cx="8858312" cy="6500858"/>
          </a:xfrm>
          <a:prstGeom prst="rect">
            <a:avLst/>
          </a:prstGeom>
          <a:noFill/>
        </p:spPr>
      </p:pic>
      <p:sp>
        <p:nvSpPr>
          <p:cNvPr id="4" name="TextBox 3"/>
          <p:cNvSpPr txBox="1"/>
          <p:nvPr/>
        </p:nvSpPr>
        <p:spPr>
          <a:xfrm>
            <a:off x="2051720" y="1772816"/>
            <a:ext cx="5524096" cy="2554545"/>
          </a:xfrm>
          <a:prstGeom prst="rect">
            <a:avLst/>
          </a:prstGeom>
          <a:solidFill>
            <a:schemeClr val="bg1"/>
          </a:solidFill>
        </p:spPr>
        <p:txBody>
          <a:bodyPr wrap="square" rtlCol="0">
            <a:spAutoFit/>
          </a:bodyPr>
          <a:lstStyle/>
          <a:p>
            <a:pPr algn="ctr"/>
            <a:r>
              <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rPr>
              <a:t>Книги, представленные </a:t>
            </a:r>
            <a:br>
              <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rPr>
            </a:br>
            <a:r>
              <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rPr>
              <a:t>на выставке, находятся в  библиотеке ВГМУ</a:t>
            </a:r>
          </a:p>
          <a:p>
            <a:pPr algn="ctr"/>
            <a:r>
              <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rPr>
              <a:t>(музей редкой </a:t>
            </a:r>
            <a:r>
              <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rPr>
              <a:t>книги,</a:t>
            </a:r>
          </a:p>
          <a:p>
            <a:pPr algn="ctr"/>
            <a:r>
              <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rPr>
              <a:t>к</a:t>
            </a:r>
            <a:r>
              <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rPr>
              <a:t>аб</a:t>
            </a:r>
            <a:r>
              <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rPr>
              <a:t>. №11).</a:t>
            </a:r>
            <a:endParaRPr lang="ru-RU" sz="3200" spc="50" dirty="0" smtClean="0">
              <a:ln w="11430"/>
              <a:solidFill>
                <a:schemeClr val="accent2">
                  <a:lumMod val="75000"/>
                </a:schemeClr>
              </a:solidFill>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2050" name="AutoShape 2" descr="Николай Пирого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42" name="Picture 2" descr="http://www.awdl.ru/load/image/wares/1089/w_Pirogov%20N.I.JPG"/>
          <p:cNvPicPr>
            <a:picLocks noChangeAspect="1" noChangeArrowheads="1"/>
          </p:cNvPicPr>
          <p:nvPr/>
        </p:nvPicPr>
        <p:blipFill>
          <a:blip r:embed="rId3" cstate="print"/>
          <a:srcRect/>
          <a:stretch>
            <a:fillRect/>
          </a:stretch>
        </p:blipFill>
        <p:spPr bwMode="auto">
          <a:xfrm>
            <a:off x="214282" y="642918"/>
            <a:ext cx="3429024" cy="4714908"/>
          </a:xfrm>
          <a:prstGeom prst="rect">
            <a:avLst/>
          </a:prstGeom>
          <a:noFill/>
          <a:effectLst>
            <a:softEdge rad="127000"/>
          </a:effectLst>
        </p:spPr>
      </p:pic>
      <p:sp>
        <p:nvSpPr>
          <p:cNvPr id="7" name="TextBox 6"/>
          <p:cNvSpPr txBox="1"/>
          <p:nvPr/>
        </p:nvSpPr>
        <p:spPr>
          <a:xfrm>
            <a:off x="3714744" y="642918"/>
            <a:ext cx="5214974" cy="5313522"/>
          </a:xfrm>
          <a:prstGeom prst="rect">
            <a:avLst/>
          </a:prstGeom>
          <a:noFill/>
        </p:spPr>
        <p:txBody>
          <a:bodyPr wrap="square" rtlCol="0">
            <a:spAutoFit/>
          </a:bodyPr>
          <a:lstStyle/>
          <a:p>
            <a:pPr algn="ctr"/>
            <a:r>
              <a:rPr lang="ru-RU" sz="2000" dirty="0" smtClean="0">
                <a:solidFill>
                  <a:schemeClr val="accent2">
                    <a:lumMod val="50000"/>
                  </a:schemeClr>
                </a:solidFill>
                <a:latin typeface="Times New Roman" pitchFamily="18" charset="0"/>
                <a:cs typeface="Times New Roman" pitchFamily="18" charset="0"/>
              </a:rPr>
              <a:t> </a:t>
            </a:r>
            <a:r>
              <a:rPr lang="ru-RU" b="1" dirty="0" smtClean="0">
                <a:solidFill>
                  <a:schemeClr val="accent2">
                    <a:lumMod val="50000"/>
                  </a:schemeClr>
                </a:solidFill>
                <a:latin typeface="Times New Roman" pitchFamily="18" charset="0"/>
                <a:cs typeface="Times New Roman" pitchFamily="18" charset="0"/>
              </a:rPr>
              <a:t>ПИРОГОВ Николай Иванович (1810-1881) </a:t>
            </a:r>
            <a:r>
              <a:rPr lang="ru-RU" dirty="0" smtClean="0">
                <a:solidFill>
                  <a:schemeClr val="accent2">
                    <a:lumMod val="50000"/>
                  </a:schemeClr>
                </a:solidFill>
                <a:latin typeface="Times New Roman" pitchFamily="18" charset="0"/>
                <a:cs typeface="Times New Roman" pitchFamily="18" charset="0"/>
              </a:rPr>
              <a:t>— </a:t>
            </a:r>
            <a:r>
              <a:rPr lang="ru-RU" b="1" dirty="0" smtClean="0">
                <a:solidFill>
                  <a:schemeClr val="accent2">
                    <a:lumMod val="50000"/>
                  </a:schemeClr>
                </a:solidFill>
                <a:latin typeface="Times New Roman" pitchFamily="18" charset="0"/>
                <a:cs typeface="Times New Roman" pitchFamily="18" charset="0"/>
              </a:rPr>
              <a:t>российский хирург и анатом, педагог, общественный деятель, основоположник военно-полевой хирургии и </a:t>
            </a:r>
          </a:p>
          <a:p>
            <a:pPr algn="ctr"/>
            <a:r>
              <a:rPr lang="ru-RU" b="1" dirty="0" smtClean="0">
                <a:solidFill>
                  <a:schemeClr val="accent2">
                    <a:lumMod val="50000"/>
                  </a:schemeClr>
                </a:solidFill>
                <a:latin typeface="Times New Roman" pitchFamily="18" charset="0"/>
                <a:cs typeface="Times New Roman" pitchFamily="18" charset="0"/>
              </a:rPr>
              <a:t>анатомо-экспериментального направления в хирургии, член-корреспондент Петербургской АН (1846). </a:t>
            </a:r>
          </a:p>
          <a:p>
            <a:pPr algn="ctr"/>
            <a:r>
              <a:rPr lang="ru-RU" b="1" dirty="0" smtClean="0">
                <a:solidFill>
                  <a:schemeClr val="accent2">
                    <a:lumMod val="50000"/>
                  </a:schemeClr>
                </a:solidFill>
                <a:latin typeface="Times New Roman" pitchFamily="18" charset="0"/>
                <a:cs typeface="Times New Roman" pitchFamily="18" charset="0"/>
              </a:rPr>
              <a:t>Участник Севастопольской обороны (1854-55), франко-прусской (1870-71) и русско-турецких (1877-78) войн. </a:t>
            </a:r>
          </a:p>
          <a:p>
            <a:pPr algn="ctr"/>
            <a:r>
              <a:rPr lang="ru-RU" b="1" dirty="0" smtClean="0">
                <a:solidFill>
                  <a:schemeClr val="accent2">
                    <a:lumMod val="50000"/>
                  </a:schemeClr>
                </a:solidFill>
                <a:latin typeface="Times New Roman" pitchFamily="18" charset="0"/>
                <a:cs typeface="Times New Roman" pitchFamily="18" charset="0"/>
              </a:rPr>
              <a:t>Впервые произвел операцию под наркозом на поле боя (1847), ввел неподвижную гипсовую повязку, предложил ряд хирургических операций. </a:t>
            </a:r>
          </a:p>
          <a:p>
            <a:pPr algn="ctr"/>
            <a:r>
              <a:rPr lang="ru-RU" b="1" dirty="0" smtClean="0">
                <a:solidFill>
                  <a:schemeClr val="accent2">
                    <a:lumMod val="50000"/>
                  </a:schemeClr>
                </a:solidFill>
                <a:latin typeface="Times New Roman" pitchFamily="18" charset="0"/>
                <a:cs typeface="Times New Roman" pitchFamily="18" charset="0"/>
              </a:rPr>
              <a:t>Мировую известность получил атлас Пирогова «Топографическая анатомия»</a:t>
            </a:r>
          </a:p>
          <a:p>
            <a:r>
              <a:rPr lang="ru-RU" sz="2000" b="1" dirty="0" smtClean="0">
                <a:solidFill>
                  <a:schemeClr val="accent2">
                    <a:lumMod val="50000"/>
                  </a:schemeClr>
                </a:solidFill>
                <a:latin typeface="Times New Roman" pitchFamily="18" charset="0"/>
                <a:cs typeface="Times New Roman" pitchFamily="18" charset="0"/>
              </a:rPr>
              <a:t/>
            </a:r>
            <a:br>
              <a:rPr lang="ru-RU" sz="2000" b="1" dirty="0" smtClean="0">
                <a:solidFill>
                  <a:schemeClr val="accent2">
                    <a:lumMod val="50000"/>
                  </a:schemeClr>
                </a:solidFill>
                <a:latin typeface="Times New Roman" pitchFamily="18" charset="0"/>
                <a:cs typeface="Times New Roman" pitchFamily="18" charset="0"/>
              </a:rPr>
            </a:br>
            <a:endParaRPr lang="ru-RU" sz="2000" b="1"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pic>
        <p:nvPicPr>
          <p:cNvPr id="1026" name="Picture 2" descr="E:\пирогов\P1030470.JPG"/>
          <p:cNvPicPr>
            <a:picLocks noChangeAspect="1" noChangeArrowheads="1"/>
          </p:cNvPicPr>
          <p:nvPr/>
        </p:nvPicPr>
        <p:blipFill>
          <a:blip r:embed="rId3" cstate="print"/>
          <a:srcRect l="1136" t="1613" b="3226"/>
          <a:stretch>
            <a:fillRect/>
          </a:stretch>
        </p:blipFill>
        <p:spPr bwMode="auto">
          <a:xfrm>
            <a:off x="857224" y="1500174"/>
            <a:ext cx="7072362" cy="5000660"/>
          </a:xfrm>
          <a:prstGeom prst="rect">
            <a:avLst/>
          </a:prstGeom>
          <a:noFill/>
          <a:effectLst>
            <a:softEdge rad="127000"/>
          </a:effectLst>
        </p:spPr>
      </p:pic>
      <p:sp>
        <p:nvSpPr>
          <p:cNvPr id="4" name="TextBox 3"/>
          <p:cNvSpPr txBox="1"/>
          <p:nvPr/>
        </p:nvSpPr>
        <p:spPr>
          <a:xfrm>
            <a:off x="1428728" y="428604"/>
            <a:ext cx="5500726" cy="923330"/>
          </a:xfrm>
          <a:prstGeom prst="rect">
            <a:avLst/>
          </a:prstGeom>
          <a:noFill/>
        </p:spPr>
        <p:txBody>
          <a:bodyPr wrap="square" rtlCol="0">
            <a:spAutoFit/>
          </a:bodyPr>
          <a:lstStyle/>
          <a:p>
            <a:pPr algn="ctr"/>
            <a:r>
              <a:rPr lang="ru-RU" b="1" dirty="0" smtClean="0">
                <a:solidFill>
                  <a:schemeClr val="accent2">
                    <a:lumMod val="75000"/>
                  </a:schemeClr>
                </a:solidFill>
                <a:latin typeface="Times New Roman" pitchFamily="18" charset="0"/>
                <a:cs typeface="Times New Roman" pitchFamily="18" charset="0"/>
              </a:rPr>
              <a:t>Музей редкой книги ВГМУ им</a:t>
            </a:r>
            <a:r>
              <a:rPr lang="ru-RU" b="1" dirty="0" smtClean="0">
                <a:solidFill>
                  <a:schemeClr val="accent2">
                    <a:lumMod val="75000"/>
                  </a:schemeClr>
                </a:solidFill>
                <a:latin typeface="Times New Roman" pitchFamily="18" charset="0"/>
                <a:cs typeface="Times New Roman" pitchFamily="18" charset="0"/>
              </a:rPr>
              <a:t>.</a:t>
            </a:r>
            <a:r>
              <a:rPr lang="en-US" b="1" dirty="0" smtClean="0">
                <a:solidFill>
                  <a:schemeClr val="accent2">
                    <a:lumMod val="75000"/>
                  </a:schemeClr>
                </a:solidFill>
                <a:latin typeface="Times New Roman" pitchFamily="18" charset="0"/>
                <a:cs typeface="Times New Roman" pitchFamily="18" charset="0"/>
              </a:rPr>
              <a:t> </a:t>
            </a:r>
            <a:r>
              <a:rPr lang="ru-RU" b="1" dirty="0" smtClean="0">
                <a:solidFill>
                  <a:schemeClr val="accent2">
                    <a:lumMod val="75000"/>
                  </a:schemeClr>
                </a:solidFill>
                <a:latin typeface="Times New Roman" pitchFamily="18" charset="0"/>
                <a:cs typeface="Times New Roman" pitchFamily="18" charset="0"/>
              </a:rPr>
              <a:t>Н.Н.Бурденко </a:t>
            </a:r>
            <a:r>
              <a:rPr lang="ru-RU" b="1" dirty="0" smtClean="0">
                <a:solidFill>
                  <a:schemeClr val="accent2">
                    <a:lumMod val="75000"/>
                  </a:schemeClr>
                </a:solidFill>
                <a:latin typeface="Times New Roman" pitchFamily="18" charset="0"/>
                <a:cs typeface="Times New Roman" pitchFamily="18" charset="0"/>
              </a:rPr>
              <a:t>представляет книги о  великом русском хирурге </a:t>
            </a:r>
            <a:r>
              <a:rPr lang="ru-RU" b="1" dirty="0" smtClean="0">
                <a:solidFill>
                  <a:schemeClr val="accent2">
                    <a:lumMod val="75000"/>
                  </a:schemeClr>
                </a:solidFill>
                <a:latin typeface="Times New Roman" pitchFamily="18" charset="0"/>
                <a:cs typeface="Times New Roman" pitchFamily="18" charset="0"/>
              </a:rPr>
              <a:t>Н.И.Пирогове</a:t>
            </a:r>
            <a:endParaRPr lang="ru-RU" b="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13740" y="0"/>
            <a:ext cx="9144064" cy="6858000"/>
          </a:xfrm>
          <a:prstGeom prst="rect">
            <a:avLst/>
          </a:prstGeom>
          <a:noFill/>
        </p:spPr>
      </p:pic>
      <p:sp>
        <p:nvSpPr>
          <p:cNvPr id="3" name="TextBox 2"/>
          <p:cNvSpPr txBox="1"/>
          <p:nvPr/>
        </p:nvSpPr>
        <p:spPr>
          <a:xfrm>
            <a:off x="2928926" y="785794"/>
            <a:ext cx="5786478" cy="646331"/>
          </a:xfrm>
          <a:prstGeom prst="rect">
            <a:avLst/>
          </a:prstGeom>
          <a:noFill/>
        </p:spPr>
        <p:txBody>
          <a:bodyPr wrap="square" rtlCol="0">
            <a:spAutoFit/>
          </a:bodyPr>
          <a:lstStyle/>
          <a:p>
            <a:r>
              <a:rPr lang="ru-RU" dirty="0" smtClean="0"/>
              <a:t/>
            </a:r>
            <a:br>
              <a:rPr lang="ru-RU" dirty="0" smtClean="0"/>
            </a:br>
            <a:endParaRPr lang="ru-RU" dirty="0"/>
          </a:p>
        </p:txBody>
      </p:sp>
      <p:pic>
        <p:nvPicPr>
          <p:cNvPr id="2051" name="Picture 3" descr="E:\пирогов\P1030471.JPG"/>
          <p:cNvPicPr>
            <a:picLocks noChangeAspect="1" noChangeArrowheads="1"/>
          </p:cNvPicPr>
          <p:nvPr/>
        </p:nvPicPr>
        <p:blipFill>
          <a:blip r:embed="rId3" cstate="print"/>
          <a:srcRect l="9091" r="6061"/>
          <a:stretch>
            <a:fillRect/>
          </a:stretch>
        </p:blipFill>
        <p:spPr bwMode="auto">
          <a:xfrm>
            <a:off x="785786" y="1000108"/>
            <a:ext cx="2643206" cy="3714776"/>
          </a:xfrm>
          <a:prstGeom prst="rect">
            <a:avLst/>
          </a:prstGeom>
          <a:noFill/>
          <a:effectLst>
            <a:softEdge rad="127000"/>
          </a:effectLst>
        </p:spPr>
      </p:pic>
      <p:sp>
        <p:nvSpPr>
          <p:cNvPr id="2054" name="AutoShape 6" descr="https://mercdn.ru/offers/02/b4/eb/2b4e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https://mercdn.ru/offers/02/b4/eb/2b4e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https://mercdn.ru/offers/02/b4/eb/2b4e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0" name="AutoShape 12" descr="https://mercdn.ru/offers/02/b4/eb/2b4e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 name="TextBox 1"/>
          <p:cNvSpPr txBox="1"/>
          <p:nvPr/>
        </p:nvSpPr>
        <p:spPr>
          <a:xfrm>
            <a:off x="714348" y="4929198"/>
            <a:ext cx="7572427" cy="1754326"/>
          </a:xfrm>
          <a:prstGeom prst="rect">
            <a:avLst/>
          </a:prstGeom>
          <a:noFill/>
        </p:spPr>
        <p:txBody>
          <a:bodyPr wrap="square" rtlCol="0">
            <a:spAutoFit/>
          </a:bodyPr>
          <a:lstStyle/>
          <a:p>
            <a:pPr algn="just"/>
            <a:r>
              <a:rPr lang="ru-RU" b="1" dirty="0" smtClean="0">
                <a:solidFill>
                  <a:srgbClr val="000000"/>
                </a:solidFill>
                <a:latin typeface="Times New Roman" pitchFamily="18" charset="0"/>
                <a:cs typeface="Times New Roman" pitchFamily="18" charset="0"/>
              </a:rPr>
              <a:t>  Эта повесть о </a:t>
            </a:r>
            <a:r>
              <a:rPr lang="ru-RU" b="1" dirty="0">
                <a:solidFill>
                  <a:srgbClr val="000000"/>
                </a:solidFill>
                <a:latin typeface="Times New Roman" pitchFamily="18" charset="0"/>
                <a:cs typeface="Times New Roman" pitchFamily="18" charset="0"/>
              </a:rPr>
              <a:t>жизни и работе великого русского хирурга Николая Ивановича Пирогова, `Чудесного доктора`, как называли его героические защитники Севастополя. Много труда и любви отдавал Пирогов медицине - им создано учение об антисептике, он ввел в употребление эфирный наркоз, гипсовые шины... Его законно считают основоположником русской хирургии. </a:t>
            </a:r>
            <a:endParaRPr lang="ru-RU" b="1" dirty="0">
              <a:latin typeface="Times New Roman" pitchFamily="18" charset="0"/>
              <a:cs typeface="Times New Roman" pitchFamily="18" charset="0"/>
            </a:endParaRPr>
          </a:p>
        </p:txBody>
      </p:sp>
      <p:sp>
        <p:nvSpPr>
          <p:cNvPr id="11" name="TextBox 10"/>
          <p:cNvSpPr txBox="1"/>
          <p:nvPr/>
        </p:nvSpPr>
        <p:spPr>
          <a:xfrm>
            <a:off x="1236425" y="175182"/>
            <a:ext cx="6643734" cy="646331"/>
          </a:xfrm>
          <a:prstGeom prst="rect">
            <a:avLst/>
          </a:prstGeom>
          <a:noFill/>
        </p:spPr>
        <p:txBody>
          <a:bodyPr wrap="square" rtlCol="0">
            <a:spAutoFit/>
          </a:bodyPr>
          <a:lstStyle/>
          <a:p>
            <a:r>
              <a:rPr lang="ru-RU" b="1" dirty="0" smtClean="0">
                <a:solidFill>
                  <a:schemeClr val="accent2">
                    <a:lumMod val="75000"/>
                  </a:schemeClr>
                </a:solidFill>
                <a:latin typeface="Times New Roman" pitchFamily="18" charset="0"/>
                <a:cs typeface="Times New Roman" pitchFamily="18" charset="0"/>
              </a:rPr>
              <a:t>Могилевский Б. Жизнь Пирогова / Б. Могилевский. - Ростов на Дону : Ростовское книжное издательство, 1953. – 289 с.</a:t>
            </a:r>
            <a:endParaRPr lang="ru-RU" b="1" dirty="0">
              <a:solidFill>
                <a:schemeClr val="accent2">
                  <a:lumMod val="75000"/>
                </a:schemeClr>
              </a:solidFill>
              <a:latin typeface="Times New Roman" pitchFamily="18" charset="0"/>
              <a:cs typeface="Times New Roman" pitchFamily="18" charset="0"/>
            </a:endParaRPr>
          </a:p>
        </p:txBody>
      </p:sp>
      <p:pic>
        <p:nvPicPr>
          <p:cNvPr id="1026" name="Picture 2" descr="F:\DCIM\103_PANA\P1030489.JPG"/>
          <p:cNvPicPr>
            <a:picLocks noChangeAspect="1" noChangeArrowheads="1"/>
          </p:cNvPicPr>
          <p:nvPr/>
        </p:nvPicPr>
        <p:blipFill>
          <a:blip r:embed="rId4" cstate="print">
            <a:lum bright="10000" contrast="20000"/>
          </a:blip>
          <a:srcRect r="4000"/>
          <a:stretch>
            <a:fillRect/>
          </a:stretch>
        </p:blipFill>
        <p:spPr bwMode="auto">
          <a:xfrm>
            <a:off x="4429124" y="928670"/>
            <a:ext cx="4000528" cy="371477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pic>
        <p:nvPicPr>
          <p:cNvPr id="3" name="Picture 4" descr="E:\пирогов\P1030472.JPG"/>
          <p:cNvPicPr>
            <a:picLocks noChangeAspect="1" noChangeArrowheads="1"/>
          </p:cNvPicPr>
          <p:nvPr/>
        </p:nvPicPr>
        <p:blipFill>
          <a:blip r:embed="rId3" cstate="print">
            <a:lum bright="10000" contrast="20000"/>
          </a:blip>
          <a:srcRect/>
          <a:stretch>
            <a:fillRect/>
          </a:stretch>
        </p:blipFill>
        <p:spPr bwMode="auto">
          <a:xfrm>
            <a:off x="6000760" y="1357298"/>
            <a:ext cx="2500330" cy="3643338"/>
          </a:xfrm>
          <a:prstGeom prst="rect">
            <a:avLst/>
          </a:prstGeom>
          <a:noFill/>
          <a:effectLst>
            <a:softEdge rad="127000"/>
          </a:effectLst>
        </p:spPr>
      </p:pic>
      <p:sp>
        <p:nvSpPr>
          <p:cNvPr id="4" name="TextBox 3"/>
          <p:cNvSpPr txBox="1"/>
          <p:nvPr/>
        </p:nvSpPr>
        <p:spPr>
          <a:xfrm>
            <a:off x="1022107" y="367225"/>
            <a:ext cx="7099722" cy="923330"/>
          </a:xfrm>
          <a:prstGeom prst="rect">
            <a:avLst/>
          </a:prstGeom>
          <a:noFill/>
        </p:spPr>
        <p:txBody>
          <a:bodyPr wrap="square" rtlCol="0">
            <a:spAutoFit/>
          </a:bodyPr>
          <a:lstStyle/>
          <a:p>
            <a:r>
              <a:rPr lang="ru-RU" b="1" dirty="0" smtClean="0">
                <a:solidFill>
                  <a:schemeClr val="accent2">
                    <a:lumMod val="75000"/>
                  </a:schemeClr>
                </a:solidFill>
                <a:latin typeface="Times New Roman" pitchFamily="18" charset="0"/>
                <a:cs typeface="Times New Roman" pitchFamily="18" charset="0"/>
              </a:rPr>
              <a:t>Корнеев В. Великий русский хирург и анатом Николай Иванович Пирогов / В. Корнеев. – Ленинград : Военно-медицинский музей, 1953. – 89 с.</a:t>
            </a:r>
            <a:endParaRPr lang="ru-RU" b="1" dirty="0">
              <a:solidFill>
                <a:schemeClr val="accent2">
                  <a:lumMod val="75000"/>
                </a:schemeClr>
              </a:solidFill>
              <a:latin typeface="Times New Roman" pitchFamily="18" charset="0"/>
              <a:cs typeface="Times New Roman" pitchFamily="18" charset="0"/>
            </a:endParaRPr>
          </a:p>
        </p:txBody>
      </p:sp>
      <p:sp>
        <p:nvSpPr>
          <p:cNvPr id="6" name="TextBox 5"/>
          <p:cNvSpPr txBox="1"/>
          <p:nvPr/>
        </p:nvSpPr>
        <p:spPr>
          <a:xfrm>
            <a:off x="785786" y="1428736"/>
            <a:ext cx="4714908" cy="1754326"/>
          </a:xfrm>
          <a:prstGeom prst="rect">
            <a:avLst/>
          </a:prstGeom>
          <a:noFill/>
        </p:spPr>
        <p:txBody>
          <a:bodyPr wrap="square" rtlCol="0">
            <a:spAutoFit/>
          </a:bodyPr>
          <a:lstStyle/>
          <a:p>
            <a:pPr algn="just"/>
            <a:r>
              <a:rPr lang="ru-RU" b="1" dirty="0" smtClean="0">
                <a:solidFill>
                  <a:srgbClr val="000000"/>
                </a:solidFill>
                <a:latin typeface="Times New Roman" pitchFamily="18" charset="0"/>
                <a:cs typeface="Times New Roman" pitchFamily="18" charset="0"/>
              </a:rPr>
              <a:t>   Но Пирогов известен не только как медик. Классиком русской педагогики, своим, учителем называют его наши педагоги, хотя только пять лет из своей пятидесятилетней деятельности Н. И. Пирогов посвятил школе.  </a:t>
            </a:r>
            <a:endParaRPr lang="ru-RU" b="1" dirty="0">
              <a:latin typeface="Times New Roman" pitchFamily="18" charset="0"/>
              <a:cs typeface="Times New Roman" pitchFamily="18" charset="0"/>
            </a:endParaRPr>
          </a:p>
        </p:txBody>
      </p:sp>
      <p:pic>
        <p:nvPicPr>
          <p:cNvPr id="4098" name="Picture 2" descr="F:\DCIM\103_PANA\P1030488.JPG"/>
          <p:cNvPicPr>
            <a:picLocks noChangeAspect="1" noChangeArrowheads="1"/>
          </p:cNvPicPr>
          <p:nvPr/>
        </p:nvPicPr>
        <p:blipFill>
          <a:blip r:embed="rId4" cstate="print">
            <a:lum bright="10000" contrast="10000"/>
          </a:blip>
          <a:srcRect/>
          <a:stretch>
            <a:fillRect/>
          </a:stretch>
        </p:blipFill>
        <p:spPr bwMode="auto">
          <a:xfrm>
            <a:off x="928662" y="3357562"/>
            <a:ext cx="4143404" cy="3357586"/>
          </a:xfrm>
          <a:prstGeom prst="rect">
            <a:avLst/>
          </a:prstGeom>
          <a:noFill/>
          <a:effectLst>
            <a:softEdge rad="127000"/>
          </a:effectLst>
        </p:spPr>
      </p:pic>
    </p:spTree>
    <p:extLst>
      <p:ext uri="{BB962C8B-B14F-4D97-AF65-F5344CB8AC3E}">
        <p14:creationId xmlns:p14="http://schemas.microsoft.com/office/powerpoint/2010/main" val="661144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sp>
        <p:nvSpPr>
          <p:cNvPr id="41986" name="AutoShape 2"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4" name="AutoShape 10" descr="https://bigslide.ru/images/40/39109/960/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6" name="AutoShape 12" descr="https://bigslide.ru/images/40/39109/960/img3.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997" name="Picture 13" descr="C:\Documents and Settings\Пользователь\Мои документы\Загрузки\img3.jpg"/>
          <p:cNvPicPr>
            <a:picLocks noChangeAspect="1" noChangeArrowheads="1"/>
          </p:cNvPicPr>
          <p:nvPr/>
        </p:nvPicPr>
        <p:blipFill>
          <a:blip r:embed="rId3"/>
          <a:srcRect l="31249" t="13542" r="19531" b="7291"/>
          <a:stretch>
            <a:fillRect/>
          </a:stretch>
        </p:blipFill>
        <p:spPr bwMode="auto">
          <a:xfrm>
            <a:off x="214282" y="642918"/>
            <a:ext cx="3714776" cy="4929246"/>
          </a:xfrm>
          <a:prstGeom prst="rect">
            <a:avLst/>
          </a:prstGeom>
          <a:noFill/>
          <a:effectLst>
            <a:softEdge rad="127000"/>
          </a:effectLst>
        </p:spPr>
      </p:pic>
      <p:sp>
        <p:nvSpPr>
          <p:cNvPr id="10" name="TextBox 9"/>
          <p:cNvSpPr txBox="1"/>
          <p:nvPr/>
        </p:nvSpPr>
        <p:spPr>
          <a:xfrm>
            <a:off x="4357686" y="571480"/>
            <a:ext cx="4286280" cy="5632311"/>
          </a:xfrm>
          <a:prstGeom prst="rect">
            <a:avLst/>
          </a:prstGeom>
          <a:noFill/>
        </p:spPr>
        <p:txBody>
          <a:bodyPr wrap="square" rtlCol="0">
            <a:spAutoFit/>
          </a:bodyPr>
          <a:lstStyle/>
          <a:p>
            <a:pPr algn="just"/>
            <a:r>
              <a:rPr lang="ru-RU" b="1" dirty="0" smtClean="0">
                <a:solidFill>
                  <a:schemeClr val="accent2">
                    <a:lumMod val="50000"/>
                  </a:schemeClr>
                </a:solidFill>
              </a:rPr>
              <a:t>     </a:t>
            </a:r>
            <a:r>
              <a:rPr lang="ru-RU" b="1" dirty="0" smtClean="0">
                <a:solidFill>
                  <a:schemeClr val="accent2">
                    <a:lumMod val="50000"/>
                  </a:schemeClr>
                </a:solidFill>
                <a:latin typeface="Times New Roman" pitchFamily="18" charset="0"/>
                <a:cs typeface="Times New Roman" pitchFamily="18" charset="0"/>
              </a:rPr>
              <a:t>Будущий великий врач Коля Пирогов родился 27 ноября 1810 года в Москве. Его отец служил казначеем. Мать Елизавета Ивановна Новикова принадлежала к старой московской купеческой семье. Всего в семье было четырнадцать детей, большинство умерло в младенчестве; из шестерых оставшихся в живых Николай был самый юный. </a:t>
            </a:r>
          </a:p>
          <a:p>
            <a:pPr algn="just"/>
            <a:r>
              <a:rPr lang="ru-RU" b="1" dirty="0" smtClean="0">
                <a:solidFill>
                  <a:schemeClr val="accent2">
                    <a:lumMod val="50000"/>
                  </a:schemeClr>
                </a:solidFill>
                <a:latin typeface="Times New Roman" pitchFamily="18" charset="0"/>
                <a:cs typeface="Times New Roman" pitchFamily="18" charset="0"/>
              </a:rPr>
              <a:t>    Его первые воспоминания детства были самые радужные: прогулки по саду, крокет, рассказы про Кутузова, наконец, частный московский пансион. </a:t>
            </a:r>
          </a:p>
          <a:p>
            <a:pPr algn="just"/>
            <a:r>
              <a:rPr lang="ru-RU" b="1" dirty="0" smtClean="0">
                <a:solidFill>
                  <a:schemeClr val="accent2">
                    <a:lumMod val="50000"/>
                  </a:schemeClr>
                </a:solidFill>
                <a:latin typeface="Times New Roman" pitchFamily="18" charset="0"/>
                <a:cs typeface="Times New Roman" pitchFamily="18" charset="0"/>
              </a:rPr>
              <a:t>Но закончить его Николай не смог: разорившемуся отцу нечем было платить. Мальчик, вчера еще игравший в солдатики, пишет прошение о приеме в университет.</a:t>
            </a:r>
            <a:endParaRPr lang="ru-RU" b="1" dirty="0">
              <a:solidFill>
                <a:schemeClr val="accent2">
                  <a:lumMod val="50000"/>
                </a:schemeClr>
              </a:solidFill>
              <a:latin typeface="Times New Roman" pitchFamily="18" charset="0"/>
              <a:cs typeface="Times New Roman" pitchFamily="18" charset="0"/>
            </a:endParaRPr>
          </a:p>
        </p:txBody>
      </p:sp>
      <p:sp>
        <p:nvSpPr>
          <p:cNvPr id="12" name="TextBox 11"/>
          <p:cNvSpPr txBox="1"/>
          <p:nvPr/>
        </p:nvSpPr>
        <p:spPr>
          <a:xfrm>
            <a:off x="1142976" y="5715016"/>
            <a:ext cx="2500330" cy="369332"/>
          </a:xfrm>
          <a:prstGeom prst="rect">
            <a:avLst/>
          </a:prstGeom>
          <a:noFill/>
        </p:spPr>
        <p:txBody>
          <a:bodyPr wrap="square" rtlCol="0">
            <a:spAutoFit/>
          </a:bodyPr>
          <a:lstStyle/>
          <a:p>
            <a:r>
              <a:rPr lang="ru-RU" dirty="0" smtClean="0"/>
              <a:t> </a:t>
            </a:r>
            <a:r>
              <a:rPr lang="ru-RU" dirty="0" smtClean="0">
                <a:solidFill>
                  <a:schemeClr val="accent2">
                    <a:lumMod val="50000"/>
                  </a:schemeClr>
                </a:solidFill>
              </a:rPr>
              <a:t>Фото Коли с няней</a:t>
            </a:r>
            <a:endParaRPr lang="ru-RU"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0" y="0"/>
            <a:ext cx="9144064" cy="6858000"/>
          </a:xfrm>
          <a:prstGeom prst="rect">
            <a:avLst/>
          </a:prstGeom>
          <a:noFill/>
        </p:spPr>
      </p:pic>
      <p:sp>
        <p:nvSpPr>
          <p:cNvPr id="41986" name="AutoShape 2"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Picture 3" descr="C:\Documents and Settings\Пользователь\Мои документы\Загрузки\619c6ece239be36e7ef889f0751960392a86f1e4.jpg"/>
          <p:cNvPicPr>
            <a:picLocks noChangeAspect="1" noChangeArrowheads="1"/>
          </p:cNvPicPr>
          <p:nvPr/>
        </p:nvPicPr>
        <p:blipFill>
          <a:blip r:embed="rId3"/>
          <a:srcRect/>
          <a:stretch>
            <a:fillRect/>
          </a:stretch>
        </p:blipFill>
        <p:spPr bwMode="auto">
          <a:xfrm>
            <a:off x="1357290" y="1857364"/>
            <a:ext cx="6500858" cy="3500462"/>
          </a:xfrm>
          <a:prstGeom prst="rect">
            <a:avLst/>
          </a:prstGeom>
          <a:noFill/>
          <a:effectLst>
            <a:softEdge rad="127000"/>
          </a:effectLst>
        </p:spPr>
      </p:pic>
      <p:sp>
        <p:nvSpPr>
          <p:cNvPr id="8" name="TextBox 7"/>
          <p:cNvSpPr txBox="1"/>
          <p:nvPr/>
        </p:nvSpPr>
        <p:spPr>
          <a:xfrm>
            <a:off x="1142976" y="285728"/>
            <a:ext cx="6929486" cy="1200329"/>
          </a:xfrm>
          <a:prstGeom prst="rect">
            <a:avLst/>
          </a:prstGeom>
          <a:noFill/>
        </p:spPr>
        <p:txBody>
          <a:bodyPr wrap="square" rtlCol="0">
            <a:spAutoFit/>
          </a:bodyPr>
          <a:lstStyle/>
          <a:p>
            <a:pPr algn="just"/>
            <a:r>
              <a:rPr lang="ru-RU" dirty="0" smtClean="0"/>
              <a:t>      </a:t>
            </a:r>
            <a:r>
              <a:rPr lang="ru-RU" b="1" dirty="0" smtClean="0">
                <a:solidFill>
                  <a:schemeClr val="accent2">
                    <a:lumMod val="50000"/>
                  </a:schemeClr>
                </a:solidFill>
                <a:latin typeface="Times New Roman" pitchFamily="18" charset="0"/>
                <a:cs typeface="Times New Roman" pitchFamily="18" charset="0"/>
              </a:rPr>
              <a:t>И вот, успешно выдержав вступительные экзамены, 14-летний Николай Пирогов стал студентом медицинского факультета Московского университета. Любимая игра "в лекаря" навсегда слилась с призванием. </a:t>
            </a:r>
            <a:endParaRPr lang="ru-RU" b="1" dirty="0">
              <a:solidFill>
                <a:schemeClr val="accent2">
                  <a:lumMod val="50000"/>
                </a:schemeClr>
              </a:solidFill>
              <a:latin typeface="Times New Roman" pitchFamily="18" charset="0"/>
              <a:cs typeface="Times New Roman" pitchFamily="18" charset="0"/>
            </a:endParaRPr>
          </a:p>
        </p:txBody>
      </p:sp>
      <p:sp>
        <p:nvSpPr>
          <p:cNvPr id="9" name="TextBox 8"/>
          <p:cNvSpPr txBox="1"/>
          <p:nvPr/>
        </p:nvSpPr>
        <p:spPr>
          <a:xfrm>
            <a:off x="1500166" y="5857892"/>
            <a:ext cx="6286544" cy="369332"/>
          </a:xfrm>
          <a:prstGeom prst="rect">
            <a:avLst/>
          </a:prstGeom>
          <a:noFill/>
        </p:spPr>
        <p:txBody>
          <a:bodyPr wrap="square" rtlCol="0">
            <a:spAutoFit/>
          </a:bodyPr>
          <a:lstStyle/>
          <a:p>
            <a:pPr algn="ctr"/>
            <a:r>
              <a:rPr lang="ru-RU" dirty="0" smtClean="0">
                <a:solidFill>
                  <a:schemeClr val="accent2">
                    <a:lumMod val="50000"/>
                  </a:schemeClr>
                </a:solidFill>
                <a:latin typeface="Times New Roman" pitchFamily="18" charset="0"/>
                <a:cs typeface="Times New Roman" pitchFamily="18" charset="0"/>
              </a:rPr>
              <a:t>Юный Пирогов сдает вступительный экзамен в университет</a:t>
            </a:r>
            <a:endParaRPr lang="ru-RU" dirty="0">
              <a:solidFill>
                <a:schemeClr val="accent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baltana.com/files/wallpapers-4/Parchment-Background-Wallpapers-14487.jpg"/>
          <p:cNvPicPr>
            <a:picLocks noChangeAspect="1" noChangeArrowheads="1"/>
          </p:cNvPicPr>
          <p:nvPr/>
        </p:nvPicPr>
        <p:blipFill>
          <a:blip r:embed="rId2"/>
          <a:srcRect/>
          <a:stretch>
            <a:fillRect/>
          </a:stretch>
        </p:blipFill>
        <p:spPr bwMode="auto">
          <a:xfrm>
            <a:off x="-64" y="0"/>
            <a:ext cx="9144064" cy="6858000"/>
          </a:xfrm>
          <a:prstGeom prst="rect">
            <a:avLst/>
          </a:prstGeom>
          <a:noFill/>
        </p:spPr>
      </p:pic>
      <p:sp>
        <p:nvSpPr>
          <p:cNvPr id="41986" name="AutoShape 2"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0" name="AutoShape 6"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92" name="AutoShape 8" descr="&amp;Ncy;&amp;icy;&amp;kcy;&amp;ocy;&amp;lcy;&amp;acy;&amp;jcy; &amp;Pcy;&amp;icy;&amp;rcy;&amp;ocy;&amp;gcy;&amp;ocy;&amp;vcy; &amp;vcy; &amp;dcy;&amp;iecy;&amp;tcy;&amp;scy;&amp;tcy;&amp;vcy;&amp;iec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Picture 2" descr="http://hroniki.org/system/events/images/000/000/330/original/%D0%9F%D0%B8%D1%80%D0%BE%D0%B3%D0%BE%D0%B2.jpg?1436187832"/>
          <p:cNvPicPr>
            <a:picLocks noChangeAspect="1" noChangeArrowheads="1"/>
          </p:cNvPicPr>
          <p:nvPr/>
        </p:nvPicPr>
        <p:blipFill>
          <a:blip r:embed="rId3"/>
          <a:srcRect/>
          <a:stretch>
            <a:fillRect/>
          </a:stretch>
        </p:blipFill>
        <p:spPr bwMode="auto">
          <a:xfrm>
            <a:off x="357158" y="285728"/>
            <a:ext cx="2857520" cy="3929090"/>
          </a:xfrm>
          <a:prstGeom prst="rect">
            <a:avLst/>
          </a:prstGeom>
          <a:noFill/>
          <a:effectLst>
            <a:softEdge rad="127000"/>
          </a:effectLst>
        </p:spPr>
      </p:pic>
      <p:pic>
        <p:nvPicPr>
          <p:cNvPr id="8" name="Picture 2" descr="http://arkjohnkeats.org/sites/default/files/styles/slide_large/public/Publication1_10.jpg?itok=IUV8EGBd"/>
          <p:cNvPicPr>
            <a:picLocks noChangeAspect="1" noChangeArrowheads="1"/>
          </p:cNvPicPr>
          <p:nvPr/>
        </p:nvPicPr>
        <p:blipFill>
          <a:blip r:embed="rId4" cstate="print"/>
          <a:srcRect/>
          <a:stretch>
            <a:fillRect/>
          </a:stretch>
        </p:blipFill>
        <p:spPr bwMode="auto">
          <a:xfrm>
            <a:off x="5000628" y="4714884"/>
            <a:ext cx="2857520" cy="2428892"/>
          </a:xfrm>
          <a:prstGeom prst="rect">
            <a:avLst/>
          </a:prstGeom>
          <a:noFill/>
          <a:effectLst>
            <a:softEdge rad="317500"/>
          </a:effectLst>
        </p:spPr>
      </p:pic>
      <p:sp>
        <p:nvSpPr>
          <p:cNvPr id="9" name="TextBox 8"/>
          <p:cNvSpPr txBox="1"/>
          <p:nvPr/>
        </p:nvSpPr>
        <p:spPr>
          <a:xfrm>
            <a:off x="4071934" y="428604"/>
            <a:ext cx="4357718" cy="3447098"/>
          </a:xfrm>
          <a:prstGeom prst="rect">
            <a:avLst/>
          </a:prstGeom>
          <a:noFill/>
        </p:spPr>
        <p:txBody>
          <a:bodyPr wrap="square" rtlCol="0">
            <a:spAutoFit/>
          </a:bodyPr>
          <a:lstStyle/>
          <a:p>
            <a:pPr algn="just"/>
            <a:r>
              <a:rPr lang="ru-RU" sz="2000" b="1" dirty="0" smtClean="0">
                <a:solidFill>
                  <a:schemeClr val="accent2">
                    <a:lumMod val="50000"/>
                  </a:schemeClr>
                </a:solidFill>
                <a:latin typeface="Times New Roman" pitchFamily="18" charset="0"/>
                <a:cs typeface="Times New Roman" pitchFamily="18" charset="0"/>
              </a:rPr>
              <a:t>     </a:t>
            </a:r>
            <a:r>
              <a:rPr lang="ru-RU" b="1" dirty="0" smtClean="0">
                <a:solidFill>
                  <a:schemeClr val="accent2">
                    <a:lumMod val="50000"/>
                  </a:schemeClr>
                </a:solidFill>
                <a:latin typeface="Times New Roman" pitchFamily="18" charset="0"/>
                <a:cs typeface="Times New Roman" pitchFamily="18" charset="0"/>
              </a:rPr>
              <a:t>Закончив университет одним из первых по успеваемости, Пирогов направился для подготовки к профессорской деятельности в Юрьевский университет (ныне - Тартуский). В то время этот университет считался лучшим в России. Здесь, в хирургической клинике, Пирогов проработал пять лет (в 22 года), блестяще защитил докторскую диссертацию и в двадцать шесть лет стал профессором хирургии.</a:t>
            </a:r>
            <a:endParaRPr lang="ru-RU" b="1" dirty="0">
              <a:solidFill>
                <a:schemeClr val="accent2">
                  <a:lumMod val="50000"/>
                </a:schemeClr>
              </a:solidFill>
              <a:latin typeface="Times New Roman" pitchFamily="18" charset="0"/>
              <a:cs typeface="Times New Roman" pitchFamily="18" charset="0"/>
            </a:endParaRPr>
          </a:p>
        </p:txBody>
      </p:sp>
      <p:pic>
        <p:nvPicPr>
          <p:cNvPr id="10" name="Picture 2" descr="http://player.myshared.ru/27/1295794/slides/slide_4.jpg"/>
          <p:cNvPicPr>
            <a:picLocks noChangeAspect="1" noChangeArrowheads="1"/>
          </p:cNvPicPr>
          <p:nvPr/>
        </p:nvPicPr>
        <p:blipFill>
          <a:blip r:embed="rId5"/>
          <a:srcRect l="11250" t="65000" r="56875" b="11250"/>
          <a:stretch>
            <a:fillRect/>
          </a:stretch>
        </p:blipFill>
        <p:spPr bwMode="auto">
          <a:xfrm>
            <a:off x="357158" y="4357694"/>
            <a:ext cx="2928958" cy="2143140"/>
          </a:xfrm>
          <a:prstGeom prst="rect">
            <a:avLst/>
          </a:prstGeom>
          <a:noFill/>
          <a:effectLst>
            <a:softEdge rad="1270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21693457</TotalTime>
  <Words>1905</Words>
  <Application>Microsoft Office PowerPoint</Application>
  <PresentationFormat>Экран (4:3)</PresentationFormat>
  <Paragraphs>69</Paragraphs>
  <Slides>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Arial</vt:lpstr>
      <vt:lpstr>Calibri</vt:lpstr>
      <vt:lpstr>Lora</vt:lpstr>
      <vt:lpstr>Monotype Corsiva</vt:lpstr>
      <vt:lpstr>Times New Roman</vt:lpstr>
      <vt:lpstr>Verdana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Н.И.Пирогов: Страницы жизни великого хирурга.</dc:title>
  <dc:creator>User</dc:creator>
  <cp:lastModifiedBy>User2</cp:lastModifiedBy>
  <cp:revision>268</cp:revision>
  <dcterms:created xsi:type="dcterms:W3CDTF">2018-09-19T11:35:37Z</dcterms:created>
  <dcterms:modified xsi:type="dcterms:W3CDTF">2018-10-18T07:07:44Z</dcterms:modified>
</cp:coreProperties>
</file>