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75" r:id="rId4"/>
    <p:sldId id="268" r:id="rId5"/>
    <p:sldId id="270" r:id="rId6"/>
    <p:sldId id="257" r:id="rId7"/>
    <p:sldId id="259" r:id="rId8"/>
    <p:sldId id="272" r:id="rId9"/>
    <p:sldId id="271" r:id="rId10"/>
    <p:sldId id="263" r:id="rId11"/>
    <p:sldId id="264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E696-E6B7-4B22-AA23-B0E8D3D877D2}" type="datetimeFigureOut">
              <a:rPr lang="ru-RU" smtClean="0"/>
              <a:pPr/>
              <a:t>06.05.2019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6C1C8-153A-438C-9319-3B3C0233D9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-24"/>
            <a:ext cx="9144000" cy="68580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Великие </a:t>
            </a:r>
            <a:r>
              <a:rPr lang="ru-RU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имена</a:t>
            </a:r>
            <a:r>
              <a:rPr lang="ru-RU" b="1" dirty="0">
                <a:latin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b="1" dirty="0">
                <a:latin typeface="Times New Roman" panose="02020603050405020304" pitchFamily="18" charset="0"/>
                <a:cs typeface="Aharoni" panose="02010803020104030203" pitchFamily="2" charset="-79"/>
              </a:rPr>
              <a:t>в библиотечной </a:t>
            </a:r>
            <a:r>
              <a:rPr lang="ru-RU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профессии</a:t>
            </a:r>
            <a:br>
              <a:rPr lang="ru-RU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b="1" dirty="0" smtClean="0">
                <a:latin typeface="Times New Roman" panose="02020603050405020304" pitchFamily="18" charset="0"/>
                <a:cs typeface="Aharoni" panose="02010803020104030203" pitchFamily="2" charset="-79"/>
              </a:rPr>
              <a:t>(зарубежные)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50" y="214290"/>
            <a:ext cx="3463794" cy="385765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Антонио Паницци </a:t>
            </a: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(1797-1879) </a:t>
            </a:r>
          </a:p>
          <a:p>
            <a:pPr indent="447675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Паницци, талантливый и энергичный, стал директором библиотеки. Фонд при нем увеличился с 150 - 200 тыс.ед. до 1 млн. единиц хранения. </a:t>
            </a:r>
          </a:p>
          <a:p>
            <a:pPr indent="447675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Библиотека Британского музея превратилась в центральную научную библиотеку с универсальным фондом, с которой не могла конкурировать ни одна библиотека мира.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Содержимое 4" descr="Antonio Panizzi has been a very important Reggio Emilia patriot and man of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63890" y="188640"/>
            <a:ext cx="5065828" cy="416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282" y="4714884"/>
            <a:ext cx="8643998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При Паницци начали составляться новые каталоги, было введено описание под коллективным автором. Благодаря Паницци особенно тщательно подбиралась научная и художественная литература России XIX в.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3538736" cy="597666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ctr"/>
            <a:r>
              <a:rPr lang="vi-VN" sz="1900" b="1" dirty="0" smtClean="0">
                <a:latin typeface="Times New Roman" pitchFamily="18" charset="0"/>
                <a:cs typeface="Times New Roman" pitchFamily="18" charset="0"/>
              </a:rPr>
              <a:t>Ме́лвил Дьюи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1851-1931)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Окончил колледж в Амхерсте, в 1874-1877 годах работал там же библиотекарем.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В 1876 году он предложил систематизировать библиотечные фонды на основе десятичной классификации идей и понятий (принцип такой классификации содержался ещё в проекте априорного языка, представленном в 1794 году французским адвокатом и филологом Ж. Делормелем на рассмотрение Национального конвента Франции) и создал систему Десятичная классификация Дьюи.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Дьюи основал при Колумбийском университете Колумбийскую школу библиотечного дела— первое в мире специализированное образовательное учреждение по подготовке библиотекарей.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&amp;Fcy;&amp;ocy;&amp;tcy;&amp;ocy;&amp;gcy;&amp;rcy;&amp;acy;&amp;fcy;&amp;icy;&amp;yacy; &amp;Mcy;&amp;iecy;&amp;lcy;&amp;vcy;&amp;icy;&amp;lcy; &amp;Dcy;&amp;softcy;&amp;yucy;&amp;icy; (photo Melville Dewey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64704"/>
            <a:ext cx="514065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721004"/>
            <a:ext cx="3970784" cy="496855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Хорке Луис Борхес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(1899-1986)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 Борхес так описал своё вступление в литературу: с самого моего детства, когда отца поразила слепота, у нас в семье молча подразумевалось, что мне надлежит осуществить в литературе то, чего обстоятельства не дали совершить моему отцу.</a:t>
            </a:r>
          </a:p>
          <a:p>
            <a:pPr indent="452438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блистал эрудицией, знанием языков и философии, мастерски владел словом.</a:t>
            </a:r>
            <a:r>
              <a:rPr lang="ru-RU" sz="1600" dirty="0" smtClean="0"/>
              <a:t> </a:t>
            </a:r>
          </a:p>
          <a:p>
            <a:pPr indent="452438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Борхес работал  библиотекарем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 затем директором Национальной библиотеки Аргентины, - однако к тому времени Борхес был слеп. Пост директора Борхес занимал до 1973 года.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s://hasta-pronto.ru/wp-content/uploads/2016/11/%D0%B1%D0%BE%D1%80%D1%85%D0%B5%D1%81-%D0%BC%D0%B8%D0%BD%D0%B8%D0%B0%D1%82%D1%8E%D1%80%D0%B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874332"/>
            <a:ext cx="45720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8" y="5157192"/>
            <a:ext cx="8229600" cy="71095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Подготовила главный библиограф Т.М. Березина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48" y="692696"/>
            <a:ext cx="5486101" cy="4114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«Все профессии знают своих начинателей.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мы до сих пор не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знаем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много крупных библиотекарей забыто»,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Великого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Библиотекаря 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Маргариты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Ивановны Рудомино.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Хочется хоть чуть-чуть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исправить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эту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несправедливость.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4" y="1052736"/>
            <a:ext cx="3609522" cy="53793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80899" y="76470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(1287-1345)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415276"/>
            <a:ext cx="4499992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нескольких лет был хранителем университетской библиотеки в Оксфорде. Владелец одной из лучших частных библиотек Англии, он отыскивал в английских монастырях рукописи, забирал их (с разрешения короля) или отдавал переписывать. Бывая с дипломатическими поручениями в Италии, Германии, Франции, посещал книгохранилища и приобретал там книги для своей библиотеки.</a:t>
            </a:r>
          </a:p>
          <a:p>
            <a:pPr indent="53975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де Бери – автор знаменитой книги «Philobiblon» («Любокнижие»), старейшего памятника библиофилии средневековья. Он передал эту книгу вместе со всей своей книжной коллекцией в 1500 томов в библиотеку Оксфордского университета.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3201" y="760939"/>
            <a:ext cx="233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Ричард де Бери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8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71456"/>
            <a:ext cx="4042792" cy="588188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Герцог Федериго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(1422-1482)</a:t>
            </a:r>
          </a:p>
          <a:p>
            <a:pPr indent="452438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Капитан наемных солдат, талантливый полководец и великий покровитель искусств, превратил средневековый Урбино в высокоразвитое государство с процветающей культурой. Во время рыцарского турнира Федериго лишился правого глаза, именно поэтому художник изобразил его в левый профиль.</a:t>
            </a:r>
          </a:p>
          <a:p>
            <a:pPr indent="452438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Коллекционер рукописной книги, составивший обширную библиотеку, Федериго не принимал только что появившееся книгопечатание, называя печатные книги «механическим искусством».</a:t>
            </a:r>
          </a:p>
          <a:p>
            <a:pPr indent="452438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правление Федериго Урбино приобрёл большое культурное значение. Он задумал перестроить дворец Монтефельтро, создав «идеальный город».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maxpark.com/static/u/article_image/16/01/16/tmp3tU96s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2040" y="741586"/>
            <a:ext cx="3705501" cy="537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3744416" cy="4680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9124" y="1000108"/>
            <a:ext cx="4175324" cy="42165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Клеман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(1596-1643) 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2438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ХVII в. французский епископ Клод Клеман выпустил научный труд, где представил идеальную модель библиотеки. Он подчеркивал научную значимость библиотеки, а ученых-библиотекарей сравнивал с капитанами кораблей, которые должны ориентироваться на выборочный доступ читателей в свой «хорошо ухоженный сад», «уединенное внутреннее святилище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52438"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785795"/>
            <a:ext cx="4071966" cy="514353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Антонио  Мальябекки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(1633-1714)</a:t>
            </a:r>
          </a:p>
          <a:p>
            <a:pPr indent="452438" algn="just">
              <a:lnSpc>
                <a:spcPct val="120000"/>
              </a:lnSpc>
              <a:spcBef>
                <a:spcPts val="0"/>
              </a:spcBef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Коллекция его книг составила фундамент национальной библиотеки в знаменитой флорентийской галерее Уффици.</a:t>
            </a:r>
            <a:r>
              <a:rPr lang="ru-RU" sz="2100" dirty="0" smtClean="0"/>
              <a:t> </a:t>
            </a:r>
          </a:p>
          <a:p>
            <a:pPr indent="452438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Некий библиотекарь обучил его бесплатно латыни, греческому и древнееврейскому языкам. Память у Мальябекки была феноменальная, его прозвали за это «оракулом».</a:t>
            </a:r>
          </a:p>
          <a:p>
            <a:pPr indent="452438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Он был словно «живой библиотекой», владел скорочтением, которым мало кто владеет и в наши дни. Правда, некоторые с презрением называли его «ученый муж среди библиотекарей, но библиотекарь среди ученых мужей». </a:t>
            </a:r>
          </a:p>
          <a:p>
            <a:pPr indent="452438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Он дожил до 81 года и всю свою личную библиотеку, состоящую из 30 тысяч томов, завещал Флоренции.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&amp;Mcy;&amp;acy;&amp;lcy;&amp;softcy;&amp;yacy;&amp;bcy;&amp;iecy;&amp;kcy;&amp;kcy;&amp;icy; (Magliabecchi), &amp;Acy;&amp;ncy;&amp;tcy;&amp;ocy;&amp;ncy;&amp;icy;&amp;o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785794"/>
            <a:ext cx="367582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28476"/>
            <a:ext cx="3538736" cy="552124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Готфрид Лейбниц </a:t>
            </a:r>
          </a:p>
          <a:p>
            <a:pPr algn="ctr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(1646-1716)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just"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Немецкий философ, логик, математик, механик, физик, юрист, историк, дипломат, изобретатель и языковед. </a:t>
            </a:r>
          </a:p>
          <a:p>
            <a:pPr indent="452438" algn="just"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Основатель и первый президент Берлинской Академии наук, иностранный член Французской Академии наук.</a:t>
            </a:r>
            <a:r>
              <a:rPr lang="ru-RU" sz="1900" dirty="0" smtClean="0"/>
              <a:t> </a:t>
            </a:r>
          </a:p>
          <a:p>
            <a:pPr indent="452438" algn="just"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Он одновременно выполнял обязанности советника, историка, библиотекаря и дипломата; этот пост он не оставлял до конца жизни. </a:t>
            </a:r>
          </a:p>
          <a:p>
            <a:pPr indent="452438" algn="just">
              <a:spcBef>
                <a:spcPts val="0"/>
              </a:spcBef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 поручению герцога Лейбниц начал работать над историей рода Гвельфов-Брауншвейгов. Он трудился над ней более тридцати лет и успел довести её до «тёмных веков».</a:t>
            </a: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ages.zeno.org/Philosophie/I/big/leib_0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1960" y="642918"/>
            <a:ext cx="4360568" cy="548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764704"/>
            <a:ext cx="3714776" cy="530904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ctr"/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Джакомо Джироламо Казанова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  <a:p>
            <a:pPr indent="87313"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1725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1798)</a:t>
            </a:r>
          </a:p>
          <a:p>
            <a:pPr indent="452438" algn="just"/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2438" algn="jus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Авантюрист, путешественник и литератор. Один из самых выдающихся исторических героев эпохи Возрождения. </a:t>
            </a:r>
          </a:p>
          <a:p>
            <a:pPr indent="452438" algn="jus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Он прославился не столько благодаря своим любовным похождениям, сколько благодаря своей неординарной личности и духу авантюризма.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2438" algn="jus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Казанова за свою жизнь успел побывать церковным служащим, юристом, военным, музыкантом, референтом, шпионом, писателем и даже библиотекарем. </a:t>
            </a:r>
          </a:p>
          <a:p>
            <a:pPr indent="452438" algn="jus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Одиночество и скука последних лет жизни позволили Казанове, не отвлекаясь, сосредоточиться над своими мемуарами, озаглавленными «История моей жизни». </a:t>
            </a:r>
            <a:br>
              <a:rPr lang="ru-RU" sz="6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/>
          </a:p>
        </p:txBody>
      </p:sp>
      <p:pic>
        <p:nvPicPr>
          <p:cNvPr id="5" name="Содержимое 4" descr="&amp;Dcy;&amp;zhcy;&amp;acy;&amp;kcy;&amp;ocy;&amp;mcy;&amp;ocy; &amp;Kcy;&amp;acy;&amp;zcy;&amp;acy;&amp;ncy;&amp;ocy;&amp;v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64704"/>
            <a:ext cx="4267155" cy="53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43438" y="404813"/>
            <a:ext cx="4248150" cy="58531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Иоганн  Гете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(1749-1832)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Немецкий поэт, государственный деятель, мыслитель и естествоиспытатель. Гёте творил в разных жанрах: поэзия, драма, эпос, автобиография, эпистоляри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r>
              <a:rPr lang="ru-RU" sz="1600" dirty="0" smtClean="0"/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ольшое внимание Гете уделял библиотеке: комплектовал ее, ездил на книжные ярмарки и аукционы, выбирая нужные для библиотеки издания. 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Очень занятой, но обязательный человек, он объездил библиотеки соседних городов, чтобы ознакомиться с их устройством, с их фондами.</a:t>
            </a:r>
            <a:r>
              <a:rPr lang="ru-RU" sz="1600" dirty="0" smtClean="0"/>
              <a:t> 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создал  в библиотеке Музей книги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хотел сделать Веймарскую библиотеку такой же образцовой, как Геттингенская.</a:t>
            </a:r>
            <a:r>
              <a:rPr lang="ru-RU" sz="1600" dirty="0" smtClean="0"/>
              <a:t> 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Гете была свойственна необыкновенная трудоспособность, умение планировать и организовывать и свою и чужую работу.</a:t>
            </a:r>
          </a:p>
          <a:p>
            <a:pPr marL="0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 опередил современников, писала Л.Б. Хавкина, в понимании библиотечного дела: основной задачей библиотеки "величайший из немцев" считал пользование книгами.</a:t>
            </a:r>
          </a:p>
          <a:p>
            <a:endParaRPr lang="ru-RU" dirty="0"/>
          </a:p>
        </p:txBody>
      </p:sp>
      <p:pic>
        <p:nvPicPr>
          <p:cNvPr id="6" name="Рисунок 5" descr="&amp;Gcy;&amp;iocy;&amp;tcy;&amp;iecy;, &amp;pcy;&amp;ocy;&amp;rcy;&amp;tcy;&amp;rcy;&amp;iecy;&amp;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1434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854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Times New Roman</vt:lpstr>
      <vt:lpstr>Тема Office</vt:lpstr>
      <vt:lpstr>Великие имена в библиотечной профессии (зарубежные)</vt:lpstr>
      <vt:lpstr>«Все профессии знают своих начинателей.  А мы до сих пор не знаем…  Так много крупных библиотекарей забыто», –  это слова Великого Библиотекаря –  Маргариты Ивановны Рудомино.  Хочется хоть чуть-чуть исправить  эту несправедливость.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Подготовила главный библиограф Т.М. Березина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81</cp:revision>
  <dcterms:created xsi:type="dcterms:W3CDTF">2019-01-23T11:33:11Z</dcterms:created>
  <dcterms:modified xsi:type="dcterms:W3CDTF">2019-05-06T07:35:53Z</dcterms:modified>
</cp:coreProperties>
</file>