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60" r:id="rId2"/>
    <p:sldId id="266" r:id="rId3"/>
    <p:sldId id="268" r:id="rId4"/>
    <p:sldId id="270" r:id="rId5"/>
    <p:sldId id="285" r:id="rId6"/>
    <p:sldId id="271" r:id="rId7"/>
    <p:sldId id="272" r:id="rId8"/>
    <p:sldId id="273" r:id="rId9"/>
    <p:sldId id="274" r:id="rId10"/>
    <p:sldId id="275" r:id="rId11"/>
    <p:sldId id="277" r:id="rId12"/>
    <p:sldId id="276" r:id="rId13"/>
    <p:sldId id="279" r:id="rId14"/>
    <p:sldId id="280" r:id="rId15"/>
    <p:sldId id="281" r:id="rId16"/>
    <p:sldId id="282" r:id="rId17"/>
    <p:sldId id="283" r:id="rId18"/>
    <p:sldId id="267" r:id="rId19"/>
    <p:sldId id="284" r:id="rId20"/>
    <p:sldId id="286" r:id="rId21"/>
    <p:sldId id="287" r:id="rId22"/>
    <p:sldId id="290" r:id="rId23"/>
    <p:sldId id="289" r:id="rId2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D86"/>
    <a:srgbClr val="FF6600"/>
    <a:srgbClr val="FF3300"/>
    <a:srgbClr val="D84C74"/>
    <a:srgbClr val="FF99CC"/>
    <a:srgbClr val="D60093"/>
    <a:srgbClr val="0066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362" autoAdjust="0"/>
    <p:restoredTop sz="88536" autoAdjust="0"/>
  </p:normalViewPr>
  <p:slideViewPr>
    <p:cSldViewPr>
      <p:cViewPr varScale="1">
        <p:scale>
          <a:sx n="65" d="100"/>
          <a:sy n="65" d="100"/>
        </p:scale>
        <p:origin x="-1530" y="-11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E69B7BE-2DFF-4EB1-9C1A-0866F06BFC4B}" type="datetimeFigureOut">
              <a:rPr lang="ru-RU" smtClean="0"/>
              <a:pPr/>
              <a:t>28.03.2019</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AAE4F24-6BDF-4DC1-BC4A-9231E5EDD976}" type="slidenum">
              <a:rPr lang="ru-RU" smtClean="0"/>
              <a:pPr/>
              <a:t>‹#›</a:t>
            </a:fld>
            <a:endParaRPr lang="ru-RU"/>
          </a:p>
        </p:txBody>
      </p:sp>
    </p:spTree>
    <p:extLst>
      <p:ext uri="{BB962C8B-B14F-4D97-AF65-F5344CB8AC3E}">
        <p14:creationId xmlns:p14="http://schemas.microsoft.com/office/powerpoint/2010/main" xmlns="" val="15098875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5AAE4F24-6BDF-4DC1-BC4A-9231E5EDD976}" type="slidenum">
              <a:rPr lang="ru-RU" smtClean="0"/>
              <a:pPr/>
              <a:t>5</a:t>
            </a:fld>
            <a:endParaRPr lang="ru-RU"/>
          </a:p>
        </p:txBody>
      </p:sp>
    </p:spTree>
    <p:extLst>
      <p:ext uri="{BB962C8B-B14F-4D97-AF65-F5344CB8AC3E}">
        <p14:creationId xmlns:p14="http://schemas.microsoft.com/office/powerpoint/2010/main" xmlns="" val="38439956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E60597E5-A9AD-48B6-81E8-152F735F8202}" type="datetimeFigureOut">
              <a:rPr lang="ru-RU" smtClean="0"/>
              <a:pPr/>
              <a:t>28.03.2019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BBF3150-42E9-4DAF-9B9A-370EE9A5C62C}" type="slidenum">
              <a:rPr lang="ru-RU" smtClean="0"/>
              <a:pPr/>
              <a:t>‹#›</a:t>
            </a:fld>
            <a:endParaRPr lang="ru-RU"/>
          </a:p>
        </p:txBody>
      </p:sp>
    </p:spTree>
  </p:cSld>
  <p:clrMapOvr>
    <a:masterClrMapping/>
  </p:clrMapOvr>
  <p:transition spd="slow">
    <p:cover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60597E5-A9AD-48B6-81E8-152F735F8202}" type="datetimeFigureOut">
              <a:rPr lang="ru-RU" smtClean="0"/>
              <a:pPr/>
              <a:t>28.03.2019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BBF3150-42E9-4DAF-9B9A-370EE9A5C62C}" type="slidenum">
              <a:rPr lang="ru-RU" smtClean="0"/>
              <a:pPr/>
              <a:t>‹#›</a:t>
            </a:fld>
            <a:endParaRPr lang="ru-RU"/>
          </a:p>
        </p:txBody>
      </p:sp>
    </p:spTree>
  </p:cSld>
  <p:clrMapOvr>
    <a:masterClrMapping/>
  </p:clrMapOvr>
  <p:transition spd="slow">
    <p:cover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60597E5-A9AD-48B6-81E8-152F735F8202}" type="datetimeFigureOut">
              <a:rPr lang="ru-RU" smtClean="0"/>
              <a:pPr/>
              <a:t>28.03.2019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BBF3150-42E9-4DAF-9B9A-370EE9A5C62C}" type="slidenum">
              <a:rPr lang="ru-RU" smtClean="0"/>
              <a:pPr/>
              <a:t>‹#›</a:t>
            </a:fld>
            <a:endParaRPr lang="ru-RU"/>
          </a:p>
        </p:txBody>
      </p:sp>
    </p:spTree>
  </p:cSld>
  <p:clrMapOvr>
    <a:masterClrMapping/>
  </p:clrMapOvr>
  <p:transition spd="slow">
    <p:cover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60597E5-A9AD-48B6-81E8-152F735F8202}" type="datetimeFigureOut">
              <a:rPr lang="ru-RU" smtClean="0"/>
              <a:pPr/>
              <a:t>28.03.2019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BBF3150-42E9-4DAF-9B9A-370EE9A5C62C}" type="slidenum">
              <a:rPr lang="ru-RU" smtClean="0"/>
              <a:pPr/>
              <a:t>‹#›</a:t>
            </a:fld>
            <a:endParaRPr lang="ru-RU"/>
          </a:p>
        </p:txBody>
      </p:sp>
    </p:spTree>
  </p:cSld>
  <p:clrMapOvr>
    <a:masterClrMapping/>
  </p:clrMapOvr>
  <p:transition spd="slow">
    <p:cover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E60597E5-A9AD-48B6-81E8-152F735F8202}" type="datetimeFigureOut">
              <a:rPr lang="ru-RU" smtClean="0"/>
              <a:pPr/>
              <a:t>28.03.2019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BBF3150-42E9-4DAF-9B9A-370EE9A5C62C}" type="slidenum">
              <a:rPr lang="ru-RU" smtClean="0"/>
              <a:pPr/>
              <a:t>‹#›</a:t>
            </a:fld>
            <a:endParaRPr lang="ru-RU"/>
          </a:p>
        </p:txBody>
      </p:sp>
    </p:spTree>
  </p:cSld>
  <p:clrMapOvr>
    <a:masterClrMapping/>
  </p:clrMapOvr>
  <p:transition spd="slow">
    <p:cover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E60597E5-A9AD-48B6-81E8-152F735F8202}" type="datetimeFigureOut">
              <a:rPr lang="ru-RU" smtClean="0"/>
              <a:pPr/>
              <a:t>28.03.2019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BBF3150-42E9-4DAF-9B9A-370EE9A5C62C}" type="slidenum">
              <a:rPr lang="ru-RU" smtClean="0"/>
              <a:pPr/>
              <a:t>‹#›</a:t>
            </a:fld>
            <a:endParaRPr lang="ru-RU"/>
          </a:p>
        </p:txBody>
      </p:sp>
    </p:spTree>
  </p:cSld>
  <p:clrMapOvr>
    <a:masterClrMapping/>
  </p:clrMapOvr>
  <p:transition spd="slow">
    <p:cover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E60597E5-A9AD-48B6-81E8-152F735F8202}" type="datetimeFigureOut">
              <a:rPr lang="ru-RU" smtClean="0"/>
              <a:pPr/>
              <a:t>28.03.2019</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CBBF3150-42E9-4DAF-9B9A-370EE9A5C62C}" type="slidenum">
              <a:rPr lang="ru-RU" smtClean="0"/>
              <a:pPr/>
              <a:t>‹#›</a:t>
            </a:fld>
            <a:endParaRPr lang="ru-RU"/>
          </a:p>
        </p:txBody>
      </p:sp>
    </p:spTree>
  </p:cSld>
  <p:clrMapOvr>
    <a:masterClrMapping/>
  </p:clrMapOvr>
  <p:transition spd="slow">
    <p:cover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E60597E5-A9AD-48B6-81E8-152F735F8202}" type="datetimeFigureOut">
              <a:rPr lang="ru-RU" smtClean="0"/>
              <a:pPr/>
              <a:t>28.03.2019</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CBBF3150-42E9-4DAF-9B9A-370EE9A5C62C}" type="slidenum">
              <a:rPr lang="ru-RU" smtClean="0"/>
              <a:pPr/>
              <a:t>‹#›</a:t>
            </a:fld>
            <a:endParaRPr lang="ru-RU"/>
          </a:p>
        </p:txBody>
      </p:sp>
    </p:spTree>
  </p:cSld>
  <p:clrMapOvr>
    <a:masterClrMapping/>
  </p:clrMapOvr>
  <p:transition spd="slow">
    <p:cover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E60597E5-A9AD-48B6-81E8-152F735F8202}" type="datetimeFigureOut">
              <a:rPr lang="ru-RU" smtClean="0"/>
              <a:pPr/>
              <a:t>28.03.2019</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CBBF3150-42E9-4DAF-9B9A-370EE9A5C62C}" type="slidenum">
              <a:rPr lang="ru-RU" smtClean="0"/>
              <a:pPr/>
              <a:t>‹#›</a:t>
            </a:fld>
            <a:endParaRPr lang="ru-RU"/>
          </a:p>
        </p:txBody>
      </p:sp>
    </p:spTree>
  </p:cSld>
  <p:clrMapOvr>
    <a:masterClrMapping/>
  </p:clrMapOvr>
  <p:transition spd="slow">
    <p:cover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E60597E5-A9AD-48B6-81E8-152F735F8202}" type="datetimeFigureOut">
              <a:rPr lang="ru-RU" smtClean="0"/>
              <a:pPr/>
              <a:t>28.03.2019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BBF3150-42E9-4DAF-9B9A-370EE9A5C62C}" type="slidenum">
              <a:rPr lang="ru-RU" smtClean="0"/>
              <a:pPr/>
              <a:t>‹#›</a:t>
            </a:fld>
            <a:endParaRPr lang="ru-RU"/>
          </a:p>
        </p:txBody>
      </p:sp>
    </p:spTree>
  </p:cSld>
  <p:clrMapOvr>
    <a:masterClrMapping/>
  </p:clrMapOvr>
  <p:transition spd="slow">
    <p:cover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E60597E5-A9AD-48B6-81E8-152F735F8202}" type="datetimeFigureOut">
              <a:rPr lang="ru-RU" smtClean="0"/>
              <a:pPr/>
              <a:t>28.03.2019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BBF3150-42E9-4DAF-9B9A-370EE9A5C62C}" type="slidenum">
              <a:rPr lang="ru-RU" smtClean="0"/>
              <a:pPr/>
              <a:t>‹#›</a:t>
            </a:fld>
            <a:endParaRPr lang="ru-RU"/>
          </a:p>
        </p:txBody>
      </p:sp>
    </p:spTree>
  </p:cSld>
  <p:clrMapOvr>
    <a:masterClrMapping/>
  </p:clrMapOvr>
  <p:transition spd="slow">
    <p:cover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0597E5-A9AD-48B6-81E8-152F735F8202}" type="datetimeFigureOut">
              <a:rPr lang="ru-RU" smtClean="0"/>
              <a:pPr/>
              <a:t>28.03.2019</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BF3150-42E9-4DAF-9B9A-370EE9A5C62C}"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cover dir="u"/>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4.jpeg"/><Relationship Id="rId1" Type="http://schemas.openxmlformats.org/officeDocument/2006/relationships/slideLayout" Target="../slideLayouts/slideLayout7.xml"/><Relationship Id="rId5" Type="http://schemas.openxmlformats.org/officeDocument/2006/relationships/image" Target="../media/image19.jpeg"/><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21.gif"/></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23.gif"/></Relationships>
</file>

<file path=ppt/slides/_rels/slide13.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25.jpeg"/></Relationships>
</file>

<file path=ppt/slides/_rels/slide1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27.jpeg"/></Relationships>
</file>

<file path=ppt/slides/_rels/slide1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29.jpeg"/></Relationships>
</file>

<file path=ppt/slides/_rels/slide1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4.jpeg"/><Relationship Id="rId1" Type="http://schemas.openxmlformats.org/officeDocument/2006/relationships/slideLayout" Target="../slideLayouts/slideLayout7.xml"/><Relationship Id="rId5" Type="http://schemas.openxmlformats.org/officeDocument/2006/relationships/image" Target="../media/image32.jpeg"/><Relationship Id="rId4" Type="http://schemas.openxmlformats.org/officeDocument/2006/relationships/image" Target="../media/image31.jpeg"/></Relationships>
</file>

<file path=ppt/slides/_rels/slide1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eg"/></Relationships>
</file>

<file path=ppt/slides/_rels/slide1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4.jpeg"/><Relationship Id="rId1" Type="http://schemas.openxmlformats.org/officeDocument/2006/relationships/slideLayout" Target="../slideLayouts/slideLayout7.xml"/><Relationship Id="rId5" Type="http://schemas.openxmlformats.org/officeDocument/2006/relationships/image" Target="../media/image39.jpeg"/><Relationship Id="rId4" Type="http://schemas.openxmlformats.org/officeDocument/2006/relationships/image" Target="../media/image38.jpeg"/></Relationships>
</file>

<file path=ppt/slides/_rels/slide19.xml.rels><?xml version="1.0" encoding="UTF-8" standalone="yes"?>
<Relationships xmlns="http://schemas.openxmlformats.org/package/2006/relationships"><Relationship Id="rId3" Type="http://schemas.openxmlformats.org/officeDocument/2006/relationships/image" Target="../media/image40.gif"/><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42.jpeg"/></Relationships>
</file>

<file path=ppt/slides/_rels/slide21.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44.jpeg"/></Relationships>
</file>

<file path=ppt/slides/_rels/slide22.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47.jpe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Пользователь\Мои документы\фоны\фон3.jpeg"/>
          <p:cNvPicPr>
            <a:picLocks noChangeAspect="1" noChangeArrowheads="1"/>
          </p:cNvPicPr>
          <p:nvPr/>
        </p:nvPicPr>
        <p:blipFill>
          <a:blip r:embed="rId2"/>
          <a:srcRect t="5208" r="5468"/>
          <a:stretch>
            <a:fillRect/>
          </a:stretch>
        </p:blipFill>
        <p:spPr bwMode="auto">
          <a:xfrm>
            <a:off x="1" y="0"/>
            <a:ext cx="9192650" cy="6858000"/>
          </a:xfrm>
          <a:prstGeom prst="rect">
            <a:avLst/>
          </a:prstGeom>
          <a:noFill/>
        </p:spPr>
      </p:pic>
      <p:pic>
        <p:nvPicPr>
          <p:cNvPr id="1027" name="Picture 3" descr="C:\Documents and Settings\Пользователь\Мои документы\картинки все\стопка книг.png"/>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5500694" y="3214686"/>
            <a:ext cx="2207285" cy="1692000"/>
          </a:xfrm>
          <a:prstGeom prst="rect">
            <a:avLst/>
          </a:prstGeom>
          <a:noFill/>
        </p:spPr>
      </p:pic>
      <p:sp>
        <p:nvSpPr>
          <p:cNvPr id="4" name="TextBox 3"/>
          <p:cNvSpPr txBox="1"/>
          <p:nvPr/>
        </p:nvSpPr>
        <p:spPr>
          <a:xfrm>
            <a:off x="4214811" y="571480"/>
            <a:ext cx="4929190" cy="2554545"/>
          </a:xfrm>
          <a:prstGeom prst="rect">
            <a:avLst/>
          </a:prstGeom>
          <a:noFill/>
        </p:spPr>
        <p:txBody>
          <a:bodyPr wrap="square" rtlCol="0">
            <a:spAutoFit/>
          </a:bodyPr>
          <a:lstStyle/>
          <a:p>
            <a:pPr algn="ctr"/>
            <a:r>
              <a:rPr lang="ru-RU" sz="4000" b="1" i="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Предлагаем вашему вниманию виртуальную выставку</a:t>
            </a:r>
            <a:endParaRPr lang="ru-RU" sz="4000" b="1" i="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Tree>
  </p:cSld>
  <p:clrMapOvr>
    <a:masterClrMapping/>
  </p:clrMapOvr>
  <p:transition spd="slow">
    <p:cover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ppt_x</p:attrName>
                                        </p:attrNameLst>
                                      </p:cBhvr>
                                      <p:tavLst>
                                        <p:tav tm="0">
                                          <p:val>
                                            <p:strVal val="#ppt_x-.2"/>
                                          </p:val>
                                        </p:tav>
                                        <p:tav tm="100000">
                                          <p:val>
                                            <p:strVal val="#ppt_x"/>
                                          </p:val>
                                        </p:tav>
                                      </p:tavLst>
                                    </p:anim>
                                    <p:anim calcmode="lin" valueType="num">
                                      <p:cBhvr>
                                        <p:cTn id="8"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9" dur="1000"/>
                                        <p:tgtEl>
                                          <p:spTgt spid="4"/>
                                        </p:tgtEl>
                                      </p:cBhvr>
                                    </p:animEffect>
                                  </p:childTnLst>
                                </p:cTn>
                              </p:par>
                              <p:par>
                                <p:cTn id="10" presetID="30" presetClass="entr" presetSubtype="0" fill="hold" nodeType="withEffect">
                                  <p:stCondLst>
                                    <p:cond delay="0"/>
                                  </p:stCondLst>
                                  <p:childTnLst>
                                    <p:set>
                                      <p:cBhvr>
                                        <p:cTn id="11" dur="1" fill="hold">
                                          <p:stCondLst>
                                            <p:cond delay="0"/>
                                          </p:stCondLst>
                                        </p:cTn>
                                        <p:tgtEl>
                                          <p:spTgt spid="1027"/>
                                        </p:tgtEl>
                                        <p:attrNameLst>
                                          <p:attrName>style.visibility</p:attrName>
                                        </p:attrNameLst>
                                      </p:cBhvr>
                                      <p:to>
                                        <p:strVal val="visible"/>
                                      </p:to>
                                    </p:set>
                                    <p:animEffect transition="in" filter="fade">
                                      <p:cBhvr>
                                        <p:cTn id="12" dur="800" decel="100000"/>
                                        <p:tgtEl>
                                          <p:spTgt spid="1027"/>
                                        </p:tgtEl>
                                      </p:cBhvr>
                                    </p:animEffect>
                                    <p:anim calcmode="lin" valueType="num">
                                      <p:cBhvr>
                                        <p:cTn id="13" dur="800" decel="100000" fill="hold"/>
                                        <p:tgtEl>
                                          <p:spTgt spid="1027"/>
                                        </p:tgtEl>
                                        <p:attrNameLst>
                                          <p:attrName>style.rotation</p:attrName>
                                        </p:attrNameLst>
                                      </p:cBhvr>
                                      <p:tavLst>
                                        <p:tav tm="0">
                                          <p:val>
                                            <p:fltVal val="-90"/>
                                          </p:val>
                                        </p:tav>
                                        <p:tav tm="100000">
                                          <p:val>
                                            <p:fltVal val="0"/>
                                          </p:val>
                                        </p:tav>
                                      </p:tavLst>
                                    </p:anim>
                                    <p:anim calcmode="lin" valueType="num">
                                      <p:cBhvr>
                                        <p:cTn id="14" dur="800" decel="100000" fill="hold"/>
                                        <p:tgtEl>
                                          <p:spTgt spid="1027"/>
                                        </p:tgtEl>
                                        <p:attrNameLst>
                                          <p:attrName>ppt_x</p:attrName>
                                        </p:attrNameLst>
                                      </p:cBhvr>
                                      <p:tavLst>
                                        <p:tav tm="0">
                                          <p:val>
                                            <p:strVal val="#ppt_x+0.4"/>
                                          </p:val>
                                        </p:tav>
                                        <p:tav tm="100000">
                                          <p:val>
                                            <p:strVal val="#ppt_x-0.05"/>
                                          </p:val>
                                        </p:tav>
                                      </p:tavLst>
                                    </p:anim>
                                    <p:anim calcmode="lin" valueType="num">
                                      <p:cBhvr>
                                        <p:cTn id="15" dur="800" decel="100000" fill="hold"/>
                                        <p:tgtEl>
                                          <p:spTgt spid="1027"/>
                                        </p:tgtEl>
                                        <p:attrNameLst>
                                          <p:attrName>ppt_y</p:attrName>
                                        </p:attrNameLst>
                                      </p:cBhvr>
                                      <p:tavLst>
                                        <p:tav tm="0">
                                          <p:val>
                                            <p:strVal val="#ppt_y-0.4"/>
                                          </p:val>
                                        </p:tav>
                                        <p:tav tm="100000">
                                          <p:val>
                                            <p:strVal val="#ppt_y+0.1"/>
                                          </p:val>
                                        </p:tav>
                                      </p:tavLst>
                                    </p:anim>
                                    <p:anim calcmode="lin" valueType="num">
                                      <p:cBhvr>
                                        <p:cTn id="16" dur="200" accel="100000" fill="hold">
                                          <p:stCondLst>
                                            <p:cond delay="800"/>
                                          </p:stCondLst>
                                        </p:cTn>
                                        <p:tgtEl>
                                          <p:spTgt spid="1027"/>
                                        </p:tgtEl>
                                        <p:attrNameLst>
                                          <p:attrName>ppt_x</p:attrName>
                                        </p:attrNameLst>
                                      </p:cBhvr>
                                      <p:tavLst>
                                        <p:tav tm="0">
                                          <p:val>
                                            <p:strVal val="#ppt_x-0.05"/>
                                          </p:val>
                                        </p:tav>
                                        <p:tav tm="100000">
                                          <p:val>
                                            <p:strVal val="#ppt_x"/>
                                          </p:val>
                                        </p:tav>
                                      </p:tavLst>
                                    </p:anim>
                                    <p:anim calcmode="lin" valueType="num">
                                      <p:cBhvr>
                                        <p:cTn id="17" dur="200" accel="100000" fill="hold">
                                          <p:stCondLst>
                                            <p:cond delay="800"/>
                                          </p:stCondLst>
                                        </p:cTn>
                                        <p:tgtEl>
                                          <p:spTgt spid="1027"/>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Documents and Settings\Пользователь\Мои документы\фоны\светлый слайд.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pic>
        <p:nvPicPr>
          <p:cNvPr id="3" name="Picture 3" descr="C:\Documents and Settings\Пользователь\Мои документы\прием анализов.jpg"/>
          <p:cNvPicPr>
            <a:picLocks noChangeAspect="1" noChangeArrowheads="1"/>
          </p:cNvPicPr>
          <p:nvPr/>
        </p:nvPicPr>
        <p:blipFill>
          <a:blip r:embed="rId3">
            <a:clrChange>
              <a:clrFrom>
                <a:srgbClr val="9BCDCE"/>
              </a:clrFrom>
              <a:clrTo>
                <a:srgbClr val="9BCDCE">
                  <a:alpha val="0"/>
                </a:srgbClr>
              </a:clrTo>
            </a:clrChange>
          </a:blip>
          <a:srcRect l="7129" t="2500" r="7036" b="3011"/>
          <a:stretch>
            <a:fillRect/>
          </a:stretch>
        </p:blipFill>
        <p:spPr bwMode="auto">
          <a:xfrm>
            <a:off x="6572264" y="214290"/>
            <a:ext cx="2421251" cy="3000396"/>
          </a:xfrm>
          <a:prstGeom prst="rect">
            <a:avLst/>
          </a:prstGeom>
          <a:noFill/>
        </p:spPr>
      </p:pic>
      <p:pic>
        <p:nvPicPr>
          <p:cNvPr id="2050" name="Picture 2" descr="C:\Documents and Settings\Пользователь\Мои документы\пробирки.jp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0" y="357166"/>
            <a:ext cx="1731196" cy="1224000"/>
          </a:xfrm>
          <a:prstGeom prst="rect">
            <a:avLst/>
          </a:prstGeom>
          <a:noFill/>
        </p:spPr>
      </p:pic>
      <p:pic>
        <p:nvPicPr>
          <p:cNvPr id="2051" name="Picture 3" descr="C:\Documents and Settings\Пользователь\Мои документы\норма.jpg"/>
          <p:cNvPicPr>
            <a:picLocks noChangeAspect="1" noChangeArrowheads="1"/>
          </p:cNvPicPr>
          <p:nvPr/>
        </p:nvPicPr>
        <p:blipFill>
          <a:blip r:embed="rId5">
            <a:lum bright="-10000" contrast="20000"/>
          </a:blip>
          <a:srcRect/>
          <a:stretch>
            <a:fillRect/>
          </a:stretch>
        </p:blipFill>
        <p:spPr bwMode="auto">
          <a:xfrm>
            <a:off x="357158" y="2428868"/>
            <a:ext cx="2826001" cy="41400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11" name="TextBox 10"/>
          <p:cNvSpPr txBox="1"/>
          <p:nvPr/>
        </p:nvSpPr>
        <p:spPr>
          <a:xfrm>
            <a:off x="3286117" y="3357562"/>
            <a:ext cx="5643602" cy="3139321"/>
          </a:xfrm>
          <a:prstGeom prst="rect">
            <a:avLst/>
          </a:prstGeom>
          <a:noFill/>
        </p:spPr>
        <p:txBody>
          <a:bodyPr wrap="square" rtlCol="0">
            <a:spAutoFit/>
          </a:bodyPr>
          <a:lstStyle/>
          <a:p>
            <a:pPr algn="ctr"/>
            <a:r>
              <a:rPr lang="ru-RU" b="1" i="1" dirty="0" smtClean="0">
                <a:ln w="10541" cmpd="sng">
                  <a:solidFill>
                    <a:schemeClr val="tx2">
                      <a:lumMod val="75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В настоящем справочнике приведены данные о морфологическом и биохимическом составе, а также физико-химических свойствах крови, мочи, слюны, мокроты, транссудата, цереброспинальной, синовиальной жидкости, содержимого желудочно-кишечного тракта, секрета предстательной железы, грудного молока, околоплодных вод, эякулята, волос, костного мозга и других биологических сред, которые в значительной мере облегчают трактовку получаемых в ходе обследования пациента результатов.</a:t>
            </a:r>
            <a:endParaRPr lang="ru-RU" b="1" i="1" dirty="0">
              <a:ln w="10541" cmpd="sng">
                <a:solidFill>
                  <a:schemeClr val="tx2">
                    <a:lumMod val="75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7" name="TextBox 6"/>
          <p:cNvSpPr txBox="1"/>
          <p:nvPr/>
        </p:nvSpPr>
        <p:spPr>
          <a:xfrm>
            <a:off x="1714480" y="571480"/>
            <a:ext cx="4786347" cy="1477328"/>
          </a:xfrm>
          <a:prstGeom prst="rect">
            <a:avLst/>
          </a:prstGeom>
          <a:noFill/>
        </p:spPr>
        <p:txBody>
          <a:bodyPr wrap="square" rtlCol="0">
            <a:spAutoFit/>
          </a:bodyPr>
          <a:lstStyle/>
          <a:p>
            <a:r>
              <a:rPr lang="ru-RU" b="1" i="1" dirty="0" smtClean="0">
                <a:ln w="10541" cmpd="sng">
                  <a:solidFill>
                    <a:schemeClr val="tx2">
                      <a:lumMod val="75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616-07(035) К 189</a:t>
            </a:r>
          </a:p>
          <a:p>
            <a:r>
              <a:rPr lang="ru-RU" b="1" i="1" dirty="0" smtClean="0">
                <a:ln w="10541" cmpd="sng">
                  <a:solidFill>
                    <a:schemeClr val="tx2">
                      <a:lumMod val="75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Камышников В.С. Норма в лабораторной медицине : Справочник </a:t>
            </a:r>
            <a:r>
              <a:rPr lang="en-US" b="1" i="1" dirty="0" smtClean="0">
                <a:ln w="10541" cmpd="sng">
                  <a:solidFill>
                    <a:schemeClr val="tx2">
                      <a:lumMod val="75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a:t>
            </a:r>
            <a:r>
              <a:rPr lang="ru-RU" b="1" i="1" dirty="0" smtClean="0">
                <a:ln w="10541" cmpd="sng">
                  <a:solidFill>
                    <a:schemeClr val="tx2">
                      <a:lumMod val="75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В.С. Камышников. – 2-е изд. – Москва : МЕДпресс-информ, 2014. – 336 с. : ил. </a:t>
            </a:r>
            <a:endParaRPr lang="ru-RU" b="1" i="1" dirty="0">
              <a:ln w="10541" cmpd="sng">
                <a:solidFill>
                  <a:schemeClr val="tx2">
                    <a:lumMod val="75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pic>
        <p:nvPicPr>
          <p:cNvPr id="9" name="Picture 2" descr="C:\Documents and Settings\Пользователь\Мои документы\фоны\светлый слайд.jpg"/>
          <p:cNvPicPr>
            <a:picLocks noChangeAspect="1" noChangeArrowheads="1"/>
          </p:cNvPicPr>
          <p:nvPr/>
        </p:nvPicPr>
        <p:blipFill>
          <a:blip r:embed="rId2"/>
          <a:srcRect l="96094" t="40625" b="53124"/>
          <a:stretch>
            <a:fillRect/>
          </a:stretch>
        </p:blipFill>
        <p:spPr bwMode="auto">
          <a:xfrm>
            <a:off x="8786842" y="2786058"/>
            <a:ext cx="357158" cy="428628"/>
          </a:xfrm>
          <a:prstGeom prst="rect">
            <a:avLst/>
          </a:prstGeom>
          <a:noFill/>
        </p:spPr>
      </p:pic>
    </p:spTree>
  </p:cSld>
  <p:clrMapOvr>
    <a:masterClrMapping/>
  </p:clrMapOvr>
  <p:transition spd="slow">
    <p:cover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p:cTn id="7" dur="1000" fill="hold"/>
                                        <p:tgtEl>
                                          <p:spTgt spid="2050"/>
                                        </p:tgtEl>
                                        <p:attrNameLst>
                                          <p:attrName>ppt_w</p:attrName>
                                        </p:attrNameLst>
                                      </p:cBhvr>
                                      <p:tavLst>
                                        <p:tav tm="0">
                                          <p:val>
                                            <p:fltVal val="0"/>
                                          </p:val>
                                        </p:tav>
                                        <p:tav tm="100000">
                                          <p:val>
                                            <p:strVal val="#ppt_w"/>
                                          </p:val>
                                        </p:tav>
                                      </p:tavLst>
                                    </p:anim>
                                    <p:anim calcmode="lin" valueType="num">
                                      <p:cBhvr>
                                        <p:cTn id="8" dur="1000" fill="hold"/>
                                        <p:tgtEl>
                                          <p:spTgt spid="2050"/>
                                        </p:tgtEl>
                                        <p:attrNameLst>
                                          <p:attrName>ppt_h</p:attrName>
                                        </p:attrNameLst>
                                      </p:cBhvr>
                                      <p:tavLst>
                                        <p:tav tm="0">
                                          <p:val>
                                            <p:fltVal val="0"/>
                                          </p:val>
                                        </p:tav>
                                        <p:tav tm="100000">
                                          <p:val>
                                            <p:strVal val="#ppt_h"/>
                                          </p:val>
                                        </p:tav>
                                      </p:tavLst>
                                    </p:anim>
                                    <p:animEffect transition="in" filter="fade">
                                      <p:cBhvr>
                                        <p:cTn id="9" dur="1000"/>
                                        <p:tgtEl>
                                          <p:spTgt spid="2050"/>
                                        </p:tgtEl>
                                      </p:cBhvr>
                                    </p:animEffect>
                                  </p:childTnLst>
                                </p:cTn>
                              </p:par>
                              <p:par>
                                <p:cTn id="10" presetID="53"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1000" fill="hold"/>
                                        <p:tgtEl>
                                          <p:spTgt spid="3"/>
                                        </p:tgtEl>
                                        <p:attrNameLst>
                                          <p:attrName>ppt_w</p:attrName>
                                        </p:attrNameLst>
                                      </p:cBhvr>
                                      <p:tavLst>
                                        <p:tav tm="0">
                                          <p:val>
                                            <p:fltVal val="0"/>
                                          </p:val>
                                        </p:tav>
                                        <p:tav tm="100000">
                                          <p:val>
                                            <p:strVal val="#ppt_w"/>
                                          </p:val>
                                        </p:tav>
                                      </p:tavLst>
                                    </p:anim>
                                    <p:anim calcmode="lin" valueType="num">
                                      <p:cBhvr>
                                        <p:cTn id="13" dur="1000" fill="hold"/>
                                        <p:tgtEl>
                                          <p:spTgt spid="3"/>
                                        </p:tgtEl>
                                        <p:attrNameLst>
                                          <p:attrName>ppt_h</p:attrName>
                                        </p:attrNameLst>
                                      </p:cBhvr>
                                      <p:tavLst>
                                        <p:tav tm="0">
                                          <p:val>
                                            <p:fltVal val="0"/>
                                          </p:val>
                                        </p:tav>
                                        <p:tav tm="100000">
                                          <p:val>
                                            <p:strVal val="#ppt_h"/>
                                          </p:val>
                                        </p:tav>
                                      </p:tavLst>
                                    </p:anim>
                                    <p:animEffect transition="in" filter="fade">
                                      <p:cBhvr>
                                        <p:cTn id="14" dur="1000"/>
                                        <p:tgtEl>
                                          <p:spTgt spid="3"/>
                                        </p:tgtEl>
                                      </p:cBhvr>
                                    </p:animEffect>
                                  </p:childTnLst>
                                </p:cTn>
                              </p:par>
                              <p:par>
                                <p:cTn id="15" presetID="29"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ppt_x</p:attrName>
                                        </p:attrNameLst>
                                      </p:cBhvr>
                                      <p:tavLst>
                                        <p:tav tm="0">
                                          <p:val>
                                            <p:strVal val="#ppt_x-.2"/>
                                          </p:val>
                                        </p:tav>
                                        <p:tav tm="100000">
                                          <p:val>
                                            <p:strVal val="#ppt_x"/>
                                          </p:val>
                                        </p:tav>
                                      </p:tavLst>
                                    </p:anim>
                                    <p:anim calcmode="lin" valueType="num">
                                      <p:cBhvr>
                                        <p:cTn id="18" dur="1000" fill="hold"/>
                                        <p:tgtEl>
                                          <p:spTgt spid="11"/>
                                        </p:tgtEl>
                                        <p:attrNameLst>
                                          <p:attrName>ppt_y</p:attrName>
                                        </p:attrNameLst>
                                      </p:cBhvr>
                                      <p:tavLst>
                                        <p:tav tm="0">
                                          <p:val>
                                            <p:strVal val="#ppt_y"/>
                                          </p:val>
                                        </p:tav>
                                        <p:tav tm="100000">
                                          <p:val>
                                            <p:strVal val="#ppt_y"/>
                                          </p:val>
                                        </p:tav>
                                      </p:tavLst>
                                    </p:anim>
                                    <p:animEffect transition="in" filter="wipe(right)" prLst="gradientSize: 0.1">
                                      <p:cBhvr>
                                        <p:cTn id="19" dur="1000"/>
                                        <p:tgtEl>
                                          <p:spTgt spid="11"/>
                                        </p:tgtEl>
                                      </p:cBhvr>
                                    </p:animEffect>
                                  </p:childTnLst>
                                </p:cTn>
                              </p:par>
                              <p:par>
                                <p:cTn id="20" presetID="29" presetClass="entr" presetSubtype="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1000" fill="hold"/>
                                        <p:tgtEl>
                                          <p:spTgt spid="7"/>
                                        </p:tgtEl>
                                        <p:attrNameLst>
                                          <p:attrName>ppt_x</p:attrName>
                                        </p:attrNameLst>
                                      </p:cBhvr>
                                      <p:tavLst>
                                        <p:tav tm="0">
                                          <p:val>
                                            <p:strVal val="#ppt_x-.2"/>
                                          </p:val>
                                        </p:tav>
                                        <p:tav tm="100000">
                                          <p:val>
                                            <p:strVal val="#ppt_x"/>
                                          </p:val>
                                        </p:tav>
                                      </p:tavLst>
                                    </p:anim>
                                    <p:anim calcmode="lin" valueType="num">
                                      <p:cBhvr>
                                        <p:cTn id="23"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24" dur="1000"/>
                                        <p:tgtEl>
                                          <p:spTgt spid="7"/>
                                        </p:tgtEl>
                                      </p:cBhvr>
                                    </p:animEffect>
                                  </p:childTnLst>
                                </p:cTn>
                              </p:par>
                              <p:par>
                                <p:cTn id="25" presetID="31" presetClass="entr" presetSubtype="0" fill="hold" nodeType="withEffect">
                                  <p:stCondLst>
                                    <p:cond delay="0"/>
                                  </p:stCondLst>
                                  <p:iterate type="lt">
                                    <p:tmPct val="5000"/>
                                  </p:iterate>
                                  <p:childTnLst>
                                    <p:set>
                                      <p:cBhvr>
                                        <p:cTn id="26" dur="1" fill="hold">
                                          <p:stCondLst>
                                            <p:cond delay="0"/>
                                          </p:stCondLst>
                                        </p:cTn>
                                        <p:tgtEl>
                                          <p:spTgt spid="2051"/>
                                        </p:tgtEl>
                                        <p:attrNameLst>
                                          <p:attrName>style.visibility</p:attrName>
                                        </p:attrNameLst>
                                      </p:cBhvr>
                                      <p:to>
                                        <p:strVal val="visible"/>
                                      </p:to>
                                    </p:set>
                                    <p:anim calcmode="lin" valueType="num">
                                      <p:cBhvr>
                                        <p:cTn id="27" dur="1000" fill="hold"/>
                                        <p:tgtEl>
                                          <p:spTgt spid="2051"/>
                                        </p:tgtEl>
                                        <p:attrNameLst>
                                          <p:attrName>ppt_w</p:attrName>
                                        </p:attrNameLst>
                                      </p:cBhvr>
                                      <p:tavLst>
                                        <p:tav tm="0">
                                          <p:val>
                                            <p:fltVal val="0"/>
                                          </p:val>
                                        </p:tav>
                                        <p:tav tm="100000">
                                          <p:val>
                                            <p:strVal val="#ppt_w"/>
                                          </p:val>
                                        </p:tav>
                                      </p:tavLst>
                                    </p:anim>
                                    <p:anim calcmode="lin" valueType="num">
                                      <p:cBhvr>
                                        <p:cTn id="28" dur="1000" fill="hold"/>
                                        <p:tgtEl>
                                          <p:spTgt spid="2051"/>
                                        </p:tgtEl>
                                        <p:attrNameLst>
                                          <p:attrName>ppt_h</p:attrName>
                                        </p:attrNameLst>
                                      </p:cBhvr>
                                      <p:tavLst>
                                        <p:tav tm="0">
                                          <p:val>
                                            <p:fltVal val="0"/>
                                          </p:val>
                                        </p:tav>
                                        <p:tav tm="100000">
                                          <p:val>
                                            <p:strVal val="#ppt_h"/>
                                          </p:val>
                                        </p:tav>
                                      </p:tavLst>
                                    </p:anim>
                                    <p:anim calcmode="lin" valueType="num">
                                      <p:cBhvr>
                                        <p:cTn id="29" dur="1000" fill="hold"/>
                                        <p:tgtEl>
                                          <p:spTgt spid="2051"/>
                                        </p:tgtEl>
                                        <p:attrNameLst>
                                          <p:attrName>style.rotation</p:attrName>
                                        </p:attrNameLst>
                                      </p:cBhvr>
                                      <p:tavLst>
                                        <p:tav tm="0">
                                          <p:val>
                                            <p:fltVal val="90"/>
                                          </p:val>
                                        </p:tav>
                                        <p:tav tm="100000">
                                          <p:val>
                                            <p:fltVal val="0"/>
                                          </p:val>
                                        </p:tav>
                                      </p:tavLst>
                                    </p:anim>
                                    <p:animEffect transition="in" filter="fade">
                                      <p:cBhvr>
                                        <p:cTn id="30" dur="10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Documents and Settings\Пользователь\Мои документы\фоны\светлый слайд.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pic>
        <p:nvPicPr>
          <p:cNvPr id="4098" name="Picture 2" descr="C:\Documents and Settings\Пользователь\Мои документы\правила чтения.jpg"/>
          <p:cNvPicPr>
            <a:picLocks noChangeAspect="1" noChangeArrowheads="1"/>
          </p:cNvPicPr>
          <p:nvPr/>
        </p:nvPicPr>
        <p:blipFill>
          <a:blip r:embed="rId3"/>
          <a:srcRect l="-2368"/>
          <a:stretch>
            <a:fillRect/>
          </a:stretch>
        </p:blipFill>
        <p:spPr bwMode="auto">
          <a:xfrm>
            <a:off x="428596" y="500042"/>
            <a:ext cx="3088346" cy="42840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4" name="TextBox 3"/>
          <p:cNvSpPr txBox="1"/>
          <p:nvPr/>
        </p:nvSpPr>
        <p:spPr>
          <a:xfrm>
            <a:off x="3857620" y="357166"/>
            <a:ext cx="5072099" cy="3487758"/>
          </a:xfrm>
          <a:prstGeom prst="rect">
            <a:avLst/>
          </a:prstGeom>
          <a:noFill/>
        </p:spPr>
        <p:txBody>
          <a:bodyPr wrap="square" rtlCol="0">
            <a:spAutoFit/>
          </a:bodyPr>
          <a:lstStyle/>
          <a:p>
            <a:pPr algn="ctr"/>
            <a:r>
              <a:rPr lang="ru-RU" b="1" i="1" dirty="0" smtClean="0">
                <a:ln w="10541" cmpd="sng">
                  <a:solidFill>
                    <a:schemeClr val="tx2">
                      <a:lumMod val="75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Руководство предназначено врачу любой специальности. Изучение материала предложено начать с отбора и врачебного осмысления той информации из фундаментальной биохимии, которая необходима врачу для практического использования в конкретной ситуации с конкретным пациентом. Семнадцать правил чтения биохимического анализа представлены в виде текста, цветных иллюстрированных схем, кратких формул и комментариев.</a:t>
            </a:r>
            <a:endParaRPr lang="ru-RU" b="1" i="1" dirty="0">
              <a:ln w="10541" cmpd="sng">
                <a:solidFill>
                  <a:schemeClr val="tx2">
                    <a:lumMod val="75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5" name="TextBox 4"/>
          <p:cNvSpPr txBox="1"/>
          <p:nvPr/>
        </p:nvSpPr>
        <p:spPr>
          <a:xfrm>
            <a:off x="571473" y="5214950"/>
            <a:ext cx="8358246" cy="923330"/>
          </a:xfrm>
          <a:prstGeom prst="rect">
            <a:avLst/>
          </a:prstGeom>
          <a:noFill/>
        </p:spPr>
        <p:txBody>
          <a:bodyPr wrap="square" rtlCol="0">
            <a:spAutoFit/>
          </a:bodyPr>
          <a:lstStyle/>
          <a:p>
            <a:r>
              <a:rPr lang="ru-RU" b="1" i="1" dirty="0" smtClean="0">
                <a:ln w="10541" cmpd="sng">
                  <a:solidFill>
                    <a:schemeClr val="tx2">
                      <a:lumMod val="75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616-07 Р 754</a:t>
            </a:r>
          </a:p>
          <a:p>
            <a:r>
              <a:rPr lang="ru-RU" b="1" i="1" dirty="0" smtClean="0">
                <a:ln w="10541" cmpd="sng">
                  <a:solidFill>
                    <a:schemeClr val="tx2">
                      <a:lumMod val="75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Рослый И.М. Правила чтения биохимического анализа: Руководство для врача </a:t>
            </a:r>
            <a:r>
              <a:rPr lang="en-US" b="1" i="1" dirty="0" smtClean="0">
                <a:ln w="10541" cmpd="sng">
                  <a:solidFill>
                    <a:schemeClr val="tx2">
                      <a:lumMod val="75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ru-RU" b="1" i="1" dirty="0" smtClean="0">
                <a:ln w="10541" cmpd="sng">
                  <a:solidFill>
                    <a:schemeClr val="tx2">
                      <a:lumMod val="75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И.М. Рослый, М.Г. Водолажская. – Москва : МИА, 2010. – 96 с.: ил.</a:t>
            </a:r>
            <a:endParaRPr lang="ru-RU" b="1" i="1" dirty="0">
              <a:ln w="10541" cmpd="sng">
                <a:solidFill>
                  <a:schemeClr val="tx2">
                    <a:lumMod val="75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pic>
        <p:nvPicPr>
          <p:cNvPr id="1026" name="Picture 2" descr="C:\Documents and Settings\Пользователь\Мои документы\врач-лаборант1.gif"/>
          <p:cNvPicPr>
            <a:picLocks noChangeAspect="1" noChangeArrowheads="1"/>
          </p:cNvPicPr>
          <p:nvPr/>
        </p:nvPicPr>
        <p:blipFill>
          <a:blip r:embed="rId4"/>
          <a:srcRect/>
          <a:stretch>
            <a:fillRect/>
          </a:stretch>
        </p:blipFill>
        <p:spPr bwMode="auto">
          <a:xfrm>
            <a:off x="4500562" y="3786190"/>
            <a:ext cx="3786214" cy="1643074"/>
          </a:xfrm>
          <a:prstGeom prst="rect">
            <a:avLst/>
          </a:prstGeom>
          <a:noFill/>
          <a:effectLst>
            <a:softEdge rad="127000"/>
          </a:effectLst>
        </p:spPr>
      </p:pic>
    </p:spTree>
  </p:cSld>
  <p:clrMapOvr>
    <a:masterClrMapping/>
  </p:clrMapOvr>
  <p:transition spd="slow">
    <p:cover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ppt_x</p:attrName>
                                        </p:attrNameLst>
                                      </p:cBhvr>
                                      <p:tavLst>
                                        <p:tav tm="0">
                                          <p:val>
                                            <p:strVal val="#ppt_x-.2"/>
                                          </p:val>
                                        </p:tav>
                                        <p:tav tm="100000">
                                          <p:val>
                                            <p:strVal val="#ppt_x"/>
                                          </p:val>
                                        </p:tav>
                                      </p:tavLst>
                                    </p:anim>
                                    <p:anim calcmode="lin" valueType="num">
                                      <p:cBhvr>
                                        <p:cTn id="8"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9" dur="1000"/>
                                        <p:tgtEl>
                                          <p:spTgt spid="4"/>
                                        </p:tgtEl>
                                      </p:cBhvr>
                                    </p:animEffect>
                                  </p:childTnLst>
                                </p:cTn>
                              </p:par>
                              <p:par>
                                <p:cTn id="10" presetID="55" presetClass="entr" presetSubtype="0" fill="hold" nodeType="withEffect">
                                  <p:stCondLst>
                                    <p:cond delay="0"/>
                                  </p:stCondLst>
                                  <p:childTnLst>
                                    <p:set>
                                      <p:cBhvr>
                                        <p:cTn id="11" dur="1" fill="hold">
                                          <p:stCondLst>
                                            <p:cond delay="0"/>
                                          </p:stCondLst>
                                        </p:cTn>
                                        <p:tgtEl>
                                          <p:spTgt spid="1026"/>
                                        </p:tgtEl>
                                        <p:attrNameLst>
                                          <p:attrName>style.visibility</p:attrName>
                                        </p:attrNameLst>
                                      </p:cBhvr>
                                      <p:to>
                                        <p:strVal val="visible"/>
                                      </p:to>
                                    </p:set>
                                    <p:anim calcmode="lin" valueType="num">
                                      <p:cBhvr>
                                        <p:cTn id="12" dur="1000" fill="hold"/>
                                        <p:tgtEl>
                                          <p:spTgt spid="1026"/>
                                        </p:tgtEl>
                                        <p:attrNameLst>
                                          <p:attrName>ppt_w</p:attrName>
                                        </p:attrNameLst>
                                      </p:cBhvr>
                                      <p:tavLst>
                                        <p:tav tm="0">
                                          <p:val>
                                            <p:strVal val="#ppt_w*0.70"/>
                                          </p:val>
                                        </p:tav>
                                        <p:tav tm="100000">
                                          <p:val>
                                            <p:strVal val="#ppt_w"/>
                                          </p:val>
                                        </p:tav>
                                      </p:tavLst>
                                    </p:anim>
                                    <p:anim calcmode="lin" valueType="num">
                                      <p:cBhvr>
                                        <p:cTn id="13" dur="1000" fill="hold"/>
                                        <p:tgtEl>
                                          <p:spTgt spid="1026"/>
                                        </p:tgtEl>
                                        <p:attrNameLst>
                                          <p:attrName>ppt_h</p:attrName>
                                        </p:attrNameLst>
                                      </p:cBhvr>
                                      <p:tavLst>
                                        <p:tav tm="0">
                                          <p:val>
                                            <p:strVal val="#ppt_h"/>
                                          </p:val>
                                        </p:tav>
                                        <p:tav tm="100000">
                                          <p:val>
                                            <p:strVal val="#ppt_h"/>
                                          </p:val>
                                        </p:tav>
                                      </p:tavLst>
                                    </p:anim>
                                    <p:animEffect transition="in" filter="fade">
                                      <p:cBhvr>
                                        <p:cTn id="14" dur="1000"/>
                                        <p:tgtEl>
                                          <p:spTgt spid="1026"/>
                                        </p:tgtEl>
                                      </p:cBhvr>
                                    </p:animEffect>
                                  </p:childTnLst>
                                </p:cTn>
                              </p:par>
                              <p:par>
                                <p:cTn id="15" presetID="29"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1000" fill="hold"/>
                                        <p:tgtEl>
                                          <p:spTgt spid="5"/>
                                        </p:tgtEl>
                                        <p:attrNameLst>
                                          <p:attrName>ppt_x</p:attrName>
                                        </p:attrNameLst>
                                      </p:cBhvr>
                                      <p:tavLst>
                                        <p:tav tm="0">
                                          <p:val>
                                            <p:strVal val="#ppt_x-.2"/>
                                          </p:val>
                                        </p:tav>
                                        <p:tav tm="100000">
                                          <p:val>
                                            <p:strVal val="#ppt_x"/>
                                          </p:val>
                                        </p:tav>
                                      </p:tavLst>
                                    </p:anim>
                                    <p:anim calcmode="lin" valueType="num">
                                      <p:cBhvr>
                                        <p:cTn id="18"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19" dur="1000"/>
                                        <p:tgtEl>
                                          <p:spTgt spid="5"/>
                                        </p:tgtEl>
                                      </p:cBhvr>
                                    </p:animEffect>
                                  </p:childTnLst>
                                </p:cTn>
                              </p:par>
                              <p:par>
                                <p:cTn id="20" presetID="31" presetClass="entr" presetSubtype="0" fill="hold" nodeType="withEffect">
                                  <p:stCondLst>
                                    <p:cond delay="0"/>
                                  </p:stCondLst>
                                  <p:iterate type="lt">
                                    <p:tmPct val="5000"/>
                                  </p:iterate>
                                  <p:childTnLst>
                                    <p:set>
                                      <p:cBhvr>
                                        <p:cTn id="21" dur="1" fill="hold">
                                          <p:stCondLst>
                                            <p:cond delay="0"/>
                                          </p:stCondLst>
                                        </p:cTn>
                                        <p:tgtEl>
                                          <p:spTgt spid="4098"/>
                                        </p:tgtEl>
                                        <p:attrNameLst>
                                          <p:attrName>style.visibility</p:attrName>
                                        </p:attrNameLst>
                                      </p:cBhvr>
                                      <p:to>
                                        <p:strVal val="visible"/>
                                      </p:to>
                                    </p:set>
                                    <p:anim calcmode="lin" valueType="num">
                                      <p:cBhvr>
                                        <p:cTn id="22" dur="1000" fill="hold"/>
                                        <p:tgtEl>
                                          <p:spTgt spid="4098"/>
                                        </p:tgtEl>
                                        <p:attrNameLst>
                                          <p:attrName>ppt_w</p:attrName>
                                        </p:attrNameLst>
                                      </p:cBhvr>
                                      <p:tavLst>
                                        <p:tav tm="0">
                                          <p:val>
                                            <p:fltVal val="0"/>
                                          </p:val>
                                        </p:tav>
                                        <p:tav tm="100000">
                                          <p:val>
                                            <p:strVal val="#ppt_w"/>
                                          </p:val>
                                        </p:tav>
                                      </p:tavLst>
                                    </p:anim>
                                    <p:anim calcmode="lin" valueType="num">
                                      <p:cBhvr>
                                        <p:cTn id="23" dur="1000" fill="hold"/>
                                        <p:tgtEl>
                                          <p:spTgt spid="4098"/>
                                        </p:tgtEl>
                                        <p:attrNameLst>
                                          <p:attrName>ppt_h</p:attrName>
                                        </p:attrNameLst>
                                      </p:cBhvr>
                                      <p:tavLst>
                                        <p:tav tm="0">
                                          <p:val>
                                            <p:fltVal val="0"/>
                                          </p:val>
                                        </p:tav>
                                        <p:tav tm="100000">
                                          <p:val>
                                            <p:strVal val="#ppt_h"/>
                                          </p:val>
                                        </p:tav>
                                      </p:tavLst>
                                    </p:anim>
                                    <p:anim calcmode="lin" valueType="num">
                                      <p:cBhvr>
                                        <p:cTn id="24" dur="1000" fill="hold"/>
                                        <p:tgtEl>
                                          <p:spTgt spid="4098"/>
                                        </p:tgtEl>
                                        <p:attrNameLst>
                                          <p:attrName>style.rotation</p:attrName>
                                        </p:attrNameLst>
                                      </p:cBhvr>
                                      <p:tavLst>
                                        <p:tav tm="0">
                                          <p:val>
                                            <p:fltVal val="90"/>
                                          </p:val>
                                        </p:tav>
                                        <p:tav tm="100000">
                                          <p:val>
                                            <p:fltVal val="0"/>
                                          </p:val>
                                        </p:tav>
                                      </p:tavLst>
                                    </p:anim>
                                    <p:animEffect transition="in" filter="fade">
                                      <p:cBhvr>
                                        <p:cTn id="25" dur="10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Documents and Settings\Пользователь\Мои документы\фоны\светлый слайд.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pic>
        <p:nvPicPr>
          <p:cNvPr id="1026" name="Picture 2" descr="C:\Documents and Settings\Пользователь\Мои документы\практическая.jpg"/>
          <p:cNvPicPr>
            <a:picLocks noChangeAspect="1" noChangeArrowheads="1"/>
          </p:cNvPicPr>
          <p:nvPr/>
        </p:nvPicPr>
        <p:blipFill>
          <a:blip r:embed="rId3">
            <a:clrChange>
              <a:clrFrom>
                <a:srgbClr val="FFFFFF"/>
              </a:clrFrom>
              <a:clrTo>
                <a:srgbClr val="FFFFFF">
                  <a:alpha val="0"/>
                </a:srgbClr>
              </a:clrTo>
            </a:clrChange>
          </a:blip>
          <a:srcRect l="30000" t="25000" r="30000" b="25000"/>
          <a:stretch>
            <a:fillRect/>
          </a:stretch>
        </p:blipFill>
        <p:spPr bwMode="auto">
          <a:xfrm>
            <a:off x="5715008" y="2071678"/>
            <a:ext cx="3103647" cy="44640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5" name="TextBox 4"/>
          <p:cNvSpPr txBox="1"/>
          <p:nvPr/>
        </p:nvSpPr>
        <p:spPr>
          <a:xfrm>
            <a:off x="2214546" y="371283"/>
            <a:ext cx="6643734" cy="1200329"/>
          </a:xfrm>
          <a:prstGeom prst="rect">
            <a:avLst/>
          </a:prstGeom>
          <a:noFill/>
        </p:spPr>
        <p:txBody>
          <a:bodyPr wrap="square" rtlCol="0">
            <a:spAutoFit/>
          </a:bodyPr>
          <a:lstStyle/>
          <a:p>
            <a:r>
              <a:rPr lang="ru-RU" b="1" i="1" dirty="0" smtClean="0">
                <a:ln w="10541" cmpd="sng">
                  <a:solidFill>
                    <a:schemeClr val="tx2">
                      <a:lumMod val="75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616.1 Л 911</a:t>
            </a:r>
          </a:p>
          <a:p>
            <a:r>
              <a:rPr lang="ru-RU" b="1" i="1" dirty="0" smtClean="0">
                <a:ln w="10541" cmpd="sng">
                  <a:solidFill>
                    <a:schemeClr val="tx2">
                      <a:lumMod val="75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Льюис С. М. Практическая и лабораторная гематология </a:t>
            </a:r>
            <a:r>
              <a:rPr lang="en-US" b="1" i="1" dirty="0" smtClean="0">
                <a:ln w="10541" cmpd="sng">
                  <a:solidFill>
                    <a:schemeClr val="tx2">
                      <a:lumMod val="75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ru-RU" b="1" i="1" dirty="0" smtClean="0">
                <a:ln w="10541" cmpd="sng">
                  <a:solidFill>
                    <a:schemeClr val="tx2">
                      <a:lumMod val="75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С.М. Льюис, Б. Бэйн, И. Бэйтс ; пер. с англ. под ред. А.Г. Румянцева. – Москва : ГЭОТАР-Медиа, 2009. – 672 с. : ил.</a:t>
            </a:r>
            <a:endParaRPr lang="ru-RU" b="1" i="1" dirty="0">
              <a:ln w="10541" cmpd="sng">
                <a:solidFill>
                  <a:schemeClr val="tx2">
                    <a:lumMod val="75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6" name="TextBox 5"/>
          <p:cNvSpPr txBox="1"/>
          <p:nvPr/>
        </p:nvSpPr>
        <p:spPr>
          <a:xfrm>
            <a:off x="214282" y="2047957"/>
            <a:ext cx="5286413" cy="4524315"/>
          </a:xfrm>
          <a:prstGeom prst="rect">
            <a:avLst/>
          </a:prstGeom>
          <a:noFill/>
        </p:spPr>
        <p:txBody>
          <a:bodyPr wrap="square" rtlCol="0">
            <a:spAutoFit/>
          </a:bodyPr>
          <a:lstStyle/>
          <a:p>
            <a:pPr algn="ctr"/>
            <a:r>
              <a:rPr lang="ru-RU" b="1" i="1" dirty="0" smtClean="0">
                <a:ln w="10541" cmpd="sng">
                  <a:solidFill>
                    <a:schemeClr val="tx2">
                      <a:lumMod val="75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Руководство уже более 50 лет является стандартом по лабораторной гематологии в США и Западной Европе. Авторы подробно описывают методики лабораторного обследования больных с заболеваниями крови и интерпретацию полученных результатов, принципы организации и управления работой гематологической лаборатории, а также освещают вопросы контроля за качеством проводимых исследований. Руководство может служить настольной книгой для заведующих лабораториями, врачей-гематологов, лаборантов, а также справочником по качественной лабораторной практике для руководящего звена учреждений здравоохранения.</a:t>
            </a:r>
            <a:endParaRPr lang="ru-RU" b="1" i="1" dirty="0">
              <a:ln w="10541" cmpd="sng">
                <a:solidFill>
                  <a:schemeClr val="tx2">
                    <a:lumMod val="75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pic>
        <p:nvPicPr>
          <p:cNvPr id="1027" name="Picture 3" descr="C:\Documents and Settings\Пользователь\Мои документы\анимация химия.gif"/>
          <p:cNvPicPr>
            <a:picLocks noChangeAspect="1" noChangeArrowheads="1" noCrop="1"/>
          </p:cNvPicPr>
          <p:nvPr/>
        </p:nvPicPr>
        <p:blipFill>
          <a:blip r:embed="rId4">
            <a:clrChange>
              <a:clrFrom>
                <a:srgbClr val="FFFFFF"/>
              </a:clrFrom>
              <a:clrTo>
                <a:srgbClr val="FFFFFF">
                  <a:alpha val="0"/>
                </a:srgbClr>
              </a:clrTo>
            </a:clrChange>
          </a:blip>
          <a:srcRect/>
          <a:stretch>
            <a:fillRect/>
          </a:stretch>
        </p:blipFill>
        <p:spPr bwMode="auto">
          <a:xfrm>
            <a:off x="0" y="0"/>
            <a:ext cx="2000240" cy="2000240"/>
          </a:xfrm>
          <a:prstGeom prst="rect">
            <a:avLst/>
          </a:prstGeom>
          <a:noFill/>
        </p:spPr>
      </p:pic>
    </p:spTree>
  </p:cSld>
  <p:clrMapOvr>
    <a:masterClrMapping/>
  </p:clrMapOvr>
  <p:transition spd="slow">
    <p:cover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1027"/>
                                        </p:tgtEl>
                                        <p:attrNameLst>
                                          <p:attrName>style.visibility</p:attrName>
                                        </p:attrNameLst>
                                      </p:cBhvr>
                                      <p:to>
                                        <p:strVal val="visible"/>
                                      </p:to>
                                    </p:set>
                                    <p:anim calcmode="lin" valueType="num">
                                      <p:cBhvr>
                                        <p:cTn id="7" dur="1000" fill="hold"/>
                                        <p:tgtEl>
                                          <p:spTgt spid="1027"/>
                                        </p:tgtEl>
                                        <p:attrNameLst>
                                          <p:attrName>ppt_w</p:attrName>
                                        </p:attrNameLst>
                                      </p:cBhvr>
                                      <p:tavLst>
                                        <p:tav tm="0">
                                          <p:val>
                                            <p:fltVal val="0"/>
                                          </p:val>
                                        </p:tav>
                                        <p:tav tm="100000">
                                          <p:val>
                                            <p:strVal val="#ppt_w"/>
                                          </p:val>
                                        </p:tav>
                                      </p:tavLst>
                                    </p:anim>
                                    <p:anim calcmode="lin" valueType="num">
                                      <p:cBhvr>
                                        <p:cTn id="8" dur="1000" fill="hold"/>
                                        <p:tgtEl>
                                          <p:spTgt spid="1027"/>
                                        </p:tgtEl>
                                        <p:attrNameLst>
                                          <p:attrName>ppt_h</p:attrName>
                                        </p:attrNameLst>
                                      </p:cBhvr>
                                      <p:tavLst>
                                        <p:tav tm="0">
                                          <p:val>
                                            <p:fltVal val="0"/>
                                          </p:val>
                                        </p:tav>
                                        <p:tav tm="100000">
                                          <p:val>
                                            <p:strVal val="#ppt_h"/>
                                          </p:val>
                                        </p:tav>
                                      </p:tavLst>
                                    </p:anim>
                                    <p:animEffect transition="in" filter="fade">
                                      <p:cBhvr>
                                        <p:cTn id="9" dur="1000"/>
                                        <p:tgtEl>
                                          <p:spTgt spid="1027"/>
                                        </p:tgtEl>
                                      </p:cBhvr>
                                    </p:animEffect>
                                  </p:childTnLst>
                                </p:cTn>
                              </p:par>
                              <p:par>
                                <p:cTn id="10" presetID="29"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ppt_x</p:attrName>
                                        </p:attrNameLst>
                                      </p:cBhvr>
                                      <p:tavLst>
                                        <p:tav tm="0">
                                          <p:val>
                                            <p:strVal val="#ppt_x-.2"/>
                                          </p:val>
                                        </p:tav>
                                        <p:tav tm="100000">
                                          <p:val>
                                            <p:strVal val="#ppt_x"/>
                                          </p:val>
                                        </p:tav>
                                      </p:tavLst>
                                    </p:anim>
                                    <p:anim calcmode="lin" valueType="num">
                                      <p:cBhvr>
                                        <p:cTn id="13"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14" dur="1000"/>
                                        <p:tgtEl>
                                          <p:spTgt spid="5"/>
                                        </p:tgtEl>
                                      </p:cBhvr>
                                    </p:animEffect>
                                  </p:childTnLst>
                                </p:cTn>
                              </p:par>
                              <p:par>
                                <p:cTn id="15" presetID="29"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ppt_x</p:attrName>
                                        </p:attrNameLst>
                                      </p:cBhvr>
                                      <p:tavLst>
                                        <p:tav tm="0">
                                          <p:val>
                                            <p:strVal val="#ppt_x-.2"/>
                                          </p:val>
                                        </p:tav>
                                        <p:tav tm="100000">
                                          <p:val>
                                            <p:strVal val="#ppt_x"/>
                                          </p:val>
                                        </p:tav>
                                      </p:tavLst>
                                    </p:anim>
                                    <p:anim calcmode="lin" valueType="num">
                                      <p:cBhvr>
                                        <p:cTn id="18"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19" dur="1000"/>
                                        <p:tgtEl>
                                          <p:spTgt spid="6"/>
                                        </p:tgtEl>
                                      </p:cBhvr>
                                    </p:animEffect>
                                  </p:childTnLst>
                                </p:cTn>
                              </p:par>
                              <p:par>
                                <p:cTn id="20" presetID="31" presetClass="entr" presetSubtype="0" fill="hold" nodeType="withEffect">
                                  <p:stCondLst>
                                    <p:cond delay="0"/>
                                  </p:stCondLst>
                                  <p:iterate type="lt">
                                    <p:tmPct val="5000"/>
                                  </p:iterate>
                                  <p:childTnLst>
                                    <p:set>
                                      <p:cBhvr>
                                        <p:cTn id="21" dur="1" fill="hold">
                                          <p:stCondLst>
                                            <p:cond delay="0"/>
                                          </p:stCondLst>
                                        </p:cTn>
                                        <p:tgtEl>
                                          <p:spTgt spid="1026"/>
                                        </p:tgtEl>
                                        <p:attrNameLst>
                                          <p:attrName>style.visibility</p:attrName>
                                        </p:attrNameLst>
                                      </p:cBhvr>
                                      <p:to>
                                        <p:strVal val="visible"/>
                                      </p:to>
                                    </p:set>
                                    <p:anim calcmode="lin" valueType="num">
                                      <p:cBhvr>
                                        <p:cTn id="22" dur="1000" fill="hold"/>
                                        <p:tgtEl>
                                          <p:spTgt spid="1026"/>
                                        </p:tgtEl>
                                        <p:attrNameLst>
                                          <p:attrName>ppt_w</p:attrName>
                                        </p:attrNameLst>
                                      </p:cBhvr>
                                      <p:tavLst>
                                        <p:tav tm="0">
                                          <p:val>
                                            <p:fltVal val="0"/>
                                          </p:val>
                                        </p:tav>
                                        <p:tav tm="100000">
                                          <p:val>
                                            <p:strVal val="#ppt_w"/>
                                          </p:val>
                                        </p:tav>
                                      </p:tavLst>
                                    </p:anim>
                                    <p:anim calcmode="lin" valueType="num">
                                      <p:cBhvr>
                                        <p:cTn id="23" dur="1000" fill="hold"/>
                                        <p:tgtEl>
                                          <p:spTgt spid="1026"/>
                                        </p:tgtEl>
                                        <p:attrNameLst>
                                          <p:attrName>ppt_h</p:attrName>
                                        </p:attrNameLst>
                                      </p:cBhvr>
                                      <p:tavLst>
                                        <p:tav tm="0">
                                          <p:val>
                                            <p:fltVal val="0"/>
                                          </p:val>
                                        </p:tav>
                                        <p:tav tm="100000">
                                          <p:val>
                                            <p:strVal val="#ppt_h"/>
                                          </p:val>
                                        </p:tav>
                                      </p:tavLst>
                                    </p:anim>
                                    <p:anim calcmode="lin" valueType="num">
                                      <p:cBhvr>
                                        <p:cTn id="24" dur="1000" fill="hold"/>
                                        <p:tgtEl>
                                          <p:spTgt spid="1026"/>
                                        </p:tgtEl>
                                        <p:attrNameLst>
                                          <p:attrName>style.rotation</p:attrName>
                                        </p:attrNameLst>
                                      </p:cBhvr>
                                      <p:tavLst>
                                        <p:tav tm="0">
                                          <p:val>
                                            <p:fltVal val="90"/>
                                          </p:val>
                                        </p:tav>
                                        <p:tav tm="100000">
                                          <p:val>
                                            <p:fltVal val="0"/>
                                          </p:val>
                                        </p:tav>
                                      </p:tavLst>
                                    </p:anim>
                                    <p:animEffect transition="in" filter="fade">
                                      <p:cBhvr>
                                        <p:cTn id="25" dur="1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Documents and Settings\Пользователь\Мои документы\фоны\светлый слайд.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pic>
        <p:nvPicPr>
          <p:cNvPr id="5" name="Picture 2" descr="C:\Documents and Settings\Пользователь\Мои документы\3д в медицине.gif"/>
          <p:cNvPicPr>
            <a:picLocks noChangeAspect="1" noChangeArrowheads="1" noCrop="1"/>
          </p:cNvPicPr>
          <p:nvPr/>
        </p:nvPicPr>
        <p:blipFill>
          <a:blip r:embed="rId3"/>
          <a:srcRect/>
          <a:stretch>
            <a:fillRect/>
          </a:stretch>
        </p:blipFill>
        <p:spPr bwMode="auto">
          <a:xfrm>
            <a:off x="857224" y="3511710"/>
            <a:ext cx="7358114" cy="3132000"/>
          </a:xfrm>
          <a:prstGeom prst="rect">
            <a:avLst/>
          </a:prstGeom>
          <a:noFill/>
          <a:effectLst>
            <a:glow rad="139700">
              <a:srgbClr val="004D86">
                <a:alpha val="40000"/>
              </a:srgbClr>
            </a:glow>
            <a:softEdge rad="63500"/>
          </a:effectLst>
        </p:spPr>
      </p:pic>
      <p:sp>
        <p:nvSpPr>
          <p:cNvPr id="7" name="TextBox 6"/>
          <p:cNvSpPr txBox="1"/>
          <p:nvPr/>
        </p:nvSpPr>
        <p:spPr>
          <a:xfrm>
            <a:off x="928662" y="265537"/>
            <a:ext cx="7286676" cy="2973122"/>
          </a:xfrm>
          <a:prstGeom prst="rect">
            <a:avLst/>
          </a:prstGeom>
          <a:solidFill>
            <a:schemeClr val="bg1"/>
          </a:solidFill>
          <a:ln w="38100">
            <a:solidFill>
              <a:schemeClr val="accent1">
                <a:lumMod val="60000"/>
                <a:lumOff val="40000"/>
              </a:schemeClr>
            </a:solidFill>
          </a:ln>
          <a:effectLst>
            <a:glow rad="139700">
              <a:srgbClr val="004D86">
                <a:alpha val="40000"/>
              </a:srgbClr>
            </a:glow>
          </a:effectLst>
        </p:spPr>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ru-RU" sz="2400" b="1" i="1" cap="all" dirty="0" smtClean="0">
                <a:ln w="0">
                  <a:solidFill>
                    <a:schemeClr val="tx2">
                      <a:lumMod val="75000"/>
                    </a:schemeClr>
                  </a:solidFill>
                </a:ln>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Инструментальные методы обследования больного</a:t>
            </a:r>
          </a:p>
          <a:p>
            <a:pPr algn="ctr"/>
            <a:r>
              <a:rPr lang="ru-RU" sz="900" b="1" i="1" cap="all" dirty="0" smtClean="0">
                <a:ln w="0">
                  <a:solidFill>
                    <a:schemeClr val="tx2">
                      <a:lumMod val="75000"/>
                    </a:schemeClr>
                  </a:solidFill>
                </a:ln>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a:t>
            </a:r>
          </a:p>
          <a:p>
            <a:pPr>
              <a:lnSpc>
                <a:spcPct val="105000"/>
              </a:lnSpc>
            </a:pPr>
            <a:r>
              <a:rPr lang="ru-RU" sz="2400" b="1" cap="all" dirty="0" smtClean="0">
                <a:ln w="0">
                  <a:solidFill>
                    <a:schemeClr val="tx2">
                      <a:lumMod val="75000"/>
                    </a:schemeClr>
                  </a:solidFill>
                </a:ln>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a:t>
            </a:r>
            <a:r>
              <a:rPr lang="ru-RU" sz="2000" b="1" i="1" cap="all" dirty="0" smtClean="0">
                <a:ln w="0">
                  <a:solidFill>
                    <a:schemeClr val="tx2">
                      <a:lumMod val="75000"/>
                    </a:schemeClr>
                  </a:solidFill>
                </a:ln>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Функциональная диагностика.</a:t>
            </a:r>
          </a:p>
          <a:p>
            <a:pPr>
              <a:lnSpc>
                <a:spcPct val="105000"/>
              </a:lnSpc>
            </a:pPr>
            <a:r>
              <a:rPr lang="ru-RU" sz="2000" b="1" i="1" cap="all" dirty="0" smtClean="0">
                <a:ln w="0">
                  <a:solidFill>
                    <a:schemeClr val="tx2">
                      <a:lumMod val="75000"/>
                    </a:schemeClr>
                  </a:solidFill>
                </a:ln>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Методы лучевой диагностики:</a:t>
            </a:r>
          </a:p>
          <a:p>
            <a:pPr>
              <a:lnSpc>
                <a:spcPct val="105000"/>
              </a:lnSpc>
            </a:pPr>
            <a:r>
              <a:rPr lang="ru-RU" sz="2000" b="1" i="1" cap="all" dirty="0" smtClean="0">
                <a:ln w="0">
                  <a:solidFill>
                    <a:schemeClr val="tx2">
                      <a:lumMod val="75000"/>
                    </a:schemeClr>
                  </a:solidFill>
                </a:ln>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рентгенологические,</a:t>
            </a:r>
          </a:p>
          <a:p>
            <a:pPr>
              <a:lnSpc>
                <a:spcPct val="105000"/>
              </a:lnSpc>
            </a:pPr>
            <a:r>
              <a:rPr lang="ru-RU" sz="2000" b="1" i="1" cap="all" dirty="0" smtClean="0">
                <a:ln w="0">
                  <a:solidFill>
                    <a:schemeClr val="tx2">
                      <a:lumMod val="75000"/>
                    </a:schemeClr>
                  </a:solidFill>
                </a:ln>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ультразвуковые (УЗИ),</a:t>
            </a:r>
          </a:p>
          <a:p>
            <a:pPr>
              <a:lnSpc>
                <a:spcPct val="105000"/>
              </a:lnSpc>
            </a:pPr>
            <a:r>
              <a:rPr lang="ru-RU" sz="2000" b="1" i="1" cap="all" dirty="0" smtClean="0">
                <a:ln w="0">
                  <a:solidFill>
                    <a:schemeClr val="tx2">
                      <a:lumMod val="75000"/>
                    </a:schemeClr>
                  </a:solidFill>
                </a:ln>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радиоизотопные.</a:t>
            </a:r>
          </a:p>
          <a:p>
            <a:pPr>
              <a:lnSpc>
                <a:spcPct val="105000"/>
              </a:lnSpc>
            </a:pPr>
            <a:r>
              <a:rPr lang="ru-RU" sz="2000" b="1" i="1" cap="all" dirty="0" smtClean="0">
                <a:ln w="0">
                  <a:solidFill>
                    <a:schemeClr val="tx2">
                      <a:lumMod val="75000"/>
                    </a:schemeClr>
                  </a:solidFill>
                </a:ln>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Эндоскопическая диагностика. </a:t>
            </a:r>
            <a:endParaRPr lang="ru-RU" sz="2000" b="1" i="1" cap="all" dirty="0">
              <a:ln w="0">
                <a:solidFill>
                  <a:schemeClr val="tx2">
                    <a:lumMod val="75000"/>
                  </a:schemeClr>
                </a:solidFill>
              </a:ln>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grpSp>
        <p:nvGrpSpPr>
          <p:cNvPr id="31" name="Группа 30"/>
          <p:cNvGrpSpPr/>
          <p:nvPr/>
        </p:nvGrpSpPr>
        <p:grpSpPr>
          <a:xfrm>
            <a:off x="2285984" y="1214422"/>
            <a:ext cx="857255" cy="1917835"/>
            <a:chOff x="2285984" y="1214422"/>
            <a:chExt cx="857255" cy="1917835"/>
          </a:xfrm>
        </p:grpSpPr>
        <p:pic>
          <p:nvPicPr>
            <p:cNvPr id="23" name="Picture 4" descr="C:\Documents and Settings\Пользователь\Мои документы\рожи медики.jpg"/>
            <p:cNvPicPr>
              <a:picLocks noChangeAspect="1" noChangeArrowheads="1"/>
            </p:cNvPicPr>
            <p:nvPr/>
          </p:nvPicPr>
          <p:blipFill>
            <a:blip r:embed="rId4" cstate="print">
              <a:clrChange>
                <a:clrFrom>
                  <a:srgbClr val="FFFFFF"/>
                </a:clrFrom>
                <a:clrTo>
                  <a:srgbClr val="FFFFFF">
                    <a:alpha val="0"/>
                  </a:srgbClr>
                </a:clrTo>
              </a:clrChange>
            </a:blip>
            <a:srcRect l="52019" t="67209" r="28938" b="8377"/>
            <a:stretch>
              <a:fillRect/>
            </a:stretch>
          </p:blipFill>
          <p:spPr bwMode="auto">
            <a:xfrm>
              <a:off x="2857488" y="2214554"/>
              <a:ext cx="285751" cy="274761"/>
            </a:xfrm>
            <a:prstGeom prst="rect">
              <a:avLst/>
            </a:prstGeom>
            <a:noFill/>
          </p:spPr>
        </p:pic>
        <p:pic>
          <p:nvPicPr>
            <p:cNvPr id="26" name="Picture 4" descr="C:\Documents and Settings\Пользователь\Мои документы\рожи медики.jpg"/>
            <p:cNvPicPr>
              <a:picLocks noChangeAspect="1" noChangeArrowheads="1"/>
            </p:cNvPicPr>
            <p:nvPr/>
          </p:nvPicPr>
          <p:blipFill>
            <a:blip r:embed="rId4" cstate="print">
              <a:clrChange>
                <a:clrFrom>
                  <a:srgbClr val="FFFFFF"/>
                </a:clrFrom>
                <a:clrTo>
                  <a:srgbClr val="FFFFFF">
                    <a:alpha val="0"/>
                  </a:srgbClr>
                </a:clrTo>
              </a:clrChange>
            </a:blip>
            <a:srcRect l="52019" t="67209" r="28938" b="8377"/>
            <a:stretch>
              <a:fillRect/>
            </a:stretch>
          </p:blipFill>
          <p:spPr bwMode="auto">
            <a:xfrm>
              <a:off x="2857488" y="2571744"/>
              <a:ext cx="285751" cy="274761"/>
            </a:xfrm>
            <a:prstGeom prst="rect">
              <a:avLst/>
            </a:prstGeom>
            <a:noFill/>
          </p:spPr>
        </p:pic>
        <p:pic>
          <p:nvPicPr>
            <p:cNvPr id="27" name="Picture 4" descr="C:\Documents and Settings\Пользователь\Мои документы\рожи медики.jpg"/>
            <p:cNvPicPr>
              <a:picLocks noChangeAspect="1" noChangeArrowheads="1"/>
            </p:cNvPicPr>
            <p:nvPr/>
          </p:nvPicPr>
          <p:blipFill>
            <a:blip r:embed="rId4" cstate="print">
              <a:clrChange>
                <a:clrFrom>
                  <a:srgbClr val="FFFFFF"/>
                </a:clrFrom>
                <a:clrTo>
                  <a:srgbClr val="FFFFFF">
                    <a:alpha val="0"/>
                  </a:srgbClr>
                </a:clrTo>
              </a:clrChange>
            </a:blip>
            <a:srcRect l="52019" t="67209" r="28938" b="8377"/>
            <a:stretch>
              <a:fillRect/>
            </a:stretch>
          </p:blipFill>
          <p:spPr bwMode="auto">
            <a:xfrm>
              <a:off x="2857488" y="1857364"/>
              <a:ext cx="285751" cy="274761"/>
            </a:xfrm>
            <a:prstGeom prst="rect">
              <a:avLst/>
            </a:prstGeom>
            <a:noFill/>
          </p:spPr>
        </p:pic>
        <p:pic>
          <p:nvPicPr>
            <p:cNvPr id="28" name="Picture 4" descr="C:\Documents and Settings\Пользователь\Мои документы\рожи медики.jpg"/>
            <p:cNvPicPr>
              <a:picLocks noChangeAspect="1" noChangeArrowheads="1"/>
            </p:cNvPicPr>
            <p:nvPr/>
          </p:nvPicPr>
          <p:blipFill>
            <a:blip r:embed="rId4" cstate="print">
              <a:clrChange>
                <a:clrFrom>
                  <a:srgbClr val="FFFFFF"/>
                </a:clrFrom>
                <a:clrTo>
                  <a:srgbClr val="FFFFFF">
                    <a:alpha val="0"/>
                  </a:srgbClr>
                </a:clrTo>
              </a:clrChange>
            </a:blip>
            <a:srcRect l="52019" t="67209" r="28938" b="8377"/>
            <a:stretch>
              <a:fillRect/>
            </a:stretch>
          </p:blipFill>
          <p:spPr bwMode="auto">
            <a:xfrm>
              <a:off x="2285985" y="2857496"/>
              <a:ext cx="285751" cy="274761"/>
            </a:xfrm>
            <a:prstGeom prst="rect">
              <a:avLst/>
            </a:prstGeom>
            <a:noFill/>
          </p:spPr>
        </p:pic>
        <p:pic>
          <p:nvPicPr>
            <p:cNvPr id="29" name="Picture 4" descr="C:\Documents and Settings\Пользователь\Мои документы\рожи медики.jpg"/>
            <p:cNvPicPr>
              <a:picLocks noChangeAspect="1" noChangeArrowheads="1"/>
            </p:cNvPicPr>
            <p:nvPr/>
          </p:nvPicPr>
          <p:blipFill>
            <a:blip r:embed="rId4" cstate="print">
              <a:clrChange>
                <a:clrFrom>
                  <a:srgbClr val="FFFFFF"/>
                </a:clrFrom>
                <a:clrTo>
                  <a:srgbClr val="FFFFFF">
                    <a:alpha val="0"/>
                  </a:srgbClr>
                </a:clrTo>
              </a:clrChange>
            </a:blip>
            <a:srcRect l="52019" t="67209" r="28938" b="8377"/>
            <a:stretch>
              <a:fillRect/>
            </a:stretch>
          </p:blipFill>
          <p:spPr bwMode="auto">
            <a:xfrm>
              <a:off x="2285984" y="1571612"/>
              <a:ext cx="285751" cy="274761"/>
            </a:xfrm>
            <a:prstGeom prst="rect">
              <a:avLst/>
            </a:prstGeom>
            <a:noFill/>
          </p:spPr>
        </p:pic>
        <p:pic>
          <p:nvPicPr>
            <p:cNvPr id="30" name="Picture 4" descr="C:\Documents and Settings\Пользователь\Мои документы\рожи медики.jpg"/>
            <p:cNvPicPr>
              <a:picLocks noChangeAspect="1" noChangeArrowheads="1"/>
            </p:cNvPicPr>
            <p:nvPr/>
          </p:nvPicPr>
          <p:blipFill>
            <a:blip r:embed="rId4" cstate="print">
              <a:clrChange>
                <a:clrFrom>
                  <a:srgbClr val="FFFFFF"/>
                </a:clrFrom>
                <a:clrTo>
                  <a:srgbClr val="FFFFFF">
                    <a:alpha val="0"/>
                  </a:srgbClr>
                </a:clrTo>
              </a:clrChange>
            </a:blip>
            <a:srcRect l="52019" t="67209" r="28938" b="8377"/>
            <a:stretch>
              <a:fillRect/>
            </a:stretch>
          </p:blipFill>
          <p:spPr bwMode="auto">
            <a:xfrm>
              <a:off x="2285984" y="1214422"/>
              <a:ext cx="285751" cy="274761"/>
            </a:xfrm>
            <a:prstGeom prst="rect">
              <a:avLst/>
            </a:prstGeom>
            <a:noFill/>
          </p:spPr>
        </p:pic>
      </p:grpSp>
    </p:spTree>
  </p:cSld>
  <p:clrMapOvr>
    <a:masterClrMapping/>
  </p:clrMapOvr>
  <p:transition spd="slow">
    <p:cover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Documents and Settings\Пользователь\Мои документы\фоны\светлый слайд.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pic>
        <p:nvPicPr>
          <p:cNvPr id="2050" name="Picture 2" descr="C:\Documents and Settings\Пользователь\Мои документы\инстр диагн.jpg"/>
          <p:cNvPicPr>
            <a:picLocks noChangeAspect="1" noChangeArrowheads="1"/>
          </p:cNvPicPr>
          <p:nvPr/>
        </p:nvPicPr>
        <p:blipFill>
          <a:blip r:embed="rId3"/>
          <a:srcRect l="13845" r="14625"/>
          <a:stretch>
            <a:fillRect/>
          </a:stretch>
        </p:blipFill>
        <p:spPr bwMode="auto">
          <a:xfrm>
            <a:off x="285720" y="285728"/>
            <a:ext cx="2143140" cy="3000396"/>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2051" name="Picture 3" descr="C:\Documents and Settings\Пользователь\Мои документы\справочник.jpg"/>
          <p:cNvPicPr>
            <a:picLocks noChangeAspect="1" noChangeArrowheads="1"/>
          </p:cNvPicPr>
          <p:nvPr/>
        </p:nvPicPr>
        <p:blipFill>
          <a:blip r:embed="rId4"/>
          <a:srcRect/>
          <a:stretch>
            <a:fillRect/>
          </a:stretch>
        </p:blipFill>
        <p:spPr bwMode="auto">
          <a:xfrm>
            <a:off x="6715140" y="3571876"/>
            <a:ext cx="2143140" cy="3000395"/>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6" name="TextBox 5"/>
          <p:cNvSpPr txBox="1"/>
          <p:nvPr/>
        </p:nvSpPr>
        <p:spPr>
          <a:xfrm>
            <a:off x="2643175" y="214290"/>
            <a:ext cx="6500825" cy="1200329"/>
          </a:xfrm>
          <a:prstGeom prst="rect">
            <a:avLst/>
          </a:prstGeom>
          <a:noFill/>
        </p:spPr>
        <p:txBody>
          <a:bodyPr wrap="square" rtlCol="0">
            <a:spAutoFit/>
          </a:bodyPr>
          <a:lstStyle/>
          <a:p>
            <a:r>
              <a:rPr lang="ru-RU" b="1" i="1" dirty="0" smtClean="0">
                <a:ln w="10541" cmpd="sng">
                  <a:solidFill>
                    <a:schemeClr val="tx2">
                      <a:lumMod val="75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616-07 Р 851</a:t>
            </a:r>
          </a:p>
          <a:p>
            <a:r>
              <a:rPr lang="ru-RU" b="1" i="1" dirty="0" smtClean="0">
                <a:ln w="10541" cmpd="sng">
                  <a:solidFill>
                    <a:schemeClr val="tx2">
                      <a:lumMod val="75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Руководство по амбулаторно-поликлинической инструментальной диагностике</a:t>
            </a:r>
            <a:r>
              <a:rPr lang="en-US" b="1" i="1" dirty="0" smtClean="0">
                <a:ln w="10541" cmpd="sng">
                  <a:solidFill>
                    <a:schemeClr val="tx2">
                      <a:lumMod val="75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 </a:t>
            </a:r>
            <a:r>
              <a:rPr lang="ru-RU" b="1" i="1" dirty="0" smtClean="0">
                <a:ln w="10541" cmpd="sng">
                  <a:solidFill>
                    <a:schemeClr val="tx2">
                      <a:lumMod val="75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под ред. С.К. Тернового. – Москва : ГЭОТАР-Медиа, 2008. – 752 с.</a:t>
            </a:r>
            <a:endParaRPr lang="ru-RU" b="1" i="1" dirty="0">
              <a:ln w="10541" cmpd="sng">
                <a:solidFill>
                  <a:schemeClr val="tx2">
                    <a:lumMod val="75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7" name="TextBox 6"/>
          <p:cNvSpPr txBox="1"/>
          <p:nvPr/>
        </p:nvSpPr>
        <p:spPr>
          <a:xfrm>
            <a:off x="2571736" y="1469113"/>
            <a:ext cx="6143669" cy="2031325"/>
          </a:xfrm>
          <a:prstGeom prst="rect">
            <a:avLst/>
          </a:prstGeom>
          <a:noFill/>
        </p:spPr>
        <p:txBody>
          <a:bodyPr wrap="square" rtlCol="0">
            <a:spAutoFit/>
          </a:bodyPr>
          <a:lstStyle/>
          <a:p>
            <a:pPr algn="ctr"/>
            <a:r>
              <a:rPr lang="ru-RU" b="1" i="1" dirty="0" smtClean="0">
                <a:ln w="10541" cmpd="sng">
                  <a:solidFill>
                    <a:schemeClr val="tx2">
                      <a:lumMod val="75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Руководство содержит современную и актуальную информацию о различных методах диагностики, включая рентгенологию, ультразвуковую диагностику, эндоскопию и электрокардиографию. Отдельные главы посвящены диагностике заболеваний молочной железы, а также врожденных пороков сердца и заболеваний легких.</a:t>
            </a:r>
            <a:endParaRPr lang="ru-RU" b="1" i="1" dirty="0">
              <a:ln w="10541" cmpd="sng">
                <a:solidFill>
                  <a:schemeClr val="tx2">
                    <a:lumMod val="75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8" name="TextBox 7"/>
          <p:cNvSpPr txBox="1"/>
          <p:nvPr/>
        </p:nvSpPr>
        <p:spPr>
          <a:xfrm>
            <a:off x="142844" y="3500438"/>
            <a:ext cx="6357982" cy="1477328"/>
          </a:xfrm>
          <a:prstGeom prst="rect">
            <a:avLst/>
          </a:prstGeom>
          <a:noFill/>
        </p:spPr>
        <p:txBody>
          <a:bodyPr wrap="square" rtlCol="0">
            <a:spAutoFit/>
          </a:bodyPr>
          <a:lstStyle/>
          <a:p>
            <a:r>
              <a:rPr lang="ru-RU" b="1" i="1" dirty="0" smtClean="0">
                <a:ln w="10541" cmpd="sng">
                  <a:solidFill>
                    <a:schemeClr val="tx2">
                      <a:lumMod val="75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616.3(035) И 243</a:t>
            </a:r>
          </a:p>
          <a:p>
            <a:r>
              <a:rPr lang="ru-RU" b="1" i="1" dirty="0" smtClean="0">
                <a:ln w="10541" cmpd="sng">
                  <a:solidFill>
                    <a:schemeClr val="tx2">
                      <a:lumMod val="75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Ивашкин В.Т. Справочник по инструментальным исследованиям и вмешательствам в гастроэнтерологии </a:t>
            </a:r>
            <a:r>
              <a:rPr lang="en-US" b="1" i="1" dirty="0" smtClean="0">
                <a:ln w="10541" cmpd="sng">
                  <a:solidFill>
                    <a:schemeClr val="tx2">
                      <a:lumMod val="75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a:t>
            </a:r>
            <a:r>
              <a:rPr lang="ru-RU" b="1" i="1" dirty="0" smtClean="0">
                <a:ln w="10541" cmpd="sng">
                  <a:solidFill>
                    <a:schemeClr val="tx2">
                      <a:lumMod val="75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В.Т. Ивашкин, И.В. Маев, А.С. Трухманов. – Москва : ГЭОТАР-Медиа, 2015. – 560 с. : ил.</a:t>
            </a:r>
            <a:endParaRPr lang="ru-RU" b="1" i="1" dirty="0">
              <a:ln w="10541" cmpd="sng">
                <a:solidFill>
                  <a:schemeClr val="tx2">
                    <a:lumMod val="75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10" name="TextBox 9"/>
          <p:cNvSpPr txBox="1"/>
          <p:nvPr/>
        </p:nvSpPr>
        <p:spPr>
          <a:xfrm>
            <a:off x="0" y="5143512"/>
            <a:ext cx="6715140" cy="1477328"/>
          </a:xfrm>
          <a:prstGeom prst="rect">
            <a:avLst/>
          </a:prstGeom>
          <a:noFill/>
        </p:spPr>
        <p:txBody>
          <a:bodyPr wrap="square" rtlCol="0">
            <a:spAutoFit/>
          </a:bodyPr>
          <a:lstStyle/>
          <a:p>
            <a:pPr algn="ctr"/>
            <a:r>
              <a:rPr lang="ru-RU" b="1" i="1" dirty="0" smtClean="0">
                <a:ln w="10541" cmpd="sng">
                  <a:solidFill>
                    <a:schemeClr val="tx2">
                      <a:lumMod val="75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В компактном виде представлены основные виды диагностических и лечебных манипуляций – как широко используемые в каждодневной практике( эзофаго -  гастродуоденоскопия, колоноскопия и др.), так и новые усложненные методики (импедансометрия пищевода и др.)</a:t>
            </a:r>
            <a:endParaRPr lang="ru-RU" b="1" i="1" dirty="0">
              <a:ln w="10541" cmpd="sng">
                <a:solidFill>
                  <a:schemeClr val="tx2">
                    <a:lumMod val="75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11" name="TextBox 10"/>
          <p:cNvSpPr txBox="1"/>
          <p:nvPr/>
        </p:nvSpPr>
        <p:spPr>
          <a:xfrm flipH="1">
            <a:off x="0" y="5286388"/>
            <a:ext cx="45719" cy="369332"/>
          </a:xfrm>
          <a:prstGeom prst="rect">
            <a:avLst/>
          </a:prstGeom>
          <a:noFill/>
        </p:spPr>
        <p:txBody>
          <a:bodyPr wrap="square" rtlCol="0">
            <a:spAutoFit/>
          </a:bodyPr>
          <a:lstStyle/>
          <a:p>
            <a:endParaRPr lang="ru-RU" dirty="0"/>
          </a:p>
        </p:txBody>
      </p:sp>
    </p:spTree>
  </p:cSld>
  <p:clrMapOvr>
    <a:masterClrMapping/>
  </p:clrMapOvr>
  <p:transition spd="slow">
    <p:cover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ppt_x</p:attrName>
                                        </p:attrNameLst>
                                      </p:cBhvr>
                                      <p:tavLst>
                                        <p:tav tm="0">
                                          <p:val>
                                            <p:strVal val="#ppt_x-.2"/>
                                          </p:val>
                                        </p:tav>
                                        <p:tav tm="100000">
                                          <p:val>
                                            <p:strVal val="#ppt_x"/>
                                          </p:val>
                                        </p:tav>
                                      </p:tavLst>
                                    </p:anim>
                                    <p:anim calcmode="lin" valueType="num">
                                      <p:cBhvr>
                                        <p:cTn id="8"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9" dur="1000"/>
                                        <p:tgtEl>
                                          <p:spTgt spid="6"/>
                                        </p:tgtEl>
                                      </p:cBhvr>
                                    </p:animEffect>
                                  </p:childTnLst>
                                </p:cTn>
                              </p:par>
                              <p:par>
                                <p:cTn id="10" presetID="29"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ppt_x</p:attrName>
                                        </p:attrNameLst>
                                      </p:cBhvr>
                                      <p:tavLst>
                                        <p:tav tm="0">
                                          <p:val>
                                            <p:strVal val="#ppt_x-.2"/>
                                          </p:val>
                                        </p:tav>
                                        <p:tav tm="100000">
                                          <p:val>
                                            <p:strVal val="#ppt_x"/>
                                          </p:val>
                                        </p:tav>
                                      </p:tavLst>
                                    </p:anim>
                                    <p:anim calcmode="lin" valueType="num">
                                      <p:cBhvr>
                                        <p:cTn id="13"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14" dur="1000"/>
                                        <p:tgtEl>
                                          <p:spTgt spid="7"/>
                                        </p:tgtEl>
                                      </p:cBhvr>
                                    </p:animEffect>
                                  </p:childTnLst>
                                </p:cTn>
                              </p:par>
                              <p:par>
                                <p:cTn id="15" presetID="29"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ppt_x</p:attrName>
                                        </p:attrNameLst>
                                      </p:cBhvr>
                                      <p:tavLst>
                                        <p:tav tm="0">
                                          <p:val>
                                            <p:strVal val="#ppt_x-.2"/>
                                          </p:val>
                                        </p:tav>
                                        <p:tav tm="100000">
                                          <p:val>
                                            <p:strVal val="#ppt_x"/>
                                          </p:val>
                                        </p:tav>
                                      </p:tavLst>
                                    </p:anim>
                                    <p:anim calcmode="lin" valueType="num">
                                      <p:cBhvr>
                                        <p:cTn id="18" dur="1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19" dur="1000"/>
                                        <p:tgtEl>
                                          <p:spTgt spid="8"/>
                                        </p:tgtEl>
                                      </p:cBhvr>
                                    </p:animEffect>
                                  </p:childTnLst>
                                </p:cTn>
                              </p:par>
                              <p:par>
                                <p:cTn id="20" presetID="29" presetClass="entr" presetSubtype="0"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1000" fill="hold"/>
                                        <p:tgtEl>
                                          <p:spTgt spid="10"/>
                                        </p:tgtEl>
                                        <p:attrNameLst>
                                          <p:attrName>ppt_x</p:attrName>
                                        </p:attrNameLst>
                                      </p:cBhvr>
                                      <p:tavLst>
                                        <p:tav tm="0">
                                          <p:val>
                                            <p:strVal val="#ppt_x-.2"/>
                                          </p:val>
                                        </p:tav>
                                        <p:tav tm="100000">
                                          <p:val>
                                            <p:strVal val="#ppt_x"/>
                                          </p:val>
                                        </p:tav>
                                      </p:tavLst>
                                    </p:anim>
                                    <p:anim calcmode="lin" valueType="num">
                                      <p:cBhvr>
                                        <p:cTn id="23" dur="1000" fill="hold"/>
                                        <p:tgtEl>
                                          <p:spTgt spid="10"/>
                                        </p:tgtEl>
                                        <p:attrNameLst>
                                          <p:attrName>ppt_y</p:attrName>
                                        </p:attrNameLst>
                                      </p:cBhvr>
                                      <p:tavLst>
                                        <p:tav tm="0">
                                          <p:val>
                                            <p:strVal val="#ppt_y"/>
                                          </p:val>
                                        </p:tav>
                                        <p:tav tm="100000">
                                          <p:val>
                                            <p:strVal val="#ppt_y"/>
                                          </p:val>
                                        </p:tav>
                                      </p:tavLst>
                                    </p:anim>
                                    <p:animEffect transition="in" filter="wipe(right)" prLst="gradientSize: 0.1">
                                      <p:cBhvr>
                                        <p:cTn id="24" dur="1000"/>
                                        <p:tgtEl>
                                          <p:spTgt spid="10"/>
                                        </p:tgtEl>
                                      </p:cBhvr>
                                    </p:animEffect>
                                  </p:childTnLst>
                                </p:cTn>
                              </p:par>
                              <p:par>
                                <p:cTn id="25" presetID="31" presetClass="entr" presetSubtype="0" fill="hold" nodeType="withEffect">
                                  <p:stCondLst>
                                    <p:cond delay="0"/>
                                  </p:stCondLst>
                                  <p:iterate type="lt">
                                    <p:tmPct val="5000"/>
                                  </p:iterate>
                                  <p:childTnLst>
                                    <p:set>
                                      <p:cBhvr>
                                        <p:cTn id="26" dur="1" fill="hold">
                                          <p:stCondLst>
                                            <p:cond delay="0"/>
                                          </p:stCondLst>
                                        </p:cTn>
                                        <p:tgtEl>
                                          <p:spTgt spid="2050"/>
                                        </p:tgtEl>
                                        <p:attrNameLst>
                                          <p:attrName>style.visibility</p:attrName>
                                        </p:attrNameLst>
                                      </p:cBhvr>
                                      <p:to>
                                        <p:strVal val="visible"/>
                                      </p:to>
                                    </p:set>
                                    <p:anim calcmode="lin" valueType="num">
                                      <p:cBhvr>
                                        <p:cTn id="27" dur="1000" fill="hold"/>
                                        <p:tgtEl>
                                          <p:spTgt spid="2050"/>
                                        </p:tgtEl>
                                        <p:attrNameLst>
                                          <p:attrName>ppt_w</p:attrName>
                                        </p:attrNameLst>
                                      </p:cBhvr>
                                      <p:tavLst>
                                        <p:tav tm="0">
                                          <p:val>
                                            <p:fltVal val="0"/>
                                          </p:val>
                                        </p:tav>
                                        <p:tav tm="100000">
                                          <p:val>
                                            <p:strVal val="#ppt_w"/>
                                          </p:val>
                                        </p:tav>
                                      </p:tavLst>
                                    </p:anim>
                                    <p:anim calcmode="lin" valueType="num">
                                      <p:cBhvr>
                                        <p:cTn id="28" dur="1000" fill="hold"/>
                                        <p:tgtEl>
                                          <p:spTgt spid="2050"/>
                                        </p:tgtEl>
                                        <p:attrNameLst>
                                          <p:attrName>ppt_h</p:attrName>
                                        </p:attrNameLst>
                                      </p:cBhvr>
                                      <p:tavLst>
                                        <p:tav tm="0">
                                          <p:val>
                                            <p:fltVal val="0"/>
                                          </p:val>
                                        </p:tav>
                                        <p:tav tm="100000">
                                          <p:val>
                                            <p:strVal val="#ppt_h"/>
                                          </p:val>
                                        </p:tav>
                                      </p:tavLst>
                                    </p:anim>
                                    <p:anim calcmode="lin" valueType="num">
                                      <p:cBhvr>
                                        <p:cTn id="29" dur="1000" fill="hold"/>
                                        <p:tgtEl>
                                          <p:spTgt spid="2050"/>
                                        </p:tgtEl>
                                        <p:attrNameLst>
                                          <p:attrName>style.rotation</p:attrName>
                                        </p:attrNameLst>
                                      </p:cBhvr>
                                      <p:tavLst>
                                        <p:tav tm="0">
                                          <p:val>
                                            <p:fltVal val="90"/>
                                          </p:val>
                                        </p:tav>
                                        <p:tav tm="100000">
                                          <p:val>
                                            <p:fltVal val="0"/>
                                          </p:val>
                                        </p:tav>
                                      </p:tavLst>
                                    </p:anim>
                                    <p:animEffect transition="in" filter="fade">
                                      <p:cBhvr>
                                        <p:cTn id="30" dur="1000"/>
                                        <p:tgtEl>
                                          <p:spTgt spid="2050"/>
                                        </p:tgtEl>
                                      </p:cBhvr>
                                    </p:animEffect>
                                  </p:childTnLst>
                                </p:cTn>
                              </p:par>
                              <p:par>
                                <p:cTn id="31" presetID="31" presetClass="entr" presetSubtype="0" fill="hold" nodeType="withEffect">
                                  <p:stCondLst>
                                    <p:cond delay="0"/>
                                  </p:stCondLst>
                                  <p:iterate type="lt">
                                    <p:tmPct val="5000"/>
                                  </p:iterate>
                                  <p:childTnLst>
                                    <p:set>
                                      <p:cBhvr>
                                        <p:cTn id="32" dur="1" fill="hold">
                                          <p:stCondLst>
                                            <p:cond delay="0"/>
                                          </p:stCondLst>
                                        </p:cTn>
                                        <p:tgtEl>
                                          <p:spTgt spid="2051"/>
                                        </p:tgtEl>
                                        <p:attrNameLst>
                                          <p:attrName>style.visibility</p:attrName>
                                        </p:attrNameLst>
                                      </p:cBhvr>
                                      <p:to>
                                        <p:strVal val="visible"/>
                                      </p:to>
                                    </p:set>
                                    <p:anim calcmode="lin" valueType="num">
                                      <p:cBhvr>
                                        <p:cTn id="33" dur="1000" fill="hold"/>
                                        <p:tgtEl>
                                          <p:spTgt spid="2051"/>
                                        </p:tgtEl>
                                        <p:attrNameLst>
                                          <p:attrName>ppt_w</p:attrName>
                                        </p:attrNameLst>
                                      </p:cBhvr>
                                      <p:tavLst>
                                        <p:tav tm="0">
                                          <p:val>
                                            <p:fltVal val="0"/>
                                          </p:val>
                                        </p:tav>
                                        <p:tav tm="100000">
                                          <p:val>
                                            <p:strVal val="#ppt_w"/>
                                          </p:val>
                                        </p:tav>
                                      </p:tavLst>
                                    </p:anim>
                                    <p:anim calcmode="lin" valueType="num">
                                      <p:cBhvr>
                                        <p:cTn id="34" dur="1000" fill="hold"/>
                                        <p:tgtEl>
                                          <p:spTgt spid="2051"/>
                                        </p:tgtEl>
                                        <p:attrNameLst>
                                          <p:attrName>ppt_h</p:attrName>
                                        </p:attrNameLst>
                                      </p:cBhvr>
                                      <p:tavLst>
                                        <p:tav tm="0">
                                          <p:val>
                                            <p:fltVal val="0"/>
                                          </p:val>
                                        </p:tav>
                                        <p:tav tm="100000">
                                          <p:val>
                                            <p:strVal val="#ppt_h"/>
                                          </p:val>
                                        </p:tav>
                                      </p:tavLst>
                                    </p:anim>
                                    <p:anim calcmode="lin" valueType="num">
                                      <p:cBhvr>
                                        <p:cTn id="35" dur="1000" fill="hold"/>
                                        <p:tgtEl>
                                          <p:spTgt spid="2051"/>
                                        </p:tgtEl>
                                        <p:attrNameLst>
                                          <p:attrName>style.rotation</p:attrName>
                                        </p:attrNameLst>
                                      </p:cBhvr>
                                      <p:tavLst>
                                        <p:tav tm="0">
                                          <p:val>
                                            <p:fltVal val="90"/>
                                          </p:val>
                                        </p:tav>
                                        <p:tav tm="100000">
                                          <p:val>
                                            <p:fltVal val="0"/>
                                          </p:val>
                                        </p:tav>
                                      </p:tavLst>
                                    </p:anim>
                                    <p:animEffect transition="in" filter="fade">
                                      <p:cBhvr>
                                        <p:cTn id="36" dur="10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Documents and Settings\Пользователь\Мои документы\фоны\светлый слайд.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pic>
        <p:nvPicPr>
          <p:cNvPr id="1027" name="Picture 3" descr="C:\Documents and Settings\Пользователь\Мои документы\функц нерв.jpg"/>
          <p:cNvPicPr>
            <a:picLocks noChangeAspect="1" noChangeArrowheads="1"/>
          </p:cNvPicPr>
          <p:nvPr/>
        </p:nvPicPr>
        <p:blipFill>
          <a:blip r:embed="rId3" cstate="print"/>
          <a:srcRect/>
          <a:stretch>
            <a:fillRect/>
          </a:stretch>
        </p:blipFill>
        <p:spPr bwMode="auto">
          <a:xfrm>
            <a:off x="285720" y="3429000"/>
            <a:ext cx="2252388" cy="32400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1028" name="Picture 4" descr="C:\Documents and Settings\Пользователь\Мои документы\эхокардиография.jpg"/>
          <p:cNvPicPr>
            <a:picLocks noChangeAspect="1" noChangeArrowheads="1"/>
          </p:cNvPicPr>
          <p:nvPr/>
        </p:nvPicPr>
        <p:blipFill>
          <a:blip r:embed="rId4"/>
          <a:srcRect l="25500" t="18111" r="24999" b="19388"/>
          <a:stretch>
            <a:fillRect/>
          </a:stretch>
        </p:blipFill>
        <p:spPr bwMode="auto">
          <a:xfrm>
            <a:off x="6572264" y="214290"/>
            <a:ext cx="2357454" cy="35719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8" name="TextBox 7"/>
          <p:cNvSpPr txBox="1"/>
          <p:nvPr/>
        </p:nvSpPr>
        <p:spPr>
          <a:xfrm>
            <a:off x="214282" y="71414"/>
            <a:ext cx="6286544" cy="1200329"/>
          </a:xfrm>
          <a:prstGeom prst="rect">
            <a:avLst/>
          </a:prstGeom>
          <a:noFill/>
        </p:spPr>
        <p:txBody>
          <a:bodyPr wrap="square" rtlCol="0">
            <a:spAutoFit/>
          </a:bodyPr>
          <a:lstStyle/>
          <a:p>
            <a:r>
              <a:rPr lang="ru-RU" b="1" i="1" dirty="0" smtClean="0">
                <a:ln w="10541" cmpd="sng">
                  <a:solidFill>
                    <a:schemeClr val="tx2">
                      <a:lumMod val="75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661.1 В 449</a:t>
            </a:r>
          </a:p>
          <a:p>
            <a:r>
              <a:rPr lang="ru-RU" b="1" i="1" dirty="0" smtClean="0">
                <a:ln w="10541" cmpd="sng">
                  <a:solidFill>
                    <a:schemeClr val="tx2">
                      <a:lumMod val="75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Вилкенсхоф У. Справочник по эхокардиографии. Второе издание, перераб. и доп. : пер. с нем. </a:t>
            </a:r>
            <a:r>
              <a:rPr lang="en-US" b="1" i="1" dirty="0" smtClean="0">
                <a:ln w="10541" cmpd="sng">
                  <a:solidFill>
                    <a:schemeClr val="tx2">
                      <a:lumMod val="75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ru-RU" b="1" i="1" dirty="0" smtClean="0">
                <a:ln w="10541" cmpd="sng">
                  <a:solidFill>
                    <a:schemeClr val="tx2">
                      <a:lumMod val="75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У. Вилкенсхоф, И. Крук. – Москва : Мед. лит., 2014 – 304 с. : ил.</a:t>
            </a:r>
            <a:endParaRPr lang="ru-RU" b="1" i="1" dirty="0">
              <a:ln w="10541" cmpd="sng">
                <a:solidFill>
                  <a:schemeClr val="tx2">
                    <a:lumMod val="75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9" name="TextBox 8"/>
          <p:cNvSpPr txBox="1"/>
          <p:nvPr/>
        </p:nvSpPr>
        <p:spPr>
          <a:xfrm>
            <a:off x="214282" y="1285860"/>
            <a:ext cx="6143668" cy="2031325"/>
          </a:xfrm>
          <a:prstGeom prst="rect">
            <a:avLst/>
          </a:prstGeom>
          <a:noFill/>
        </p:spPr>
        <p:txBody>
          <a:bodyPr wrap="square" rtlCol="0">
            <a:spAutoFit/>
          </a:bodyPr>
          <a:lstStyle/>
          <a:p>
            <a:pPr algn="ctr"/>
            <a:r>
              <a:rPr lang="ru-RU" b="1" i="1" dirty="0" smtClean="0">
                <a:ln w="10541" cmpd="sng">
                  <a:solidFill>
                    <a:schemeClr val="tx2">
                      <a:lumMod val="75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Данная книга – краткое справочное пособие для врачей. Изложение каждого заболевания начинается с краткой информации, касающейся определения клинической симптоматики, изменений ЭКГ. Затем следуют особенности и изменения, выявленные при эхокардиографии, а также при доплеровском исследовании. </a:t>
            </a:r>
            <a:endParaRPr lang="ru-RU" b="1" i="1" dirty="0">
              <a:ln w="10541" cmpd="sng">
                <a:solidFill>
                  <a:schemeClr val="tx2">
                    <a:lumMod val="75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11" name="TextBox 10"/>
          <p:cNvSpPr txBox="1"/>
          <p:nvPr/>
        </p:nvSpPr>
        <p:spPr>
          <a:xfrm>
            <a:off x="2786050" y="3571876"/>
            <a:ext cx="6215106" cy="1200329"/>
          </a:xfrm>
          <a:prstGeom prst="rect">
            <a:avLst/>
          </a:prstGeom>
          <a:noFill/>
        </p:spPr>
        <p:txBody>
          <a:bodyPr wrap="square" rtlCol="0">
            <a:spAutoFit/>
          </a:bodyPr>
          <a:lstStyle/>
          <a:p>
            <a:r>
              <a:rPr lang="ru-RU" b="1" i="1" dirty="0" smtClean="0">
                <a:ln w="10541" cmpd="sng">
                  <a:solidFill>
                    <a:schemeClr val="tx2">
                      <a:lumMod val="75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616.8 З - 563</a:t>
            </a:r>
          </a:p>
          <a:p>
            <a:r>
              <a:rPr lang="ru-RU" b="1" i="1" dirty="0" smtClean="0">
                <a:ln w="10541" cmpd="sng">
                  <a:solidFill>
                    <a:schemeClr val="tx2">
                      <a:lumMod val="75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Зенков Л.Р. Функциональная диагностика нервных болезней : Руководство для врачей </a:t>
            </a:r>
            <a:r>
              <a:rPr lang="en-US" b="1" i="1" dirty="0" smtClean="0">
                <a:ln w="10541" cmpd="sng">
                  <a:solidFill>
                    <a:schemeClr val="tx2">
                      <a:lumMod val="75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a:t>
            </a:r>
            <a:r>
              <a:rPr lang="ru-RU" b="1" i="1" dirty="0" smtClean="0">
                <a:ln w="10541" cmpd="sng">
                  <a:solidFill>
                    <a:schemeClr val="tx2">
                      <a:lumMod val="75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Л.Р. Зенков, М.А. Ронкин. - Москва: МЕДпресс-информ, 2013. - 488 с. : ил.</a:t>
            </a:r>
            <a:r>
              <a:rPr lang="en-US" b="1" i="1" dirty="0" smtClean="0">
                <a:ln w="10541" cmpd="sng">
                  <a:solidFill>
                    <a:schemeClr val="tx2">
                      <a:lumMod val="75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endParaRPr lang="ru-RU" b="1" i="1" dirty="0">
              <a:ln w="10541" cmpd="sng">
                <a:solidFill>
                  <a:schemeClr val="tx2">
                    <a:lumMod val="75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12" name="TextBox 11"/>
          <p:cNvSpPr txBox="1"/>
          <p:nvPr/>
        </p:nvSpPr>
        <p:spPr>
          <a:xfrm>
            <a:off x="2786050" y="4786322"/>
            <a:ext cx="6215106" cy="2031325"/>
          </a:xfrm>
          <a:prstGeom prst="rect">
            <a:avLst/>
          </a:prstGeom>
          <a:noFill/>
        </p:spPr>
        <p:txBody>
          <a:bodyPr wrap="square" rtlCol="0">
            <a:spAutoFit/>
          </a:bodyPr>
          <a:lstStyle/>
          <a:p>
            <a:pPr algn="ctr"/>
            <a:r>
              <a:rPr lang="ru-RU" b="1" i="1" dirty="0" smtClean="0">
                <a:ln w="10541" cmpd="sng">
                  <a:solidFill>
                    <a:schemeClr val="tx2">
                      <a:lumMod val="75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В этом издании представлены электрофизиологические, нейроанатомические и биофизические основы электроэнцефалографии, связанные с событиями потенциалов нервной системы, электронейромиографии, реоэнцефалографии, УЗИ-диагностики сосудистых заболеваний нервной системы, эхоэнцефалографии.</a:t>
            </a:r>
            <a:endParaRPr lang="ru-RU" b="1" i="1" dirty="0">
              <a:ln w="10541" cmpd="sng">
                <a:solidFill>
                  <a:schemeClr val="tx2">
                    <a:lumMod val="75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Tree>
  </p:cSld>
  <p:clrMapOvr>
    <a:masterClrMapping/>
  </p:clrMapOvr>
  <p:transition spd="slow">
    <p:cover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ppt_x</p:attrName>
                                        </p:attrNameLst>
                                      </p:cBhvr>
                                      <p:tavLst>
                                        <p:tav tm="0">
                                          <p:val>
                                            <p:strVal val="#ppt_x-.2"/>
                                          </p:val>
                                        </p:tav>
                                        <p:tav tm="100000">
                                          <p:val>
                                            <p:strVal val="#ppt_x"/>
                                          </p:val>
                                        </p:tav>
                                      </p:tavLst>
                                    </p:anim>
                                    <p:anim calcmode="lin" valueType="num">
                                      <p:cBhvr>
                                        <p:cTn id="8" dur="1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9" dur="1000"/>
                                        <p:tgtEl>
                                          <p:spTgt spid="8"/>
                                        </p:tgtEl>
                                      </p:cBhvr>
                                    </p:animEffect>
                                  </p:childTnLst>
                                </p:cTn>
                              </p:par>
                              <p:par>
                                <p:cTn id="10" presetID="29"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1000" fill="hold"/>
                                        <p:tgtEl>
                                          <p:spTgt spid="9"/>
                                        </p:tgtEl>
                                        <p:attrNameLst>
                                          <p:attrName>ppt_x</p:attrName>
                                        </p:attrNameLst>
                                      </p:cBhvr>
                                      <p:tavLst>
                                        <p:tav tm="0">
                                          <p:val>
                                            <p:strVal val="#ppt_x-.2"/>
                                          </p:val>
                                        </p:tav>
                                        <p:tav tm="100000">
                                          <p:val>
                                            <p:strVal val="#ppt_x"/>
                                          </p:val>
                                        </p:tav>
                                      </p:tavLst>
                                    </p:anim>
                                    <p:anim calcmode="lin" valueType="num">
                                      <p:cBhvr>
                                        <p:cTn id="13" dur="1000" fill="hold"/>
                                        <p:tgtEl>
                                          <p:spTgt spid="9"/>
                                        </p:tgtEl>
                                        <p:attrNameLst>
                                          <p:attrName>ppt_y</p:attrName>
                                        </p:attrNameLst>
                                      </p:cBhvr>
                                      <p:tavLst>
                                        <p:tav tm="0">
                                          <p:val>
                                            <p:strVal val="#ppt_y"/>
                                          </p:val>
                                        </p:tav>
                                        <p:tav tm="100000">
                                          <p:val>
                                            <p:strVal val="#ppt_y"/>
                                          </p:val>
                                        </p:tav>
                                      </p:tavLst>
                                    </p:anim>
                                    <p:animEffect transition="in" filter="wipe(right)" prLst="gradientSize: 0.1">
                                      <p:cBhvr>
                                        <p:cTn id="14" dur="1000"/>
                                        <p:tgtEl>
                                          <p:spTgt spid="9"/>
                                        </p:tgtEl>
                                      </p:cBhvr>
                                    </p:animEffect>
                                  </p:childTnLst>
                                </p:cTn>
                              </p:par>
                              <p:par>
                                <p:cTn id="15" presetID="29"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ppt_x</p:attrName>
                                        </p:attrNameLst>
                                      </p:cBhvr>
                                      <p:tavLst>
                                        <p:tav tm="0">
                                          <p:val>
                                            <p:strVal val="#ppt_x-.2"/>
                                          </p:val>
                                        </p:tav>
                                        <p:tav tm="100000">
                                          <p:val>
                                            <p:strVal val="#ppt_x"/>
                                          </p:val>
                                        </p:tav>
                                      </p:tavLst>
                                    </p:anim>
                                    <p:anim calcmode="lin" valueType="num">
                                      <p:cBhvr>
                                        <p:cTn id="18" dur="1000" fill="hold"/>
                                        <p:tgtEl>
                                          <p:spTgt spid="11"/>
                                        </p:tgtEl>
                                        <p:attrNameLst>
                                          <p:attrName>ppt_y</p:attrName>
                                        </p:attrNameLst>
                                      </p:cBhvr>
                                      <p:tavLst>
                                        <p:tav tm="0">
                                          <p:val>
                                            <p:strVal val="#ppt_y"/>
                                          </p:val>
                                        </p:tav>
                                        <p:tav tm="100000">
                                          <p:val>
                                            <p:strVal val="#ppt_y"/>
                                          </p:val>
                                        </p:tav>
                                      </p:tavLst>
                                    </p:anim>
                                    <p:animEffect transition="in" filter="wipe(right)" prLst="gradientSize: 0.1">
                                      <p:cBhvr>
                                        <p:cTn id="19" dur="1000"/>
                                        <p:tgtEl>
                                          <p:spTgt spid="11"/>
                                        </p:tgtEl>
                                      </p:cBhvr>
                                    </p:animEffect>
                                  </p:childTnLst>
                                </p:cTn>
                              </p:par>
                              <p:par>
                                <p:cTn id="20" presetID="29" presetClass="entr" presetSubtype="0"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1000" fill="hold"/>
                                        <p:tgtEl>
                                          <p:spTgt spid="12"/>
                                        </p:tgtEl>
                                        <p:attrNameLst>
                                          <p:attrName>ppt_x</p:attrName>
                                        </p:attrNameLst>
                                      </p:cBhvr>
                                      <p:tavLst>
                                        <p:tav tm="0">
                                          <p:val>
                                            <p:strVal val="#ppt_x-.2"/>
                                          </p:val>
                                        </p:tav>
                                        <p:tav tm="100000">
                                          <p:val>
                                            <p:strVal val="#ppt_x"/>
                                          </p:val>
                                        </p:tav>
                                      </p:tavLst>
                                    </p:anim>
                                    <p:anim calcmode="lin" valueType="num">
                                      <p:cBhvr>
                                        <p:cTn id="23" dur="1000" fill="hold"/>
                                        <p:tgtEl>
                                          <p:spTgt spid="12"/>
                                        </p:tgtEl>
                                        <p:attrNameLst>
                                          <p:attrName>ppt_y</p:attrName>
                                        </p:attrNameLst>
                                      </p:cBhvr>
                                      <p:tavLst>
                                        <p:tav tm="0">
                                          <p:val>
                                            <p:strVal val="#ppt_y"/>
                                          </p:val>
                                        </p:tav>
                                        <p:tav tm="100000">
                                          <p:val>
                                            <p:strVal val="#ppt_y"/>
                                          </p:val>
                                        </p:tav>
                                      </p:tavLst>
                                    </p:anim>
                                    <p:animEffect transition="in" filter="wipe(right)" prLst="gradientSize: 0.1">
                                      <p:cBhvr>
                                        <p:cTn id="24" dur="1000"/>
                                        <p:tgtEl>
                                          <p:spTgt spid="12"/>
                                        </p:tgtEl>
                                      </p:cBhvr>
                                    </p:animEffect>
                                  </p:childTnLst>
                                </p:cTn>
                              </p:par>
                              <p:par>
                                <p:cTn id="25" presetID="31" presetClass="entr" presetSubtype="0" fill="hold" nodeType="withEffect">
                                  <p:stCondLst>
                                    <p:cond delay="0"/>
                                  </p:stCondLst>
                                  <p:iterate type="lt">
                                    <p:tmPct val="5000"/>
                                  </p:iterate>
                                  <p:childTnLst>
                                    <p:set>
                                      <p:cBhvr>
                                        <p:cTn id="26" dur="1" fill="hold">
                                          <p:stCondLst>
                                            <p:cond delay="0"/>
                                          </p:stCondLst>
                                        </p:cTn>
                                        <p:tgtEl>
                                          <p:spTgt spid="1027"/>
                                        </p:tgtEl>
                                        <p:attrNameLst>
                                          <p:attrName>style.visibility</p:attrName>
                                        </p:attrNameLst>
                                      </p:cBhvr>
                                      <p:to>
                                        <p:strVal val="visible"/>
                                      </p:to>
                                    </p:set>
                                    <p:anim calcmode="lin" valueType="num">
                                      <p:cBhvr>
                                        <p:cTn id="27" dur="1000" fill="hold"/>
                                        <p:tgtEl>
                                          <p:spTgt spid="1027"/>
                                        </p:tgtEl>
                                        <p:attrNameLst>
                                          <p:attrName>ppt_w</p:attrName>
                                        </p:attrNameLst>
                                      </p:cBhvr>
                                      <p:tavLst>
                                        <p:tav tm="0">
                                          <p:val>
                                            <p:fltVal val="0"/>
                                          </p:val>
                                        </p:tav>
                                        <p:tav tm="100000">
                                          <p:val>
                                            <p:strVal val="#ppt_w"/>
                                          </p:val>
                                        </p:tav>
                                      </p:tavLst>
                                    </p:anim>
                                    <p:anim calcmode="lin" valueType="num">
                                      <p:cBhvr>
                                        <p:cTn id="28" dur="1000" fill="hold"/>
                                        <p:tgtEl>
                                          <p:spTgt spid="1027"/>
                                        </p:tgtEl>
                                        <p:attrNameLst>
                                          <p:attrName>ppt_h</p:attrName>
                                        </p:attrNameLst>
                                      </p:cBhvr>
                                      <p:tavLst>
                                        <p:tav tm="0">
                                          <p:val>
                                            <p:fltVal val="0"/>
                                          </p:val>
                                        </p:tav>
                                        <p:tav tm="100000">
                                          <p:val>
                                            <p:strVal val="#ppt_h"/>
                                          </p:val>
                                        </p:tav>
                                      </p:tavLst>
                                    </p:anim>
                                    <p:anim calcmode="lin" valueType="num">
                                      <p:cBhvr>
                                        <p:cTn id="29" dur="1000" fill="hold"/>
                                        <p:tgtEl>
                                          <p:spTgt spid="1027"/>
                                        </p:tgtEl>
                                        <p:attrNameLst>
                                          <p:attrName>style.rotation</p:attrName>
                                        </p:attrNameLst>
                                      </p:cBhvr>
                                      <p:tavLst>
                                        <p:tav tm="0">
                                          <p:val>
                                            <p:fltVal val="90"/>
                                          </p:val>
                                        </p:tav>
                                        <p:tav tm="100000">
                                          <p:val>
                                            <p:fltVal val="0"/>
                                          </p:val>
                                        </p:tav>
                                      </p:tavLst>
                                    </p:anim>
                                    <p:animEffect transition="in" filter="fade">
                                      <p:cBhvr>
                                        <p:cTn id="30" dur="1000"/>
                                        <p:tgtEl>
                                          <p:spTgt spid="1027"/>
                                        </p:tgtEl>
                                      </p:cBhvr>
                                    </p:animEffect>
                                  </p:childTnLst>
                                </p:cTn>
                              </p:par>
                              <p:par>
                                <p:cTn id="31" presetID="31" presetClass="entr" presetSubtype="0" fill="hold" nodeType="withEffect">
                                  <p:stCondLst>
                                    <p:cond delay="0"/>
                                  </p:stCondLst>
                                  <p:iterate type="lt">
                                    <p:tmPct val="5000"/>
                                  </p:iterate>
                                  <p:childTnLst>
                                    <p:set>
                                      <p:cBhvr>
                                        <p:cTn id="32" dur="1" fill="hold">
                                          <p:stCondLst>
                                            <p:cond delay="0"/>
                                          </p:stCondLst>
                                        </p:cTn>
                                        <p:tgtEl>
                                          <p:spTgt spid="1028"/>
                                        </p:tgtEl>
                                        <p:attrNameLst>
                                          <p:attrName>style.visibility</p:attrName>
                                        </p:attrNameLst>
                                      </p:cBhvr>
                                      <p:to>
                                        <p:strVal val="visible"/>
                                      </p:to>
                                    </p:set>
                                    <p:anim calcmode="lin" valueType="num">
                                      <p:cBhvr>
                                        <p:cTn id="33" dur="1000" fill="hold"/>
                                        <p:tgtEl>
                                          <p:spTgt spid="1028"/>
                                        </p:tgtEl>
                                        <p:attrNameLst>
                                          <p:attrName>ppt_w</p:attrName>
                                        </p:attrNameLst>
                                      </p:cBhvr>
                                      <p:tavLst>
                                        <p:tav tm="0">
                                          <p:val>
                                            <p:fltVal val="0"/>
                                          </p:val>
                                        </p:tav>
                                        <p:tav tm="100000">
                                          <p:val>
                                            <p:strVal val="#ppt_w"/>
                                          </p:val>
                                        </p:tav>
                                      </p:tavLst>
                                    </p:anim>
                                    <p:anim calcmode="lin" valueType="num">
                                      <p:cBhvr>
                                        <p:cTn id="34" dur="1000" fill="hold"/>
                                        <p:tgtEl>
                                          <p:spTgt spid="1028"/>
                                        </p:tgtEl>
                                        <p:attrNameLst>
                                          <p:attrName>ppt_h</p:attrName>
                                        </p:attrNameLst>
                                      </p:cBhvr>
                                      <p:tavLst>
                                        <p:tav tm="0">
                                          <p:val>
                                            <p:fltVal val="0"/>
                                          </p:val>
                                        </p:tav>
                                        <p:tav tm="100000">
                                          <p:val>
                                            <p:strVal val="#ppt_h"/>
                                          </p:val>
                                        </p:tav>
                                      </p:tavLst>
                                    </p:anim>
                                    <p:anim calcmode="lin" valueType="num">
                                      <p:cBhvr>
                                        <p:cTn id="35" dur="1000" fill="hold"/>
                                        <p:tgtEl>
                                          <p:spTgt spid="1028"/>
                                        </p:tgtEl>
                                        <p:attrNameLst>
                                          <p:attrName>style.rotation</p:attrName>
                                        </p:attrNameLst>
                                      </p:cBhvr>
                                      <p:tavLst>
                                        <p:tav tm="0">
                                          <p:val>
                                            <p:fltVal val="90"/>
                                          </p:val>
                                        </p:tav>
                                        <p:tav tm="100000">
                                          <p:val>
                                            <p:fltVal val="0"/>
                                          </p:val>
                                        </p:tav>
                                      </p:tavLst>
                                    </p:anim>
                                    <p:animEffect transition="in" filter="fade">
                                      <p:cBhvr>
                                        <p:cTn id="36" dur="10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1" grpId="0"/>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Documents and Settings\Пользователь\Мои документы\фоны\светлый слайд.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pic>
        <p:nvPicPr>
          <p:cNvPr id="1026" name="Picture 2" descr="C:\Documents and Settings\Пользователь\Мои документы\фоны\скелеты.jpg"/>
          <p:cNvPicPr>
            <a:picLocks noChangeAspect="1" noChangeArrowheads="1"/>
          </p:cNvPicPr>
          <p:nvPr/>
        </p:nvPicPr>
        <p:blipFill>
          <a:blip r:embed="rId3">
            <a:clrChange>
              <a:clrFrom>
                <a:srgbClr val="000000"/>
              </a:clrFrom>
              <a:clrTo>
                <a:srgbClr val="000000">
                  <a:alpha val="0"/>
                </a:srgbClr>
              </a:clrTo>
            </a:clrChange>
          </a:blip>
          <a:srcRect l="29464" t="8572" r="29687" b="7857"/>
          <a:stretch>
            <a:fillRect/>
          </a:stretch>
        </p:blipFill>
        <p:spPr bwMode="auto">
          <a:xfrm>
            <a:off x="-32" y="0"/>
            <a:ext cx="1407676" cy="1800000"/>
          </a:xfrm>
          <a:prstGeom prst="rect">
            <a:avLst/>
          </a:prstGeom>
          <a:noFill/>
        </p:spPr>
      </p:pic>
      <p:pic>
        <p:nvPicPr>
          <p:cNvPr id="4" name="Picture 2" descr="C:\Documents and Settings\Пользователь\Мои документы\фоны\скелеты.jpg"/>
          <p:cNvPicPr>
            <a:picLocks noChangeAspect="1" noChangeArrowheads="1"/>
          </p:cNvPicPr>
          <p:nvPr/>
        </p:nvPicPr>
        <p:blipFill>
          <a:blip r:embed="rId3">
            <a:clrChange>
              <a:clrFrom>
                <a:srgbClr val="000000"/>
              </a:clrFrom>
              <a:clrTo>
                <a:srgbClr val="000000">
                  <a:alpha val="0"/>
                </a:srgbClr>
              </a:clrTo>
            </a:clrChange>
          </a:blip>
          <a:srcRect l="29464" t="8572" r="29687" b="7857"/>
          <a:stretch>
            <a:fillRect/>
          </a:stretch>
        </p:blipFill>
        <p:spPr bwMode="auto">
          <a:xfrm flipH="1">
            <a:off x="7851941" y="5022000"/>
            <a:ext cx="1292091" cy="1836000"/>
          </a:xfrm>
          <a:prstGeom prst="rect">
            <a:avLst/>
          </a:prstGeom>
          <a:noFill/>
        </p:spPr>
      </p:pic>
      <p:pic>
        <p:nvPicPr>
          <p:cNvPr id="1027" name="Picture 3" descr="C:\Documents and Settings\Пользователь\Мои документы\норма при рентг.jpg"/>
          <p:cNvPicPr>
            <a:picLocks noChangeAspect="1" noChangeArrowheads="1"/>
          </p:cNvPicPr>
          <p:nvPr/>
        </p:nvPicPr>
        <p:blipFill>
          <a:blip r:embed="rId4"/>
          <a:srcRect t="-2480" b="781"/>
          <a:stretch>
            <a:fillRect/>
          </a:stretch>
        </p:blipFill>
        <p:spPr bwMode="auto">
          <a:xfrm>
            <a:off x="7000892" y="214290"/>
            <a:ext cx="1918799" cy="2928958"/>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7" name="TextBox 6"/>
          <p:cNvSpPr txBox="1"/>
          <p:nvPr/>
        </p:nvSpPr>
        <p:spPr>
          <a:xfrm>
            <a:off x="1285852" y="214290"/>
            <a:ext cx="5572164" cy="1200329"/>
          </a:xfrm>
          <a:prstGeom prst="rect">
            <a:avLst/>
          </a:prstGeom>
          <a:noFill/>
        </p:spPr>
        <p:txBody>
          <a:bodyPr wrap="square" rtlCol="0">
            <a:spAutoFit/>
          </a:bodyPr>
          <a:lstStyle/>
          <a:p>
            <a:r>
              <a:rPr lang="ru-RU" b="1" i="1" dirty="0" smtClean="0">
                <a:ln w="10541" cmpd="sng">
                  <a:solidFill>
                    <a:schemeClr val="tx2">
                      <a:lumMod val="75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616-07 М 478</a:t>
            </a:r>
          </a:p>
          <a:p>
            <a:r>
              <a:rPr lang="ru-RU" b="1" i="1" dirty="0" smtClean="0">
                <a:ln w="10541" cmpd="sng">
                  <a:solidFill>
                    <a:schemeClr val="tx2">
                      <a:lumMod val="75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Меллер Т.Б. Норма при  рентгенологических исследованиях </a:t>
            </a:r>
            <a:r>
              <a:rPr lang="en-US" b="1" i="1" dirty="0" smtClean="0">
                <a:ln w="10541" cmpd="sng">
                  <a:solidFill>
                    <a:schemeClr val="tx2">
                      <a:lumMod val="75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ru-RU" b="1" i="1" dirty="0" smtClean="0">
                <a:ln w="10541" cmpd="sng">
                  <a:solidFill>
                    <a:schemeClr val="tx2">
                      <a:lumMod val="75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Т.Б. Меллер : пер. с нем. – 3-е изд. – Москва : МЕДпресс-информ, 2014. – 288 с. : ил.</a:t>
            </a:r>
            <a:endParaRPr lang="ru-RU" b="1" i="1" dirty="0">
              <a:ln w="10541" cmpd="sng">
                <a:solidFill>
                  <a:schemeClr val="tx2">
                    <a:lumMod val="75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9" name="TextBox 8"/>
          <p:cNvSpPr txBox="1"/>
          <p:nvPr/>
        </p:nvSpPr>
        <p:spPr>
          <a:xfrm>
            <a:off x="0" y="1500174"/>
            <a:ext cx="6786578" cy="2031325"/>
          </a:xfrm>
          <a:prstGeom prst="rect">
            <a:avLst/>
          </a:prstGeom>
          <a:noFill/>
        </p:spPr>
        <p:txBody>
          <a:bodyPr wrap="square" rtlCol="0">
            <a:spAutoFit/>
          </a:bodyPr>
          <a:lstStyle/>
          <a:p>
            <a:pPr algn="ctr"/>
            <a:r>
              <a:rPr lang="ru-RU" b="1" i="1" dirty="0" smtClean="0">
                <a:ln w="10541" cmpd="sng">
                  <a:solidFill>
                    <a:schemeClr val="tx2">
                      <a:lumMod val="75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В иллюстрированном справочнике представлены нормальные значения при рентгенологических исследованиях, систематизируется подход врача к анализу рентгеновских снимков, предлагаются шаблоны заключений. Книга снабжена иллюстрациями с обозначением основных измерений, необходимых для вынесения правильного заключения и постановки диагноза.</a:t>
            </a:r>
            <a:endParaRPr lang="ru-RU" b="1" i="1" dirty="0">
              <a:ln w="10541" cmpd="sng">
                <a:solidFill>
                  <a:schemeClr val="tx2">
                    <a:lumMod val="75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pic>
        <p:nvPicPr>
          <p:cNvPr id="2" name="Picture 2" descr="C:\Documents and Settings\Пользователь\Мои документы\ланге.jpg"/>
          <p:cNvPicPr>
            <a:picLocks noChangeAspect="1" noChangeArrowheads="1"/>
          </p:cNvPicPr>
          <p:nvPr/>
        </p:nvPicPr>
        <p:blipFill>
          <a:blip r:embed="rId5" cstate="print"/>
          <a:srcRect r="-7407"/>
          <a:stretch>
            <a:fillRect/>
          </a:stretch>
        </p:blipFill>
        <p:spPr bwMode="auto">
          <a:xfrm>
            <a:off x="214282" y="3714752"/>
            <a:ext cx="2000264" cy="294919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13" name="TextBox 12"/>
          <p:cNvSpPr txBox="1"/>
          <p:nvPr/>
        </p:nvSpPr>
        <p:spPr>
          <a:xfrm>
            <a:off x="2357422" y="5072074"/>
            <a:ext cx="5715040" cy="1477328"/>
          </a:xfrm>
          <a:prstGeom prst="rect">
            <a:avLst/>
          </a:prstGeom>
          <a:noFill/>
        </p:spPr>
        <p:txBody>
          <a:bodyPr wrap="square" rtlCol="0">
            <a:spAutoFit/>
          </a:bodyPr>
          <a:lstStyle/>
          <a:p>
            <a:r>
              <a:rPr lang="ru-RU" b="1" i="1" dirty="0" smtClean="0">
                <a:ln w="10541" cmpd="sng">
                  <a:solidFill>
                    <a:schemeClr val="tx2">
                      <a:lumMod val="75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616-07 Л 221</a:t>
            </a:r>
          </a:p>
          <a:p>
            <a:r>
              <a:rPr lang="ru-RU" b="1" i="1" dirty="0" smtClean="0">
                <a:ln w="10541" cmpd="sng">
                  <a:solidFill>
                    <a:schemeClr val="tx2">
                      <a:lumMod val="75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Ланге С. Лучевая диагностика заболеваний органов грудной клетки : руководство : атлас </a:t>
            </a:r>
            <a:r>
              <a:rPr lang="en-US" b="1" i="1" dirty="0" smtClean="0">
                <a:ln w="10541" cmpd="sng">
                  <a:solidFill>
                    <a:schemeClr val="tx2">
                      <a:lumMod val="75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ru-RU" b="1" i="1" dirty="0" smtClean="0">
                <a:ln w="10541" cmpd="sng">
                  <a:solidFill>
                    <a:schemeClr val="tx2">
                      <a:lumMod val="75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С. Ланге, Д. Уолш : пер. с англ. </a:t>
            </a:r>
            <a:r>
              <a:rPr lang="en-US" b="1" i="1" dirty="0" smtClean="0">
                <a:ln w="10541" cmpd="sng">
                  <a:solidFill>
                    <a:schemeClr val="tx2">
                      <a:lumMod val="75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a:t>
            </a:r>
            <a:r>
              <a:rPr lang="ru-RU" b="1" i="1" dirty="0" smtClean="0">
                <a:ln w="10541" cmpd="sng">
                  <a:solidFill>
                    <a:schemeClr val="tx2">
                      <a:lumMod val="75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под ред. С.К. Тернового. – Москва : ГЭОТАР-Медиа, 2015. 432 с. : ил.</a:t>
            </a:r>
            <a:endParaRPr lang="ru-RU" b="1" i="1" dirty="0">
              <a:ln w="10541" cmpd="sng">
                <a:solidFill>
                  <a:schemeClr val="tx2">
                    <a:lumMod val="75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14" name="TextBox 13"/>
          <p:cNvSpPr txBox="1"/>
          <p:nvPr/>
        </p:nvSpPr>
        <p:spPr>
          <a:xfrm>
            <a:off x="2285984" y="3714752"/>
            <a:ext cx="6715140" cy="1477328"/>
          </a:xfrm>
          <a:prstGeom prst="rect">
            <a:avLst/>
          </a:prstGeom>
          <a:noFill/>
        </p:spPr>
        <p:txBody>
          <a:bodyPr wrap="square" rtlCol="0">
            <a:spAutoFit/>
          </a:bodyPr>
          <a:lstStyle/>
          <a:p>
            <a:pPr algn="ctr"/>
            <a:r>
              <a:rPr lang="ru-RU" b="1" i="1" dirty="0" smtClean="0">
                <a:ln w="10541" cmpd="sng">
                  <a:solidFill>
                    <a:schemeClr val="tx2">
                      <a:lumMod val="75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В книге представлены подробные сведения о рентгенологической диагностике заболеваний органов грудной клетки. Подробнейшим образом описана рентгенологическая картина не только распространенных, но и редких заболеваний.  </a:t>
            </a:r>
            <a:endParaRPr lang="ru-RU" b="1" i="1" dirty="0">
              <a:ln w="10541" cmpd="sng">
                <a:solidFill>
                  <a:schemeClr val="tx2">
                    <a:lumMod val="75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Tree>
  </p:cSld>
  <p:clrMapOvr>
    <a:masterClrMapping/>
  </p:clrMapOvr>
  <p:transition spd="slow">
    <p:cover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1000" fill="hold"/>
                                        <p:tgtEl>
                                          <p:spTgt spid="1026"/>
                                        </p:tgtEl>
                                        <p:attrNameLst>
                                          <p:attrName>ppt_w</p:attrName>
                                        </p:attrNameLst>
                                      </p:cBhvr>
                                      <p:tavLst>
                                        <p:tav tm="0">
                                          <p:val>
                                            <p:fltVal val="0"/>
                                          </p:val>
                                        </p:tav>
                                        <p:tav tm="100000">
                                          <p:val>
                                            <p:strVal val="#ppt_w"/>
                                          </p:val>
                                        </p:tav>
                                      </p:tavLst>
                                    </p:anim>
                                    <p:anim calcmode="lin" valueType="num">
                                      <p:cBhvr>
                                        <p:cTn id="8" dur="1000" fill="hold"/>
                                        <p:tgtEl>
                                          <p:spTgt spid="1026"/>
                                        </p:tgtEl>
                                        <p:attrNameLst>
                                          <p:attrName>ppt_h</p:attrName>
                                        </p:attrNameLst>
                                      </p:cBhvr>
                                      <p:tavLst>
                                        <p:tav tm="0">
                                          <p:val>
                                            <p:fltVal val="0"/>
                                          </p:val>
                                        </p:tav>
                                        <p:tav tm="100000">
                                          <p:val>
                                            <p:strVal val="#ppt_h"/>
                                          </p:val>
                                        </p:tav>
                                      </p:tavLst>
                                    </p:anim>
                                    <p:animEffect transition="in" filter="fade">
                                      <p:cBhvr>
                                        <p:cTn id="9" dur="1000"/>
                                        <p:tgtEl>
                                          <p:spTgt spid="1026"/>
                                        </p:tgtEl>
                                      </p:cBhvr>
                                    </p:animEffect>
                                  </p:childTnLst>
                                </p:cTn>
                              </p:par>
                              <p:par>
                                <p:cTn id="10" presetID="53"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1000" fill="hold"/>
                                        <p:tgtEl>
                                          <p:spTgt spid="4"/>
                                        </p:tgtEl>
                                        <p:attrNameLst>
                                          <p:attrName>ppt_w</p:attrName>
                                        </p:attrNameLst>
                                      </p:cBhvr>
                                      <p:tavLst>
                                        <p:tav tm="0">
                                          <p:val>
                                            <p:fltVal val="0"/>
                                          </p:val>
                                        </p:tav>
                                        <p:tav tm="100000">
                                          <p:val>
                                            <p:strVal val="#ppt_w"/>
                                          </p:val>
                                        </p:tav>
                                      </p:tavLst>
                                    </p:anim>
                                    <p:anim calcmode="lin" valueType="num">
                                      <p:cBhvr>
                                        <p:cTn id="13" dur="1000" fill="hold"/>
                                        <p:tgtEl>
                                          <p:spTgt spid="4"/>
                                        </p:tgtEl>
                                        <p:attrNameLst>
                                          <p:attrName>ppt_h</p:attrName>
                                        </p:attrNameLst>
                                      </p:cBhvr>
                                      <p:tavLst>
                                        <p:tav tm="0">
                                          <p:val>
                                            <p:fltVal val="0"/>
                                          </p:val>
                                        </p:tav>
                                        <p:tav tm="100000">
                                          <p:val>
                                            <p:strVal val="#ppt_h"/>
                                          </p:val>
                                        </p:tav>
                                      </p:tavLst>
                                    </p:anim>
                                    <p:animEffect transition="in" filter="fade">
                                      <p:cBhvr>
                                        <p:cTn id="14" dur="1000"/>
                                        <p:tgtEl>
                                          <p:spTgt spid="4"/>
                                        </p:tgtEl>
                                      </p:cBhvr>
                                    </p:animEffect>
                                  </p:childTnLst>
                                </p:cTn>
                              </p:par>
                              <p:par>
                                <p:cTn id="15" presetID="29"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ppt_x</p:attrName>
                                        </p:attrNameLst>
                                      </p:cBhvr>
                                      <p:tavLst>
                                        <p:tav tm="0">
                                          <p:val>
                                            <p:strVal val="#ppt_x-.2"/>
                                          </p:val>
                                        </p:tav>
                                        <p:tav tm="100000">
                                          <p:val>
                                            <p:strVal val="#ppt_x"/>
                                          </p:val>
                                        </p:tav>
                                      </p:tavLst>
                                    </p:anim>
                                    <p:anim calcmode="lin" valueType="num">
                                      <p:cBhvr>
                                        <p:cTn id="18"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19" dur="1000"/>
                                        <p:tgtEl>
                                          <p:spTgt spid="7"/>
                                        </p:tgtEl>
                                      </p:cBhvr>
                                    </p:animEffect>
                                  </p:childTnLst>
                                </p:cTn>
                              </p:par>
                              <p:par>
                                <p:cTn id="20" presetID="29"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ppt_x</p:attrName>
                                        </p:attrNameLst>
                                      </p:cBhvr>
                                      <p:tavLst>
                                        <p:tav tm="0">
                                          <p:val>
                                            <p:strVal val="#ppt_x-.2"/>
                                          </p:val>
                                        </p:tav>
                                        <p:tav tm="100000">
                                          <p:val>
                                            <p:strVal val="#ppt_x"/>
                                          </p:val>
                                        </p:tav>
                                      </p:tavLst>
                                    </p:anim>
                                    <p:anim calcmode="lin" valueType="num">
                                      <p:cBhvr>
                                        <p:cTn id="23" dur="1000" fill="hold"/>
                                        <p:tgtEl>
                                          <p:spTgt spid="9"/>
                                        </p:tgtEl>
                                        <p:attrNameLst>
                                          <p:attrName>ppt_y</p:attrName>
                                        </p:attrNameLst>
                                      </p:cBhvr>
                                      <p:tavLst>
                                        <p:tav tm="0">
                                          <p:val>
                                            <p:strVal val="#ppt_y"/>
                                          </p:val>
                                        </p:tav>
                                        <p:tav tm="100000">
                                          <p:val>
                                            <p:strVal val="#ppt_y"/>
                                          </p:val>
                                        </p:tav>
                                      </p:tavLst>
                                    </p:anim>
                                    <p:animEffect transition="in" filter="wipe(right)" prLst="gradientSize: 0.1">
                                      <p:cBhvr>
                                        <p:cTn id="24" dur="1000"/>
                                        <p:tgtEl>
                                          <p:spTgt spid="9"/>
                                        </p:tgtEl>
                                      </p:cBhvr>
                                    </p:animEffect>
                                  </p:childTnLst>
                                </p:cTn>
                              </p:par>
                              <p:par>
                                <p:cTn id="25" presetID="2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1000" fill="hold"/>
                                        <p:tgtEl>
                                          <p:spTgt spid="14"/>
                                        </p:tgtEl>
                                        <p:attrNameLst>
                                          <p:attrName>ppt_x</p:attrName>
                                        </p:attrNameLst>
                                      </p:cBhvr>
                                      <p:tavLst>
                                        <p:tav tm="0">
                                          <p:val>
                                            <p:strVal val="#ppt_x-.2"/>
                                          </p:val>
                                        </p:tav>
                                        <p:tav tm="100000">
                                          <p:val>
                                            <p:strVal val="#ppt_x"/>
                                          </p:val>
                                        </p:tav>
                                      </p:tavLst>
                                    </p:anim>
                                    <p:anim calcmode="lin" valueType="num">
                                      <p:cBhvr>
                                        <p:cTn id="28" dur="1000" fill="hold"/>
                                        <p:tgtEl>
                                          <p:spTgt spid="14"/>
                                        </p:tgtEl>
                                        <p:attrNameLst>
                                          <p:attrName>ppt_y</p:attrName>
                                        </p:attrNameLst>
                                      </p:cBhvr>
                                      <p:tavLst>
                                        <p:tav tm="0">
                                          <p:val>
                                            <p:strVal val="#ppt_y"/>
                                          </p:val>
                                        </p:tav>
                                        <p:tav tm="100000">
                                          <p:val>
                                            <p:strVal val="#ppt_y"/>
                                          </p:val>
                                        </p:tav>
                                      </p:tavLst>
                                    </p:anim>
                                    <p:animEffect transition="in" filter="wipe(right)" prLst="gradientSize: 0.1">
                                      <p:cBhvr>
                                        <p:cTn id="29" dur="1000"/>
                                        <p:tgtEl>
                                          <p:spTgt spid="14"/>
                                        </p:tgtEl>
                                      </p:cBhvr>
                                    </p:animEffect>
                                  </p:childTnLst>
                                </p:cTn>
                              </p:par>
                              <p:par>
                                <p:cTn id="30" presetID="29" presetClass="entr" presetSubtype="0" fill="hold" grpId="0" nodeType="with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1000" fill="hold"/>
                                        <p:tgtEl>
                                          <p:spTgt spid="13"/>
                                        </p:tgtEl>
                                        <p:attrNameLst>
                                          <p:attrName>ppt_x</p:attrName>
                                        </p:attrNameLst>
                                      </p:cBhvr>
                                      <p:tavLst>
                                        <p:tav tm="0">
                                          <p:val>
                                            <p:strVal val="#ppt_x-.2"/>
                                          </p:val>
                                        </p:tav>
                                        <p:tav tm="100000">
                                          <p:val>
                                            <p:strVal val="#ppt_x"/>
                                          </p:val>
                                        </p:tav>
                                      </p:tavLst>
                                    </p:anim>
                                    <p:anim calcmode="lin" valueType="num">
                                      <p:cBhvr>
                                        <p:cTn id="33" dur="1000" fill="hold"/>
                                        <p:tgtEl>
                                          <p:spTgt spid="13"/>
                                        </p:tgtEl>
                                        <p:attrNameLst>
                                          <p:attrName>ppt_y</p:attrName>
                                        </p:attrNameLst>
                                      </p:cBhvr>
                                      <p:tavLst>
                                        <p:tav tm="0">
                                          <p:val>
                                            <p:strVal val="#ppt_y"/>
                                          </p:val>
                                        </p:tav>
                                        <p:tav tm="100000">
                                          <p:val>
                                            <p:strVal val="#ppt_y"/>
                                          </p:val>
                                        </p:tav>
                                      </p:tavLst>
                                    </p:anim>
                                    <p:animEffect transition="in" filter="wipe(right)" prLst="gradientSize: 0.1">
                                      <p:cBhvr>
                                        <p:cTn id="34" dur="1000"/>
                                        <p:tgtEl>
                                          <p:spTgt spid="13"/>
                                        </p:tgtEl>
                                      </p:cBhvr>
                                    </p:animEffect>
                                  </p:childTnLst>
                                </p:cTn>
                              </p:par>
                              <p:par>
                                <p:cTn id="35" presetID="31" presetClass="entr" presetSubtype="0" fill="hold" nodeType="withEffect">
                                  <p:stCondLst>
                                    <p:cond delay="0"/>
                                  </p:stCondLst>
                                  <p:iterate type="lt">
                                    <p:tmPct val="5000"/>
                                  </p:iterate>
                                  <p:childTnLst>
                                    <p:set>
                                      <p:cBhvr>
                                        <p:cTn id="36" dur="1" fill="hold">
                                          <p:stCondLst>
                                            <p:cond delay="0"/>
                                          </p:stCondLst>
                                        </p:cTn>
                                        <p:tgtEl>
                                          <p:spTgt spid="2"/>
                                        </p:tgtEl>
                                        <p:attrNameLst>
                                          <p:attrName>style.visibility</p:attrName>
                                        </p:attrNameLst>
                                      </p:cBhvr>
                                      <p:to>
                                        <p:strVal val="visible"/>
                                      </p:to>
                                    </p:set>
                                    <p:anim calcmode="lin" valueType="num">
                                      <p:cBhvr>
                                        <p:cTn id="37" dur="1000" fill="hold"/>
                                        <p:tgtEl>
                                          <p:spTgt spid="2"/>
                                        </p:tgtEl>
                                        <p:attrNameLst>
                                          <p:attrName>ppt_w</p:attrName>
                                        </p:attrNameLst>
                                      </p:cBhvr>
                                      <p:tavLst>
                                        <p:tav tm="0">
                                          <p:val>
                                            <p:fltVal val="0"/>
                                          </p:val>
                                        </p:tav>
                                        <p:tav tm="100000">
                                          <p:val>
                                            <p:strVal val="#ppt_w"/>
                                          </p:val>
                                        </p:tav>
                                      </p:tavLst>
                                    </p:anim>
                                    <p:anim calcmode="lin" valueType="num">
                                      <p:cBhvr>
                                        <p:cTn id="38" dur="1000" fill="hold"/>
                                        <p:tgtEl>
                                          <p:spTgt spid="2"/>
                                        </p:tgtEl>
                                        <p:attrNameLst>
                                          <p:attrName>ppt_h</p:attrName>
                                        </p:attrNameLst>
                                      </p:cBhvr>
                                      <p:tavLst>
                                        <p:tav tm="0">
                                          <p:val>
                                            <p:fltVal val="0"/>
                                          </p:val>
                                        </p:tav>
                                        <p:tav tm="100000">
                                          <p:val>
                                            <p:strVal val="#ppt_h"/>
                                          </p:val>
                                        </p:tav>
                                      </p:tavLst>
                                    </p:anim>
                                    <p:anim calcmode="lin" valueType="num">
                                      <p:cBhvr>
                                        <p:cTn id="39" dur="1000" fill="hold"/>
                                        <p:tgtEl>
                                          <p:spTgt spid="2"/>
                                        </p:tgtEl>
                                        <p:attrNameLst>
                                          <p:attrName>style.rotation</p:attrName>
                                        </p:attrNameLst>
                                      </p:cBhvr>
                                      <p:tavLst>
                                        <p:tav tm="0">
                                          <p:val>
                                            <p:fltVal val="90"/>
                                          </p:val>
                                        </p:tav>
                                        <p:tav tm="100000">
                                          <p:val>
                                            <p:fltVal val="0"/>
                                          </p:val>
                                        </p:tav>
                                      </p:tavLst>
                                    </p:anim>
                                    <p:animEffect transition="in" filter="fade">
                                      <p:cBhvr>
                                        <p:cTn id="40" dur="1000"/>
                                        <p:tgtEl>
                                          <p:spTgt spid="2"/>
                                        </p:tgtEl>
                                      </p:cBhvr>
                                    </p:animEffect>
                                  </p:childTnLst>
                                </p:cTn>
                              </p:par>
                              <p:par>
                                <p:cTn id="41" presetID="31" presetClass="entr" presetSubtype="0" fill="hold" nodeType="withEffect">
                                  <p:stCondLst>
                                    <p:cond delay="0"/>
                                  </p:stCondLst>
                                  <p:iterate type="lt">
                                    <p:tmPct val="5000"/>
                                  </p:iterate>
                                  <p:childTnLst>
                                    <p:set>
                                      <p:cBhvr>
                                        <p:cTn id="42" dur="1" fill="hold">
                                          <p:stCondLst>
                                            <p:cond delay="0"/>
                                          </p:stCondLst>
                                        </p:cTn>
                                        <p:tgtEl>
                                          <p:spTgt spid="1027"/>
                                        </p:tgtEl>
                                        <p:attrNameLst>
                                          <p:attrName>style.visibility</p:attrName>
                                        </p:attrNameLst>
                                      </p:cBhvr>
                                      <p:to>
                                        <p:strVal val="visible"/>
                                      </p:to>
                                    </p:set>
                                    <p:anim calcmode="lin" valueType="num">
                                      <p:cBhvr>
                                        <p:cTn id="43" dur="1000" fill="hold"/>
                                        <p:tgtEl>
                                          <p:spTgt spid="1027"/>
                                        </p:tgtEl>
                                        <p:attrNameLst>
                                          <p:attrName>ppt_w</p:attrName>
                                        </p:attrNameLst>
                                      </p:cBhvr>
                                      <p:tavLst>
                                        <p:tav tm="0">
                                          <p:val>
                                            <p:fltVal val="0"/>
                                          </p:val>
                                        </p:tav>
                                        <p:tav tm="100000">
                                          <p:val>
                                            <p:strVal val="#ppt_w"/>
                                          </p:val>
                                        </p:tav>
                                      </p:tavLst>
                                    </p:anim>
                                    <p:anim calcmode="lin" valueType="num">
                                      <p:cBhvr>
                                        <p:cTn id="44" dur="1000" fill="hold"/>
                                        <p:tgtEl>
                                          <p:spTgt spid="1027"/>
                                        </p:tgtEl>
                                        <p:attrNameLst>
                                          <p:attrName>ppt_h</p:attrName>
                                        </p:attrNameLst>
                                      </p:cBhvr>
                                      <p:tavLst>
                                        <p:tav tm="0">
                                          <p:val>
                                            <p:fltVal val="0"/>
                                          </p:val>
                                        </p:tav>
                                        <p:tav tm="100000">
                                          <p:val>
                                            <p:strVal val="#ppt_h"/>
                                          </p:val>
                                        </p:tav>
                                      </p:tavLst>
                                    </p:anim>
                                    <p:anim calcmode="lin" valueType="num">
                                      <p:cBhvr>
                                        <p:cTn id="45" dur="1000" fill="hold"/>
                                        <p:tgtEl>
                                          <p:spTgt spid="1027"/>
                                        </p:tgtEl>
                                        <p:attrNameLst>
                                          <p:attrName>style.rotation</p:attrName>
                                        </p:attrNameLst>
                                      </p:cBhvr>
                                      <p:tavLst>
                                        <p:tav tm="0">
                                          <p:val>
                                            <p:fltVal val="90"/>
                                          </p:val>
                                        </p:tav>
                                        <p:tav tm="100000">
                                          <p:val>
                                            <p:fltVal val="0"/>
                                          </p:val>
                                        </p:tav>
                                      </p:tavLst>
                                    </p:anim>
                                    <p:animEffect transition="in" filter="fade">
                                      <p:cBhvr>
                                        <p:cTn id="46" dur="10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3" grpId="0"/>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Documents and Settings\Пользователь\Мои документы\фоны\светлый слайд.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pic>
        <p:nvPicPr>
          <p:cNvPr id="2050" name="Picture 2" descr="C:\Documents and Settings\Пользователь\Мои документы\узи.jpg"/>
          <p:cNvPicPr>
            <a:picLocks noChangeAspect="1" noChangeArrowheads="1"/>
          </p:cNvPicPr>
          <p:nvPr/>
        </p:nvPicPr>
        <p:blipFill>
          <a:blip r:embed="rId3">
            <a:clrChange>
              <a:clrFrom>
                <a:srgbClr val="FCFCFC"/>
              </a:clrFrom>
              <a:clrTo>
                <a:srgbClr val="FCFCFC">
                  <a:alpha val="0"/>
                </a:srgbClr>
              </a:clrTo>
            </a:clrChange>
            <a:lum bright="-40000"/>
          </a:blip>
          <a:srcRect/>
          <a:stretch>
            <a:fillRect/>
          </a:stretch>
        </p:blipFill>
        <p:spPr bwMode="auto">
          <a:xfrm>
            <a:off x="-71470" y="5237462"/>
            <a:ext cx="2153013" cy="1584000"/>
          </a:xfrm>
          <a:prstGeom prst="rect">
            <a:avLst/>
          </a:prstGeom>
          <a:noFill/>
        </p:spPr>
      </p:pic>
      <p:pic>
        <p:nvPicPr>
          <p:cNvPr id="2051" name="Picture 3" descr="C:\Documents and Settings\Пользователь\Мои документы\врач узи.jp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7500958" y="93364"/>
            <a:ext cx="1591202" cy="1764000"/>
          </a:xfrm>
          <a:prstGeom prst="rect">
            <a:avLst/>
          </a:prstGeom>
          <a:noFill/>
        </p:spPr>
      </p:pic>
      <p:pic>
        <p:nvPicPr>
          <p:cNvPr id="2052" name="Picture 4" descr="C:\Documents and Settings\Пользователь\Мои документы\блок.jpg"/>
          <p:cNvPicPr>
            <a:picLocks noChangeAspect="1" noChangeArrowheads="1"/>
          </p:cNvPicPr>
          <p:nvPr/>
        </p:nvPicPr>
        <p:blipFill>
          <a:blip r:embed="rId5"/>
          <a:srcRect t="-4725" r="-2588"/>
          <a:stretch>
            <a:fillRect/>
          </a:stretch>
        </p:blipFill>
        <p:spPr bwMode="auto">
          <a:xfrm>
            <a:off x="6786578" y="3500438"/>
            <a:ext cx="2143140" cy="3166876"/>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2054" name="Picture 6" descr="C:\Documents and Settings\Пользователь\Мои документы\узи шмидт.jpeg"/>
          <p:cNvPicPr>
            <a:picLocks noChangeAspect="1" noChangeArrowheads="1"/>
          </p:cNvPicPr>
          <p:nvPr/>
        </p:nvPicPr>
        <p:blipFill>
          <a:blip r:embed="rId6"/>
          <a:srcRect l="-3736" t="-2391"/>
          <a:stretch>
            <a:fillRect/>
          </a:stretch>
        </p:blipFill>
        <p:spPr bwMode="auto">
          <a:xfrm>
            <a:off x="214282" y="214290"/>
            <a:ext cx="2054151" cy="31680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9" name="TextBox 8"/>
          <p:cNvSpPr txBox="1"/>
          <p:nvPr/>
        </p:nvSpPr>
        <p:spPr>
          <a:xfrm>
            <a:off x="2500298" y="142852"/>
            <a:ext cx="5000660" cy="1477328"/>
          </a:xfrm>
          <a:prstGeom prst="rect">
            <a:avLst/>
          </a:prstGeom>
          <a:noFill/>
        </p:spPr>
        <p:txBody>
          <a:bodyPr wrap="square" rtlCol="0">
            <a:spAutoFit/>
          </a:bodyPr>
          <a:lstStyle/>
          <a:p>
            <a:r>
              <a:rPr lang="ru-RU" b="1" i="1" dirty="0" smtClean="0">
                <a:ln w="10541" cmpd="sng">
                  <a:solidFill>
                    <a:schemeClr val="tx2">
                      <a:lumMod val="75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616-07 Ш 733</a:t>
            </a:r>
          </a:p>
          <a:p>
            <a:r>
              <a:rPr lang="ru-RU" b="1" i="1" dirty="0" smtClean="0">
                <a:ln w="10541" cmpd="sng">
                  <a:solidFill>
                    <a:schemeClr val="tx2">
                      <a:lumMod val="75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Шмидт Г. Ультразвуковая диагностика. Практическое руководство </a:t>
            </a:r>
            <a:r>
              <a:rPr lang="en-US" b="1" i="1" dirty="0" smtClean="0">
                <a:ln w="10541" cmpd="sng">
                  <a:solidFill>
                    <a:schemeClr val="tx2">
                      <a:lumMod val="75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ru-RU" b="1" i="1" dirty="0" smtClean="0">
                <a:ln w="10541" cmpd="sng">
                  <a:solidFill>
                    <a:schemeClr val="tx2">
                      <a:lumMod val="75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Г. Шмидт : пер. с англ. </a:t>
            </a:r>
            <a:r>
              <a:rPr lang="en-US" b="1" i="1" dirty="0" smtClean="0">
                <a:ln w="10541" cmpd="sng">
                  <a:solidFill>
                    <a:schemeClr val="tx2">
                      <a:lumMod val="75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a:t>
            </a:r>
            <a:r>
              <a:rPr lang="ru-RU" b="1" i="1" dirty="0" smtClean="0">
                <a:ln w="10541" cmpd="sng">
                  <a:solidFill>
                    <a:schemeClr val="tx2">
                      <a:lumMod val="75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под ред. А.В. Зубарева. - Москва : МЕДпресс-информ, 2014. – 560 с. : ил.</a:t>
            </a:r>
            <a:endParaRPr lang="ru-RU" b="1" i="1" dirty="0">
              <a:ln w="10541" cmpd="sng">
                <a:solidFill>
                  <a:schemeClr val="tx2">
                    <a:lumMod val="75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10" name="TextBox 9"/>
          <p:cNvSpPr txBox="1"/>
          <p:nvPr/>
        </p:nvSpPr>
        <p:spPr>
          <a:xfrm>
            <a:off x="2428828" y="1785926"/>
            <a:ext cx="6715172" cy="1477328"/>
          </a:xfrm>
          <a:prstGeom prst="rect">
            <a:avLst/>
          </a:prstGeom>
          <a:noFill/>
        </p:spPr>
        <p:txBody>
          <a:bodyPr wrap="square" rtlCol="0">
            <a:spAutoFit/>
          </a:bodyPr>
          <a:lstStyle/>
          <a:p>
            <a:pPr algn="ctr"/>
            <a:r>
              <a:rPr lang="ru-RU" b="1" i="1" dirty="0" smtClean="0">
                <a:ln w="10541" cmpd="sng">
                  <a:solidFill>
                    <a:schemeClr val="tx2">
                      <a:lumMod val="75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Руководство представляет собой собрание ультразвуковых изображений, выполненных в В-режиме, и допплеровских изображений, снабженных описаниями и комментариями. Также представлен ряд  примеров применения ультразвукового исследования с усилением контрастности.</a:t>
            </a:r>
            <a:endParaRPr lang="ru-RU" b="1" i="1" dirty="0">
              <a:ln w="10541" cmpd="sng">
                <a:solidFill>
                  <a:schemeClr val="tx2">
                    <a:lumMod val="75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11" name="TextBox 10"/>
          <p:cNvSpPr txBox="1"/>
          <p:nvPr/>
        </p:nvSpPr>
        <p:spPr>
          <a:xfrm>
            <a:off x="0" y="3500438"/>
            <a:ext cx="6643702" cy="1754326"/>
          </a:xfrm>
          <a:prstGeom prst="rect">
            <a:avLst/>
          </a:prstGeom>
          <a:noFill/>
        </p:spPr>
        <p:txBody>
          <a:bodyPr wrap="square" rtlCol="0">
            <a:spAutoFit/>
          </a:bodyPr>
          <a:lstStyle/>
          <a:p>
            <a:pPr algn="ctr"/>
            <a:r>
              <a:rPr lang="ru-RU" b="1" i="1" dirty="0" smtClean="0">
                <a:ln w="10541" cmpd="sng">
                  <a:solidFill>
                    <a:schemeClr val="tx2">
                      <a:lumMod val="75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Предлагаемое руководство, адресованное врачам, осуществляющим УЗИ-диагностику, содержит четкие рекомендации поэтапного освоения ультразвуковой диагностики; ультразвуковой анатомический атлас; поэтапные анатомические картины, соответствующие ультразвуковым сечениям (анатомические срезы).</a:t>
            </a:r>
            <a:endParaRPr lang="ru-RU" b="1" i="1" dirty="0">
              <a:ln w="10541" cmpd="sng">
                <a:solidFill>
                  <a:schemeClr val="tx2">
                    <a:lumMod val="75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12" name="TextBox 11"/>
          <p:cNvSpPr txBox="1"/>
          <p:nvPr/>
        </p:nvSpPr>
        <p:spPr>
          <a:xfrm>
            <a:off x="1857356" y="5429264"/>
            <a:ext cx="5000660" cy="1200329"/>
          </a:xfrm>
          <a:prstGeom prst="rect">
            <a:avLst/>
          </a:prstGeom>
          <a:noFill/>
        </p:spPr>
        <p:txBody>
          <a:bodyPr wrap="square" rtlCol="0">
            <a:spAutoFit/>
          </a:bodyPr>
          <a:lstStyle/>
          <a:p>
            <a:r>
              <a:rPr lang="ru-RU" b="1" i="1" dirty="0" smtClean="0">
                <a:ln w="10541" cmpd="sng">
                  <a:solidFill>
                    <a:schemeClr val="tx2">
                      <a:lumMod val="75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616-07 Б 701</a:t>
            </a:r>
          </a:p>
          <a:p>
            <a:r>
              <a:rPr lang="ru-RU" b="1" i="1" dirty="0" smtClean="0">
                <a:ln w="10541" cmpd="sng">
                  <a:solidFill>
                    <a:schemeClr val="tx2">
                      <a:lumMod val="75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Блок Б. УЗИ внутренних органов </a:t>
            </a:r>
            <a:r>
              <a:rPr lang="en-US" b="1" i="1" dirty="0" smtClean="0">
                <a:ln w="10541" cmpd="sng">
                  <a:solidFill>
                    <a:schemeClr val="tx2">
                      <a:lumMod val="75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a:t>
            </a:r>
            <a:r>
              <a:rPr lang="ru-RU" b="1" i="1" dirty="0" smtClean="0">
                <a:ln w="10541" cmpd="sng">
                  <a:solidFill>
                    <a:schemeClr val="tx2">
                      <a:lumMod val="75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Б. Блок :  пер. с нем. </a:t>
            </a:r>
            <a:r>
              <a:rPr lang="en-US" b="1" i="1" dirty="0" smtClean="0">
                <a:ln w="10541" cmpd="sng">
                  <a:solidFill>
                    <a:schemeClr val="tx2">
                      <a:lumMod val="75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a:t>
            </a:r>
            <a:r>
              <a:rPr lang="ru-RU" b="1" i="1" dirty="0" smtClean="0">
                <a:ln w="10541" cmpd="sng">
                  <a:solidFill>
                    <a:schemeClr val="tx2">
                      <a:lumMod val="75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под ред. А.В. Зубарева. – Москва : МЕДпресс-информ, 2011. – 256 с. : ил. </a:t>
            </a:r>
            <a:endParaRPr lang="ru-RU" b="1" i="1" dirty="0">
              <a:ln w="10541" cmpd="sng">
                <a:solidFill>
                  <a:schemeClr val="tx2">
                    <a:lumMod val="75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Tree>
  </p:cSld>
  <p:clrMapOvr>
    <a:masterClrMapping/>
  </p:clrMapOvr>
  <p:transition spd="slow">
    <p:cover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p:cTn id="7" dur="1000" fill="hold"/>
                                        <p:tgtEl>
                                          <p:spTgt spid="2050"/>
                                        </p:tgtEl>
                                        <p:attrNameLst>
                                          <p:attrName>ppt_w</p:attrName>
                                        </p:attrNameLst>
                                      </p:cBhvr>
                                      <p:tavLst>
                                        <p:tav tm="0">
                                          <p:val>
                                            <p:fltVal val="0"/>
                                          </p:val>
                                        </p:tav>
                                        <p:tav tm="100000">
                                          <p:val>
                                            <p:strVal val="#ppt_w"/>
                                          </p:val>
                                        </p:tav>
                                      </p:tavLst>
                                    </p:anim>
                                    <p:anim calcmode="lin" valueType="num">
                                      <p:cBhvr>
                                        <p:cTn id="8" dur="1000" fill="hold"/>
                                        <p:tgtEl>
                                          <p:spTgt spid="2050"/>
                                        </p:tgtEl>
                                        <p:attrNameLst>
                                          <p:attrName>ppt_h</p:attrName>
                                        </p:attrNameLst>
                                      </p:cBhvr>
                                      <p:tavLst>
                                        <p:tav tm="0">
                                          <p:val>
                                            <p:fltVal val="0"/>
                                          </p:val>
                                        </p:tav>
                                        <p:tav tm="100000">
                                          <p:val>
                                            <p:strVal val="#ppt_h"/>
                                          </p:val>
                                        </p:tav>
                                      </p:tavLst>
                                    </p:anim>
                                    <p:animEffect transition="in" filter="fade">
                                      <p:cBhvr>
                                        <p:cTn id="9" dur="1000"/>
                                        <p:tgtEl>
                                          <p:spTgt spid="2050"/>
                                        </p:tgtEl>
                                      </p:cBhvr>
                                    </p:animEffect>
                                  </p:childTnLst>
                                </p:cTn>
                              </p:par>
                              <p:par>
                                <p:cTn id="10" presetID="53" presetClass="entr" presetSubtype="0" fill="hold" nodeType="withEffect">
                                  <p:stCondLst>
                                    <p:cond delay="0"/>
                                  </p:stCondLst>
                                  <p:childTnLst>
                                    <p:set>
                                      <p:cBhvr>
                                        <p:cTn id="11" dur="1" fill="hold">
                                          <p:stCondLst>
                                            <p:cond delay="0"/>
                                          </p:stCondLst>
                                        </p:cTn>
                                        <p:tgtEl>
                                          <p:spTgt spid="2051"/>
                                        </p:tgtEl>
                                        <p:attrNameLst>
                                          <p:attrName>style.visibility</p:attrName>
                                        </p:attrNameLst>
                                      </p:cBhvr>
                                      <p:to>
                                        <p:strVal val="visible"/>
                                      </p:to>
                                    </p:set>
                                    <p:anim calcmode="lin" valueType="num">
                                      <p:cBhvr>
                                        <p:cTn id="12" dur="1000" fill="hold"/>
                                        <p:tgtEl>
                                          <p:spTgt spid="2051"/>
                                        </p:tgtEl>
                                        <p:attrNameLst>
                                          <p:attrName>ppt_w</p:attrName>
                                        </p:attrNameLst>
                                      </p:cBhvr>
                                      <p:tavLst>
                                        <p:tav tm="0">
                                          <p:val>
                                            <p:fltVal val="0"/>
                                          </p:val>
                                        </p:tav>
                                        <p:tav tm="100000">
                                          <p:val>
                                            <p:strVal val="#ppt_w"/>
                                          </p:val>
                                        </p:tav>
                                      </p:tavLst>
                                    </p:anim>
                                    <p:anim calcmode="lin" valueType="num">
                                      <p:cBhvr>
                                        <p:cTn id="13" dur="1000" fill="hold"/>
                                        <p:tgtEl>
                                          <p:spTgt spid="2051"/>
                                        </p:tgtEl>
                                        <p:attrNameLst>
                                          <p:attrName>ppt_h</p:attrName>
                                        </p:attrNameLst>
                                      </p:cBhvr>
                                      <p:tavLst>
                                        <p:tav tm="0">
                                          <p:val>
                                            <p:fltVal val="0"/>
                                          </p:val>
                                        </p:tav>
                                        <p:tav tm="100000">
                                          <p:val>
                                            <p:strVal val="#ppt_h"/>
                                          </p:val>
                                        </p:tav>
                                      </p:tavLst>
                                    </p:anim>
                                    <p:animEffect transition="in" filter="fade">
                                      <p:cBhvr>
                                        <p:cTn id="14" dur="1000"/>
                                        <p:tgtEl>
                                          <p:spTgt spid="2051"/>
                                        </p:tgtEl>
                                      </p:cBhvr>
                                    </p:animEffect>
                                  </p:childTnLst>
                                </p:cTn>
                              </p:par>
                              <p:par>
                                <p:cTn id="15" presetID="29"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1000" fill="hold"/>
                                        <p:tgtEl>
                                          <p:spTgt spid="9"/>
                                        </p:tgtEl>
                                        <p:attrNameLst>
                                          <p:attrName>ppt_x</p:attrName>
                                        </p:attrNameLst>
                                      </p:cBhvr>
                                      <p:tavLst>
                                        <p:tav tm="0">
                                          <p:val>
                                            <p:strVal val="#ppt_x-.2"/>
                                          </p:val>
                                        </p:tav>
                                        <p:tav tm="100000">
                                          <p:val>
                                            <p:strVal val="#ppt_x"/>
                                          </p:val>
                                        </p:tav>
                                      </p:tavLst>
                                    </p:anim>
                                    <p:anim calcmode="lin" valueType="num">
                                      <p:cBhvr>
                                        <p:cTn id="18" dur="1000" fill="hold"/>
                                        <p:tgtEl>
                                          <p:spTgt spid="9"/>
                                        </p:tgtEl>
                                        <p:attrNameLst>
                                          <p:attrName>ppt_y</p:attrName>
                                        </p:attrNameLst>
                                      </p:cBhvr>
                                      <p:tavLst>
                                        <p:tav tm="0">
                                          <p:val>
                                            <p:strVal val="#ppt_y"/>
                                          </p:val>
                                        </p:tav>
                                        <p:tav tm="100000">
                                          <p:val>
                                            <p:strVal val="#ppt_y"/>
                                          </p:val>
                                        </p:tav>
                                      </p:tavLst>
                                    </p:anim>
                                    <p:animEffect transition="in" filter="wipe(right)" prLst="gradientSize: 0.1">
                                      <p:cBhvr>
                                        <p:cTn id="19" dur="1000"/>
                                        <p:tgtEl>
                                          <p:spTgt spid="9"/>
                                        </p:tgtEl>
                                      </p:cBhvr>
                                    </p:animEffect>
                                  </p:childTnLst>
                                </p:cTn>
                              </p:par>
                              <p:par>
                                <p:cTn id="20" presetID="29" presetClass="entr" presetSubtype="0"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1000" fill="hold"/>
                                        <p:tgtEl>
                                          <p:spTgt spid="10"/>
                                        </p:tgtEl>
                                        <p:attrNameLst>
                                          <p:attrName>ppt_x</p:attrName>
                                        </p:attrNameLst>
                                      </p:cBhvr>
                                      <p:tavLst>
                                        <p:tav tm="0">
                                          <p:val>
                                            <p:strVal val="#ppt_x-.2"/>
                                          </p:val>
                                        </p:tav>
                                        <p:tav tm="100000">
                                          <p:val>
                                            <p:strVal val="#ppt_x"/>
                                          </p:val>
                                        </p:tav>
                                      </p:tavLst>
                                    </p:anim>
                                    <p:anim calcmode="lin" valueType="num">
                                      <p:cBhvr>
                                        <p:cTn id="23" dur="1000" fill="hold"/>
                                        <p:tgtEl>
                                          <p:spTgt spid="10"/>
                                        </p:tgtEl>
                                        <p:attrNameLst>
                                          <p:attrName>ppt_y</p:attrName>
                                        </p:attrNameLst>
                                      </p:cBhvr>
                                      <p:tavLst>
                                        <p:tav tm="0">
                                          <p:val>
                                            <p:strVal val="#ppt_y"/>
                                          </p:val>
                                        </p:tav>
                                        <p:tav tm="100000">
                                          <p:val>
                                            <p:strVal val="#ppt_y"/>
                                          </p:val>
                                        </p:tav>
                                      </p:tavLst>
                                    </p:anim>
                                    <p:animEffect transition="in" filter="wipe(right)" prLst="gradientSize: 0.1">
                                      <p:cBhvr>
                                        <p:cTn id="24" dur="1000"/>
                                        <p:tgtEl>
                                          <p:spTgt spid="10"/>
                                        </p:tgtEl>
                                      </p:cBhvr>
                                    </p:animEffect>
                                  </p:childTnLst>
                                </p:cTn>
                              </p:par>
                              <p:par>
                                <p:cTn id="25" presetID="29"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1000" fill="hold"/>
                                        <p:tgtEl>
                                          <p:spTgt spid="11"/>
                                        </p:tgtEl>
                                        <p:attrNameLst>
                                          <p:attrName>ppt_x</p:attrName>
                                        </p:attrNameLst>
                                      </p:cBhvr>
                                      <p:tavLst>
                                        <p:tav tm="0">
                                          <p:val>
                                            <p:strVal val="#ppt_x-.2"/>
                                          </p:val>
                                        </p:tav>
                                        <p:tav tm="100000">
                                          <p:val>
                                            <p:strVal val="#ppt_x"/>
                                          </p:val>
                                        </p:tav>
                                      </p:tavLst>
                                    </p:anim>
                                    <p:anim calcmode="lin" valueType="num">
                                      <p:cBhvr>
                                        <p:cTn id="28" dur="1000" fill="hold"/>
                                        <p:tgtEl>
                                          <p:spTgt spid="11"/>
                                        </p:tgtEl>
                                        <p:attrNameLst>
                                          <p:attrName>ppt_y</p:attrName>
                                        </p:attrNameLst>
                                      </p:cBhvr>
                                      <p:tavLst>
                                        <p:tav tm="0">
                                          <p:val>
                                            <p:strVal val="#ppt_y"/>
                                          </p:val>
                                        </p:tav>
                                        <p:tav tm="100000">
                                          <p:val>
                                            <p:strVal val="#ppt_y"/>
                                          </p:val>
                                        </p:tav>
                                      </p:tavLst>
                                    </p:anim>
                                    <p:animEffect transition="in" filter="wipe(right)" prLst="gradientSize: 0.1">
                                      <p:cBhvr>
                                        <p:cTn id="29" dur="1000"/>
                                        <p:tgtEl>
                                          <p:spTgt spid="11"/>
                                        </p:tgtEl>
                                      </p:cBhvr>
                                    </p:animEffect>
                                  </p:childTnLst>
                                </p:cTn>
                              </p:par>
                              <p:par>
                                <p:cTn id="30" presetID="29" presetClass="entr" presetSubtype="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1000" fill="hold"/>
                                        <p:tgtEl>
                                          <p:spTgt spid="12"/>
                                        </p:tgtEl>
                                        <p:attrNameLst>
                                          <p:attrName>ppt_x</p:attrName>
                                        </p:attrNameLst>
                                      </p:cBhvr>
                                      <p:tavLst>
                                        <p:tav tm="0">
                                          <p:val>
                                            <p:strVal val="#ppt_x-.2"/>
                                          </p:val>
                                        </p:tav>
                                        <p:tav tm="100000">
                                          <p:val>
                                            <p:strVal val="#ppt_x"/>
                                          </p:val>
                                        </p:tav>
                                      </p:tavLst>
                                    </p:anim>
                                    <p:anim calcmode="lin" valueType="num">
                                      <p:cBhvr>
                                        <p:cTn id="33" dur="1000" fill="hold"/>
                                        <p:tgtEl>
                                          <p:spTgt spid="12"/>
                                        </p:tgtEl>
                                        <p:attrNameLst>
                                          <p:attrName>ppt_y</p:attrName>
                                        </p:attrNameLst>
                                      </p:cBhvr>
                                      <p:tavLst>
                                        <p:tav tm="0">
                                          <p:val>
                                            <p:strVal val="#ppt_y"/>
                                          </p:val>
                                        </p:tav>
                                        <p:tav tm="100000">
                                          <p:val>
                                            <p:strVal val="#ppt_y"/>
                                          </p:val>
                                        </p:tav>
                                      </p:tavLst>
                                    </p:anim>
                                    <p:animEffect transition="in" filter="wipe(right)" prLst="gradientSize: 0.1">
                                      <p:cBhvr>
                                        <p:cTn id="34" dur="1000"/>
                                        <p:tgtEl>
                                          <p:spTgt spid="12"/>
                                        </p:tgtEl>
                                      </p:cBhvr>
                                    </p:animEffect>
                                  </p:childTnLst>
                                </p:cTn>
                              </p:par>
                              <p:par>
                                <p:cTn id="35" presetID="31" presetClass="entr" presetSubtype="0" fill="hold" nodeType="withEffect">
                                  <p:stCondLst>
                                    <p:cond delay="0"/>
                                  </p:stCondLst>
                                  <p:iterate type="lt">
                                    <p:tmPct val="5000"/>
                                  </p:iterate>
                                  <p:childTnLst>
                                    <p:set>
                                      <p:cBhvr>
                                        <p:cTn id="36" dur="1" fill="hold">
                                          <p:stCondLst>
                                            <p:cond delay="0"/>
                                          </p:stCondLst>
                                        </p:cTn>
                                        <p:tgtEl>
                                          <p:spTgt spid="2054"/>
                                        </p:tgtEl>
                                        <p:attrNameLst>
                                          <p:attrName>style.visibility</p:attrName>
                                        </p:attrNameLst>
                                      </p:cBhvr>
                                      <p:to>
                                        <p:strVal val="visible"/>
                                      </p:to>
                                    </p:set>
                                    <p:anim calcmode="lin" valueType="num">
                                      <p:cBhvr>
                                        <p:cTn id="37" dur="1000" fill="hold"/>
                                        <p:tgtEl>
                                          <p:spTgt spid="2054"/>
                                        </p:tgtEl>
                                        <p:attrNameLst>
                                          <p:attrName>ppt_w</p:attrName>
                                        </p:attrNameLst>
                                      </p:cBhvr>
                                      <p:tavLst>
                                        <p:tav tm="0">
                                          <p:val>
                                            <p:fltVal val="0"/>
                                          </p:val>
                                        </p:tav>
                                        <p:tav tm="100000">
                                          <p:val>
                                            <p:strVal val="#ppt_w"/>
                                          </p:val>
                                        </p:tav>
                                      </p:tavLst>
                                    </p:anim>
                                    <p:anim calcmode="lin" valueType="num">
                                      <p:cBhvr>
                                        <p:cTn id="38" dur="1000" fill="hold"/>
                                        <p:tgtEl>
                                          <p:spTgt spid="2054"/>
                                        </p:tgtEl>
                                        <p:attrNameLst>
                                          <p:attrName>ppt_h</p:attrName>
                                        </p:attrNameLst>
                                      </p:cBhvr>
                                      <p:tavLst>
                                        <p:tav tm="0">
                                          <p:val>
                                            <p:fltVal val="0"/>
                                          </p:val>
                                        </p:tav>
                                        <p:tav tm="100000">
                                          <p:val>
                                            <p:strVal val="#ppt_h"/>
                                          </p:val>
                                        </p:tav>
                                      </p:tavLst>
                                    </p:anim>
                                    <p:anim calcmode="lin" valueType="num">
                                      <p:cBhvr>
                                        <p:cTn id="39" dur="1000" fill="hold"/>
                                        <p:tgtEl>
                                          <p:spTgt spid="2054"/>
                                        </p:tgtEl>
                                        <p:attrNameLst>
                                          <p:attrName>style.rotation</p:attrName>
                                        </p:attrNameLst>
                                      </p:cBhvr>
                                      <p:tavLst>
                                        <p:tav tm="0">
                                          <p:val>
                                            <p:fltVal val="90"/>
                                          </p:val>
                                        </p:tav>
                                        <p:tav tm="100000">
                                          <p:val>
                                            <p:fltVal val="0"/>
                                          </p:val>
                                        </p:tav>
                                      </p:tavLst>
                                    </p:anim>
                                    <p:animEffect transition="in" filter="fade">
                                      <p:cBhvr>
                                        <p:cTn id="40" dur="1000"/>
                                        <p:tgtEl>
                                          <p:spTgt spid="2054"/>
                                        </p:tgtEl>
                                      </p:cBhvr>
                                    </p:animEffect>
                                  </p:childTnLst>
                                </p:cTn>
                              </p:par>
                              <p:par>
                                <p:cTn id="41" presetID="31" presetClass="entr" presetSubtype="0" fill="hold" nodeType="withEffect">
                                  <p:stCondLst>
                                    <p:cond delay="0"/>
                                  </p:stCondLst>
                                  <p:iterate type="lt">
                                    <p:tmPct val="5000"/>
                                  </p:iterate>
                                  <p:childTnLst>
                                    <p:set>
                                      <p:cBhvr>
                                        <p:cTn id="42" dur="1" fill="hold">
                                          <p:stCondLst>
                                            <p:cond delay="0"/>
                                          </p:stCondLst>
                                        </p:cTn>
                                        <p:tgtEl>
                                          <p:spTgt spid="2052"/>
                                        </p:tgtEl>
                                        <p:attrNameLst>
                                          <p:attrName>style.visibility</p:attrName>
                                        </p:attrNameLst>
                                      </p:cBhvr>
                                      <p:to>
                                        <p:strVal val="visible"/>
                                      </p:to>
                                    </p:set>
                                    <p:anim calcmode="lin" valueType="num">
                                      <p:cBhvr>
                                        <p:cTn id="43" dur="1000" fill="hold"/>
                                        <p:tgtEl>
                                          <p:spTgt spid="2052"/>
                                        </p:tgtEl>
                                        <p:attrNameLst>
                                          <p:attrName>ppt_w</p:attrName>
                                        </p:attrNameLst>
                                      </p:cBhvr>
                                      <p:tavLst>
                                        <p:tav tm="0">
                                          <p:val>
                                            <p:fltVal val="0"/>
                                          </p:val>
                                        </p:tav>
                                        <p:tav tm="100000">
                                          <p:val>
                                            <p:strVal val="#ppt_w"/>
                                          </p:val>
                                        </p:tav>
                                      </p:tavLst>
                                    </p:anim>
                                    <p:anim calcmode="lin" valueType="num">
                                      <p:cBhvr>
                                        <p:cTn id="44" dur="1000" fill="hold"/>
                                        <p:tgtEl>
                                          <p:spTgt spid="2052"/>
                                        </p:tgtEl>
                                        <p:attrNameLst>
                                          <p:attrName>ppt_h</p:attrName>
                                        </p:attrNameLst>
                                      </p:cBhvr>
                                      <p:tavLst>
                                        <p:tav tm="0">
                                          <p:val>
                                            <p:fltVal val="0"/>
                                          </p:val>
                                        </p:tav>
                                        <p:tav tm="100000">
                                          <p:val>
                                            <p:strVal val="#ppt_h"/>
                                          </p:val>
                                        </p:tav>
                                      </p:tavLst>
                                    </p:anim>
                                    <p:anim calcmode="lin" valueType="num">
                                      <p:cBhvr>
                                        <p:cTn id="45" dur="1000" fill="hold"/>
                                        <p:tgtEl>
                                          <p:spTgt spid="2052"/>
                                        </p:tgtEl>
                                        <p:attrNameLst>
                                          <p:attrName>style.rotation</p:attrName>
                                        </p:attrNameLst>
                                      </p:cBhvr>
                                      <p:tavLst>
                                        <p:tav tm="0">
                                          <p:val>
                                            <p:fltVal val="90"/>
                                          </p:val>
                                        </p:tav>
                                        <p:tav tm="100000">
                                          <p:val>
                                            <p:fltVal val="0"/>
                                          </p:val>
                                        </p:tav>
                                      </p:tavLst>
                                    </p:anim>
                                    <p:animEffect transition="in" filter="fade">
                                      <p:cBhvr>
                                        <p:cTn id="46" dur="10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Documents and Settings\Пользователь\Мои документы\фоны\светлый слайд.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pic>
        <p:nvPicPr>
          <p:cNvPr id="1026" name="Picture 2" descr="C:\Documents and Settings\Пользователь\Мои документы\дифузи.jpg"/>
          <p:cNvPicPr>
            <a:picLocks noChangeAspect="1" noChangeArrowheads="1"/>
          </p:cNvPicPr>
          <p:nvPr/>
        </p:nvPicPr>
        <p:blipFill>
          <a:blip r:embed="rId3"/>
          <a:srcRect/>
          <a:stretch>
            <a:fillRect/>
          </a:stretch>
        </p:blipFill>
        <p:spPr bwMode="auto">
          <a:xfrm>
            <a:off x="6143636" y="2571744"/>
            <a:ext cx="2721786" cy="39600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1027" name="Picture 3" descr="C:\Documents and Settings\Пользователь\Мои документы\узи2.jpg"/>
          <p:cNvPicPr>
            <a:picLocks noChangeAspect="1" noChangeArrowheads="1"/>
          </p:cNvPicPr>
          <p:nvPr/>
        </p:nvPicPr>
        <p:blipFill>
          <a:blip r:embed="rId4">
            <a:clrChange>
              <a:clrFrom>
                <a:srgbClr val="A1CFE6"/>
              </a:clrFrom>
              <a:clrTo>
                <a:srgbClr val="A1CFE6">
                  <a:alpha val="0"/>
                </a:srgbClr>
              </a:clrTo>
            </a:clrChange>
          </a:blip>
          <a:srcRect l="7660" r="8086" b="11916"/>
          <a:stretch>
            <a:fillRect/>
          </a:stretch>
        </p:blipFill>
        <p:spPr bwMode="auto">
          <a:xfrm>
            <a:off x="7072328" y="0"/>
            <a:ext cx="1928343" cy="2016000"/>
          </a:xfrm>
          <a:prstGeom prst="rect">
            <a:avLst/>
          </a:prstGeom>
          <a:noFill/>
        </p:spPr>
      </p:pic>
      <p:sp>
        <p:nvSpPr>
          <p:cNvPr id="9" name="TextBox 8"/>
          <p:cNvSpPr txBox="1"/>
          <p:nvPr/>
        </p:nvSpPr>
        <p:spPr>
          <a:xfrm>
            <a:off x="285720" y="165722"/>
            <a:ext cx="6643734" cy="1477328"/>
          </a:xfrm>
          <a:prstGeom prst="rect">
            <a:avLst/>
          </a:prstGeom>
          <a:noFill/>
        </p:spPr>
        <p:txBody>
          <a:bodyPr wrap="square" rtlCol="0">
            <a:spAutoFit/>
          </a:bodyPr>
          <a:lstStyle/>
          <a:p>
            <a:r>
              <a:rPr lang="ru-RU" b="1" i="1" dirty="0" smtClean="0">
                <a:ln w="10541" cmpd="sng">
                  <a:solidFill>
                    <a:schemeClr val="tx2">
                      <a:lumMod val="75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616-07 Ш 733</a:t>
            </a:r>
          </a:p>
          <a:p>
            <a:r>
              <a:rPr lang="ru-RU" b="1" i="1" dirty="0" smtClean="0">
                <a:ln w="10541" cmpd="sng">
                  <a:solidFill>
                    <a:schemeClr val="tx2">
                      <a:lumMod val="75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Шмидт Г. Дифференциальная диагностика при ультразвуковых исследованиях </a:t>
            </a:r>
            <a:r>
              <a:rPr lang="en-US" b="1" i="1" dirty="0" smtClean="0">
                <a:ln w="10541" cmpd="sng">
                  <a:solidFill>
                    <a:schemeClr val="tx2">
                      <a:lumMod val="75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ru-RU" b="1" i="1" dirty="0" smtClean="0">
                <a:ln w="10541" cmpd="sng">
                  <a:solidFill>
                    <a:schemeClr val="tx2">
                      <a:lumMod val="75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Г. Шмидт : пер. с англ. </a:t>
            </a:r>
            <a:r>
              <a:rPr lang="en-US" b="1" i="1" dirty="0" smtClean="0">
                <a:ln w="10541" cmpd="sng">
                  <a:solidFill>
                    <a:schemeClr val="tx2">
                      <a:lumMod val="75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a:t>
            </a:r>
            <a:r>
              <a:rPr lang="ru-RU" b="1" i="1" dirty="0" smtClean="0">
                <a:ln w="10541" cmpd="sng">
                  <a:solidFill>
                    <a:schemeClr val="tx2">
                      <a:lumMod val="75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под ред. В.А. Сандрикова. – Москва : МЕДпресс-информ, 2014. – 816 с. : ил.</a:t>
            </a:r>
            <a:endParaRPr lang="ru-RU" b="1" i="1" dirty="0">
              <a:ln w="10541" cmpd="sng">
                <a:solidFill>
                  <a:schemeClr val="tx2">
                    <a:lumMod val="75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10" name="TextBox 9"/>
          <p:cNvSpPr txBox="1"/>
          <p:nvPr/>
        </p:nvSpPr>
        <p:spPr>
          <a:xfrm>
            <a:off x="0" y="3441680"/>
            <a:ext cx="5929322" cy="3139321"/>
          </a:xfrm>
          <a:prstGeom prst="rect">
            <a:avLst/>
          </a:prstGeom>
          <a:noFill/>
        </p:spPr>
        <p:txBody>
          <a:bodyPr wrap="square" rtlCol="0">
            <a:spAutoFit/>
          </a:bodyPr>
          <a:lstStyle/>
          <a:p>
            <a:pPr algn="ctr"/>
            <a:r>
              <a:rPr lang="ru-RU" b="1" i="1" dirty="0" smtClean="0">
                <a:ln w="10541" cmpd="sng">
                  <a:solidFill>
                    <a:schemeClr val="tx2">
                      <a:lumMod val="75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Книга является исчерпывающим руководством по дифференциальной диагностике при УЗИ с четкой структурированностью материала и обилием иллюстраций, благодаря чему претендует на роль настольной книги для врачей многих специальностей. Практически все главные положения, представленные в руководстве, вынесены в цветные текстовые блоки, повторяющие  основные принципы диагностики заболеваний. В случаях, когда необходимо проведение допплерографии, дополнены цветными допплерограммами.</a:t>
            </a:r>
            <a:endParaRPr lang="ru-RU" b="1" i="1" dirty="0">
              <a:ln w="10541" cmpd="sng">
                <a:solidFill>
                  <a:schemeClr val="tx2">
                    <a:lumMod val="75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grpSp>
        <p:nvGrpSpPr>
          <p:cNvPr id="13" name="Группа 12"/>
          <p:cNvGrpSpPr/>
          <p:nvPr/>
        </p:nvGrpSpPr>
        <p:grpSpPr>
          <a:xfrm>
            <a:off x="928662" y="1500174"/>
            <a:ext cx="4500562" cy="1785926"/>
            <a:chOff x="857256" y="1571636"/>
            <a:chExt cx="4500562" cy="1785926"/>
          </a:xfrm>
        </p:grpSpPr>
        <p:pic>
          <p:nvPicPr>
            <p:cNvPr id="8" name="Picture 5" descr="C:\Documents and Settings\Пользователь\Мои документы\узи матрешки.jpg"/>
            <p:cNvPicPr>
              <a:picLocks noChangeAspect="1" noChangeArrowheads="1"/>
            </p:cNvPicPr>
            <p:nvPr/>
          </p:nvPicPr>
          <p:blipFill>
            <a:blip r:embed="rId5">
              <a:clrChange>
                <a:clrFrom>
                  <a:srgbClr val="BAE7D3"/>
                </a:clrFrom>
                <a:clrTo>
                  <a:srgbClr val="BAE7D3">
                    <a:alpha val="0"/>
                  </a:srgbClr>
                </a:clrTo>
              </a:clrChange>
              <a:lum contrast="-30000"/>
            </a:blip>
            <a:srcRect l="3385" t="12137" r="4686" b="8969"/>
            <a:stretch>
              <a:fillRect/>
            </a:stretch>
          </p:blipFill>
          <p:spPr bwMode="auto">
            <a:xfrm>
              <a:off x="857256" y="1571636"/>
              <a:ext cx="4286248" cy="1785926"/>
            </a:xfrm>
            <a:prstGeom prst="rect">
              <a:avLst/>
            </a:prstGeom>
            <a:noFill/>
          </p:spPr>
        </p:pic>
        <p:pic>
          <p:nvPicPr>
            <p:cNvPr id="12" name="Picture 2" descr="C:\Documents and Settings\Пользователь\Мои документы\фоны\светлый слайд.jpg"/>
            <p:cNvPicPr>
              <a:picLocks noChangeAspect="1" noChangeArrowheads="1"/>
            </p:cNvPicPr>
            <p:nvPr/>
          </p:nvPicPr>
          <p:blipFill>
            <a:blip r:embed="rId2"/>
            <a:srcRect l="54688" t="40625" r="41406" b="54167"/>
            <a:stretch>
              <a:fillRect/>
            </a:stretch>
          </p:blipFill>
          <p:spPr bwMode="auto">
            <a:xfrm>
              <a:off x="5000628" y="2786058"/>
              <a:ext cx="357190" cy="357190"/>
            </a:xfrm>
            <a:prstGeom prst="rect">
              <a:avLst/>
            </a:prstGeom>
            <a:noFill/>
          </p:spPr>
        </p:pic>
      </p:grpSp>
    </p:spTree>
  </p:cSld>
  <p:clrMapOvr>
    <a:masterClrMapping/>
  </p:clrMapOvr>
  <p:transition spd="slow">
    <p:cover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000" fill="hold"/>
                                        <p:tgtEl>
                                          <p:spTgt spid="13"/>
                                        </p:tgtEl>
                                        <p:attrNameLst>
                                          <p:attrName>ppt_w</p:attrName>
                                        </p:attrNameLst>
                                      </p:cBhvr>
                                      <p:tavLst>
                                        <p:tav tm="0">
                                          <p:val>
                                            <p:fltVal val="0"/>
                                          </p:val>
                                        </p:tav>
                                        <p:tav tm="100000">
                                          <p:val>
                                            <p:strVal val="#ppt_w"/>
                                          </p:val>
                                        </p:tav>
                                      </p:tavLst>
                                    </p:anim>
                                    <p:anim calcmode="lin" valueType="num">
                                      <p:cBhvr>
                                        <p:cTn id="8" dur="1000" fill="hold"/>
                                        <p:tgtEl>
                                          <p:spTgt spid="13"/>
                                        </p:tgtEl>
                                        <p:attrNameLst>
                                          <p:attrName>ppt_h</p:attrName>
                                        </p:attrNameLst>
                                      </p:cBhvr>
                                      <p:tavLst>
                                        <p:tav tm="0">
                                          <p:val>
                                            <p:fltVal val="0"/>
                                          </p:val>
                                        </p:tav>
                                        <p:tav tm="100000">
                                          <p:val>
                                            <p:strVal val="#ppt_h"/>
                                          </p:val>
                                        </p:tav>
                                      </p:tavLst>
                                    </p:anim>
                                    <p:animEffect transition="in" filter="fade">
                                      <p:cBhvr>
                                        <p:cTn id="9" dur="1000"/>
                                        <p:tgtEl>
                                          <p:spTgt spid="13"/>
                                        </p:tgtEl>
                                      </p:cBhvr>
                                    </p:animEffect>
                                  </p:childTnLst>
                                </p:cTn>
                              </p:par>
                              <p:par>
                                <p:cTn id="10" presetID="53" presetClass="entr" presetSubtype="0" fill="hold" nodeType="withEffect">
                                  <p:stCondLst>
                                    <p:cond delay="0"/>
                                  </p:stCondLst>
                                  <p:childTnLst>
                                    <p:set>
                                      <p:cBhvr>
                                        <p:cTn id="11" dur="1" fill="hold">
                                          <p:stCondLst>
                                            <p:cond delay="0"/>
                                          </p:stCondLst>
                                        </p:cTn>
                                        <p:tgtEl>
                                          <p:spTgt spid="1027"/>
                                        </p:tgtEl>
                                        <p:attrNameLst>
                                          <p:attrName>style.visibility</p:attrName>
                                        </p:attrNameLst>
                                      </p:cBhvr>
                                      <p:to>
                                        <p:strVal val="visible"/>
                                      </p:to>
                                    </p:set>
                                    <p:anim calcmode="lin" valueType="num">
                                      <p:cBhvr>
                                        <p:cTn id="12" dur="1000" fill="hold"/>
                                        <p:tgtEl>
                                          <p:spTgt spid="1027"/>
                                        </p:tgtEl>
                                        <p:attrNameLst>
                                          <p:attrName>ppt_w</p:attrName>
                                        </p:attrNameLst>
                                      </p:cBhvr>
                                      <p:tavLst>
                                        <p:tav tm="0">
                                          <p:val>
                                            <p:fltVal val="0"/>
                                          </p:val>
                                        </p:tav>
                                        <p:tav tm="100000">
                                          <p:val>
                                            <p:strVal val="#ppt_w"/>
                                          </p:val>
                                        </p:tav>
                                      </p:tavLst>
                                    </p:anim>
                                    <p:anim calcmode="lin" valueType="num">
                                      <p:cBhvr>
                                        <p:cTn id="13" dur="1000" fill="hold"/>
                                        <p:tgtEl>
                                          <p:spTgt spid="1027"/>
                                        </p:tgtEl>
                                        <p:attrNameLst>
                                          <p:attrName>ppt_h</p:attrName>
                                        </p:attrNameLst>
                                      </p:cBhvr>
                                      <p:tavLst>
                                        <p:tav tm="0">
                                          <p:val>
                                            <p:fltVal val="0"/>
                                          </p:val>
                                        </p:tav>
                                        <p:tav tm="100000">
                                          <p:val>
                                            <p:strVal val="#ppt_h"/>
                                          </p:val>
                                        </p:tav>
                                      </p:tavLst>
                                    </p:anim>
                                    <p:animEffect transition="in" filter="fade">
                                      <p:cBhvr>
                                        <p:cTn id="14" dur="1000"/>
                                        <p:tgtEl>
                                          <p:spTgt spid="1027"/>
                                        </p:tgtEl>
                                      </p:cBhvr>
                                    </p:animEffect>
                                  </p:childTnLst>
                                </p:cTn>
                              </p:par>
                              <p:par>
                                <p:cTn id="15" presetID="29"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1000" fill="hold"/>
                                        <p:tgtEl>
                                          <p:spTgt spid="9"/>
                                        </p:tgtEl>
                                        <p:attrNameLst>
                                          <p:attrName>ppt_x</p:attrName>
                                        </p:attrNameLst>
                                      </p:cBhvr>
                                      <p:tavLst>
                                        <p:tav tm="0">
                                          <p:val>
                                            <p:strVal val="#ppt_x-.2"/>
                                          </p:val>
                                        </p:tav>
                                        <p:tav tm="100000">
                                          <p:val>
                                            <p:strVal val="#ppt_x"/>
                                          </p:val>
                                        </p:tav>
                                      </p:tavLst>
                                    </p:anim>
                                    <p:anim calcmode="lin" valueType="num">
                                      <p:cBhvr>
                                        <p:cTn id="18" dur="1000" fill="hold"/>
                                        <p:tgtEl>
                                          <p:spTgt spid="9"/>
                                        </p:tgtEl>
                                        <p:attrNameLst>
                                          <p:attrName>ppt_y</p:attrName>
                                        </p:attrNameLst>
                                      </p:cBhvr>
                                      <p:tavLst>
                                        <p:tav tm="0">
                                          <p:val>
                                            <p:strVal val="#ppt_y"/>
                                          </p:val>
                                        </p:tav>
                                        <p:tav tm="100000">
                                          <p:val>
                                            <p:strVal val="#ppt_y"/>
                                          </p:val>
                                        </p:tav>
                                      </p:tavLst>
                                    </p:anim>
                                    <p:animEffect transition="in" filter="wipe(right)" prLst="gradientSize: 0.1">
                                      <p:cBhvr>
                                        <p:cTn id="19" dur="1000"/>
                                        <p:tgtEl>
                                          <p:spTgt spid="9"/>
                                        </p:tgtEl>
                                      </p:cBhvr>
                                    </p:animEffect>
                                  </p:childTnLst>
                                </p:cTn>
                              </p:par>
                              <p:par>
                                <p:cTn id="20" presetID="29" presetClass="entr" presetSubtype="0"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1000" fill="hold"/>
                                        <p:tgtEl>
                                          <p:spTgt spid="10"/>
                                        </p:tgtEl>
                                        <p:attrNameLst>
                                          <p:attrName>ppt_x</p:attrName>
                                        </p:attrNameLst>
                                      </p:cBhvr>
                                      <p:tavLst>
                                        <p:tav tm="0">
                                          <p:val>
                                            <p:strVal val="#ppt_x-.2"/>
                                          </p:val>
                                        </p:tav>
                                        <p:tav tm="100000">
                                          <p:val>
                                            <p:strVal val="#ppt_x"/>
                                          </p:val>
                                        </p:tav>
                                      </p:tavLst>
                                    </p:anim>
                                    <p:anim calcmode="lin" valueType="num">
                                      <p:cBhvr>
                                        <p:cTn id="23" dur="1000" fill="hold"/>
                                        <p:tgtEl>
                                          <p:spTgt spid="10"/>
                                        </p:tgtEl>
                                        <p:attrNameLst>
                                          <p:attrName>ppt_y</p:attrName>
                                        </p:attrNameLst>
                                      </p:cBhvr>
                                      <p:tavLst>
                                        <p:tav tm="0">
                                          <p:val>
                                            <p:strVal val="#ppt_y"/>
                                          </p:val>
                                        </p:tav>
                                        <p:tav tm="100000">
                                          <p:val>
                                            <p:strVal val="#ppt_y"/>
                                          </p:val>
                                        </p:tav>
                                      </p:tavLst>
                                    </p:anim>
                                    <p:animEffect transition="in" filter="wipe(right)" prLst="gradientSize: 0.1">
                                      <p:cBhvr>
                                        <p:cTn id="24" dur="1000"/>
                                        <p:tgtEl>
                                          <p:spTgt spid="10"/>
                                        </p:tgtEl>
                                      </p:cBhvr>
                                    </p:animEffect>
                                  </p:childTnLst>
                                </p:cTn>
                              </p:par>
                              <p:par>
                                <p:cTn id="25" presetID="31" presetClass="entr" presetSubtype="0" fill="hold" nodeType="withEffect">
                                  <p:stCondLst>
                                    <p:cond delay="0"/>
                                  </p:stCondLst>
                                  <p:iterate type="lt">
                                    <p:tmPct val="5000"/>
                                  </p:iterate>
                                  <p:childTnLst>
                                    <p:set>
                                      <p:cBhvr>
                                        <p:cTn id="26" dur="1" fill="hold">
                                          <p:stCondLst>
                                            <p:cond delay="0"/>
                                          </p:stCondLst>
                                        </p:cTn>
                                        <p:tgtEl>
                                          <p:spTgt spid="1026"/>
                                        </p:tgtEl>
                                        <p:attrNameLst>
                                          <p:attrName>style.visibility</p:attrName>
                                        </p:attrNameLst>
                                      </p:cBhvr>
                                      <p:to>
                                        <p:strVal val="visible"/>
                                      </p:to>
                                    </p:set>
                                    <p:anim calcmode="lin" valueType="num">
                                      <p:cBhvr>
                                        <p:cTn id="27" dur="1000" fill="hold"/>
                                        <p:tgtEl>
                                          <p:spTgt spid="1026"/>
                                        </p:tgtEl>
                                        <p:attrNameLst>
                                          <p:attrName>ppt_w</p:attrName>
                                        </p:attrNameLst>
                                      </p:cBhvr>
                                      <p:tavLst>
                                        <p:tav tm="0">
                                          <p:val>
                                            <p:fltVal val="0"/>
                                          </p:val>
                                        </p:tav>
                                        <p:tav tm="100000">
                                          <p:val>
                                            <p:strVal val="#ppt_w"/>
                                          </p:val>
                                        </p:tav>
                                      </p:tavLst>
                                    </p:anim>
                                    <p:anim calcmode="lin" valueType="num">
                                      <p:cBhvr>
                                        <p:cTn id="28" dur="1000" fill="hold"/>
                                        <p:tgtEl>
                                          <p:spTgt spid="1026"/>
                                        </p:tgtEl>
                                        <p:attrNameLst>
                                          <p:attrName>ppt_h</p:attrName>
                                        </p:attrNameLst>
                                      </p:cBhvr>
                                      <p:tavLst>
                                        <p:tav tm="0">
                                          <p:val>
                                            <p:fltVal val="0"/>
                                          </p:val>
                                        </p:tav>
                                        <p:tav tm="100000">
                                          <p:val>
                                            <p:strVal val="#ppt_h"/>
                                          </p:val>
                                        </p:tav>
                                      </p:tavLst>
                                    </p:anim>
                                    <p:anim calcmode="lin" valueType="num">
                                      <p:cBhvr>
                                        <p:cTn id="29" dur="1000" fill="hold"/>
                                        <p:tgtEl>
                                          <p:spTgt spid="1026"/>
                                        </p:tgtEl>
                                        <p:attrNameLst>
                                          <p:attrName>style.rotation</p:attrName>
                                        </p:attrNameLst>
                                      </p:cBhvr>
                                      <p:tavLst>
                                        <p:tav tm="0">
                                          <p:val>
                                            <p:fltVal val="90"/>
                                          </p:val>
                                        </p:tav>
                                        <p:tav tm="100000">
                                          <p:val>
                                            <p:fltVal val="0"/>
                                          </p:val>
                                        </p:tav>
                                      </p:tavLst>
                                    </p:anim>
                                    <p:animEffect transition="in" filter="fade">
                                      <p:cBhvr>
                                        <p:cTn id="30" dur="1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Documents and Settings\Пользователь\Мои документы\фоны\светлый слайд.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pic>
        <p:nvPicPr>
          <p:cNvPr id="3074" name="Picture 2" descr="C:\Documents and Settings\Пользователь\Мои документы\диагностика будущего.gif"/>
          <p:cNvPicPr>
            <a:picLocks noChangeAspect="1" noChangeArrowheads="1"/>
          </p:cNvPicPr>
          <p:nvPr/>
        </p:nvPicPr>
        <p:blipFill>
          <a:blip r:embed="rId3"/>
          <a:srcRect/>
          <a:stretch>
            <a:fillRect/>
          </a:stretch>
        </p:blipFill>
        <p:spPr bwMode="auto">
          <a:xfrm>
            <a:off x="428596" y="214290"/>
            <a:ext cx="8286808" cy="4572032"/>
          </a:xfrm>
          <a:prstGeom prst="rect">
            <a:avLst/>
          </a:prstGeom>
          <a:noFill/>
          <a:effectLst>
            <a:glow rad="139700">
              <a:srgbClr val="004D86">
                <a:alpha val="40000"/>
              </a:srgbClr>
            </a:glow>
            <a:softEdge rad="63500"/>
          </a:effectLst>
        </p:spPr>
      </p:pic>
      <p:sp>
        <p:nvSpPr>
          <p:cNvPr id="4" name="TextBox 3"/>
          <p:cNvSpPr txBox="1"/>
          <p:nvPr/>
        </p:nvSpPr>
        <p:spPr>
          <a:xfrm>
            <a:off x="714348" y="5072074"/>
            <a:ext cx="7786742" cy="1697068"/>
          </a:xfrm>
          <a:prstGeom prst="rect">
            <a:avLst/>
          </a:prstGeom>
          <a:noFill/>
        </p:spPr>
        <p:txBody>
          <a:bodyPr wrap="square" rtlCol="0">
            <a:spAutoFit/>
          </a:bodyPr>
          <a:lstStyle/>
          <a:p>
            <a:pPr algn="ctr">
              <a:lnSpc>
                <a:spcPct val="150000"/>
              </a:lnSpc>
            </a:pPr>
            <a:r>
              <a:rPr lang="ru-RU" sz="2400" b="1" i="1" dirty="0" smtClean="0">
                <a:ln w="10541" cmpd="sng">
                  <a:solidFill>
                    <a:schemeClr val="tx2">
                      <a:lumMod val="75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«Диагностика достигла таких успехов, что здоровых людей практически не осталось»</a:t>
            </a:r>
          </a:p>
          <a:p>
            <a:pPr algn="ctr">
              <a:lnSpc>
                <a:spcPct val="150000"/>
              </a:lnSpc>
            </a:pPr>
            <a:r>
              <a:rPr lang="ru-RU" sz="2400" b="1" i="1" dirty="0" smtClean="0">
                <a:ln w="10541" cmpd="sng">
                  <a:solidFill>
                    <a:schemeClr val="tx2">
                      <a:lumMod val="75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Рассел Бертран                                                                                           </a:t>
            </a:r>
            <a:endParaRPr lang="ru-RU" sz="2400" b="1" i="1" dirty="0">
              <a:ln w="10541" cmpd="sng">
                <a:solidFill>
                  <a:schemeClr val="tx2">
                    <a:lumMod val="75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Tree>
  </p:cSld>
  <p:clrMapOvr>
    <a:masterClrMapping/>
  </p:clrMapOvr>
  <p:transition spd="slow">
    <p:cover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Documents and Settings\Пользователь\Мои документы\будущее.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TextBox 2"/>
          <p:cNvSpPr txBox="1"/>
          <p:nvPr/>
        </p:nvSpPr>
        <p:spPr>
          <a:xfrm>
            <a:off x="642910" y="5657671"/>
            <a:ext cx="8143932" cy="1200329"/>
          </a:xfrm>
          <a:prstGeom prst="rect">
            <a:avLst/>
          </a:prstGeom>
          <a:noFill/>
        </p:spPr>
        <p:txBody>
          <a:bodyPr wrap="square" rtlCol="0">
            <a:spAutoFit/>
          </a:bodyPr>
          <a:lstStyle/>
          <a:p>
            <a:pPr algn="ctr"/>
            <a:r>
              <a:rPr lang="ru-RU" sz="3600" b="1" i="1" dirty="0" smtClean="0">
                <a:ln w="10541" cmpd="sng">
                  <a:solidFill>
                    <a:schemeClr val="accent1">
                      <a:shade val="88000"/>
                      <a:satMod val="110000"/>
                    </a:schemeClr>
                  </a:solidFill>
                  <a:prstDash val="solid"/>
                </a:ln>
                <a:solidFill>
                  <a:schemeClr val="tx2">
                    <a:lumMod val="75000"/>
                  </a:schemeClr>
                </a:solidFill>
              </a:rPr>
              <a:t>Высокое искусство постановки диагноза</a:t>
            </a:r>
            <a:endParaRPr lang="ru-RU" sz="3600" b="1" i="1" dirty="0">
              <a:ln w="10541" cmpd="sng">
                <a:solidFill>
                  <a:schemeClr val="accent1">
                    <a:shade val="88000"/>
                    <a:satMod val="110000"/>
                  </a:schemeClr>
                </a:solidFill>
                <a:prstDash val="solid"/>
              </a:ln>
              <a:solidFill>
                <a:schemeClr val="tx2">
                  <a:lumMod val="75000"/>
                </a:schemeClr>
              </a:solidFill>
            </a:endParaRPr>
          </a:p>
        </p:txBody>
      </p:sp>
      <p:sp>
        <p:nvSpPr>
          <p:cNvPr id="4" name="TextBox 3"/>
          <p:cNvSpPr txBox="1"/>
          <p:nvPr/>
        </p:nvSpPr>
        <p:spPr>
          <a:xfrm>
            <a:off x="1500166" y="571480"/>
            <a:ext cx="6582379" cy="369332"/>
          </a:xfrm>
          <a:prstGeom prst="rect">
            <a:avLst/>
          </a:prstGeom>
          <a:noFill/>
        </p:spPr>
        <p:txBody>
          <a:bodyPr wrap="none" rtlCol="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ru-RU" b="1" i="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Выставку подготовила вед. Библиотекарь Яковенко О.А.</a:t>
            </a:r>
            <a:endParaRPr lang="ru-RU" b="1" i="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Tree>
  </p:cSld>
  <p:clrMapOvr>
    <a:masterClrMapping/>
  </p:clrMapOvr>
  <p:transition spd="slow">
    <p:cover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ppt_x</p:attrName>
                                        </p:attrNameLst>
                                      </p:cBhvr>
                                      <p:tavLst>
                                        <p:tav tm="0">
                                          <p:val>
                                            <p:strVal val="#ppt_x-.2"/>
                                          </p:val>
                                        </p:tav>
                                        <p:tav tm="100000">
                                          <p:val>
                                            <p:strVal val="#ppt_x"/>
                                          </p:val>
                                        </p:tav>
                                      </p:tavLst>
                                    </p:anim>
                                    <p:anim calcmode="lin" valueType="num">
                                      <p:cBhvr>
                                        <p:cTn id="8"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9" dur="1000"/>
                                        <p:tgtEl>
                                          <p:spTgt spid="3"/>
                                        </p:tgtEl>
                                      </p:cBhvr>
                                    </p:animEffect>
                                  </p:childTnLst>
                                </p:cTn>
                              </p:par>
                              <p:par>
                                <p:cTn id="10" presetID="29"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1000" fill="hold"/>
                                        <p:tgtEl>
                                          <p:spTgt spid="4"/>
                                        </p:tgtEl>
                                        <p:attrNameLst>
                                          <p:attrName>ppt_x</p:attrName>
                                        </p:attrNameLst>
                                      </p:cBhvr>
                                      <p:tavLst>
                                        <p:tav tm="0">
                                          <p:val>
                                            <p:strVal val="#ppt_x-.2"/>
                                          </p:val>
                                        </p:tav>
                                        <p:tav tm="100000">
                                          <p:val>
                                            <p:strVal val="#ppt_x"/>
                                          </p:val>
                                        </p:tav>
                                      </p:tavLst>
                                    </p:anim>
                                    <p:anim calcmode="lin" valueType="num">
                                      <p:cBhvr>
                                        <p:cTn id="13"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14"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Documents and Settings\Пользователь\Мои документы\фоны\светлый слайд.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pic>
        <p:nvPicPr>
          <p:cNvPr id="2050" name="Picture 2" descr="C:\Documents and Settings\Пользователь\Мои документы\норма при кт и мрт.jpg"/>
          <p:cNvPicPr>
            <a:picLocks noChangeAspect="1" noChangeArrowheads="1"/>
          </p:cNvPicPr>
          <p:nvPr/>
        </p:nvPicPr>
        <p:blipFill>
          <a:blip r:embed="rId3"/>
          <a:srcRect/>
          <a:stretch>
            <a:fillRect/>
          </a:stretch>
        </p:blipFill>
        <p:spPr bwMode="auto">
          <a:xfrm>
            <a:off x="6715140" y="3429000"/>
            <a:ext cx="2184300" cy="32400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2051" name="Picture 3" descr="C:\Documents and Settings\Пользователь\Мои документы\комптомогр.jpg"/>
          <p:cNvPicPr>
            <a:picLocks noChangeAspect="1" noChangeArrowheads="1"/>
          </p:cNvPicPr>
          <p:nvPr/>
        </p:nvPicPr>
        <p:blipFill>
          <a:blip r:embed="rId4"/>
          <a:srcRect l="15564" r="16950" b="-1163"/>
          <a:stretch>
            <a:fillRect/>
          </a:stretch>
        </p:blipFill>
        <p:spPr bwMode="auto">
          <a:xfrm>
            <a:off x="242232" y="214290"/>
            <a:ext cx="2144524" cy="321471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5" name="TextBox 4"/>
          <p:cNvSpPr txBox="1"/>
          <p:nvPr/>
        </p:nvSpPr>
        <p:spPr>
          <a:xfrm>
            <a:off x="2714612" y="22846"/>
            <a:ext cx="6143669" cy="1477328"/>
          </a:xfrm>
          <a:prstGeom prst="rect">
            <a:avLst/>
          </a:prstGeom>
          <a:noFill/>
        </p:spPr>
        <p:txBody>
          <a:bodyPr wrap="square" rtlCol="0">
            <a:spAutoFit/>
          </a:bodyPr>
          <a:lstStyle/>
          <a:p>
            <a:r>
              <a:rPr lang="ru-RU" b="1" i="1" dirty="0" smtClean="0">
                <a:ln w="10541" cmpd="sng">
                  <a:solidFill>
                    <a:schemeClr val="tx2">
                      <a:lumMod val="75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616-07 Х 849</a:t>
            </a:r>
          </a:p>
          <a:p>
            <a:r>
              <a:rPr lang="ru-RU" b="1" i="1" dirty="0" smtClean="0">
                <a:ln w="10541" cmpd="sng">
                  <a:solidFill>
                    <a:schemeClr val="tx2">
                      <a:lumMod val="75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Хостен Н. Компьютерная томография головы и позвоночника </a:t>
            </a:r>
            <a:r>
              <a:rPr lang="en-US" b="1" i="1" dirty="0" smtClean="0">
                <a:ln w="10541" cmpd="sng">
                  <a:solidFill>
                    <a:schemeClr val="tx2">
                      <a:lumMod val="75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a:t>
            </a:r>
            <a:r>
              <a:rPr lang="ru-RU" b="1" i="1" dirty="0" smtClean="0">
                <a:ln w="10541" cmpd="sng">
                  <a:solidFill>
                    <a:schemeClr val="tx2">
                      <a:lumMod val="75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Н. Хостен, Т. Либиг : пер. с нем. </a:t>
            </a:r>
            <a:r>
              <a:rPr lang="en-US" b="1" i="1" dirty="0" smtClean="0">
                <a:ln w="10541" cmpd="sng">
                  <a:solidFill>
                    <a:schemeClr val="tx2">
                      <a:lumMod val="75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a:t>
            </a:r>
            <a:r>
              <a:rPr lang="ru-RU" b="1" i="1" dirty="0" smtClean="0">
                <a:ln w="10541" cmpd="sng">
                  <a:solidFill>
                    <a:schemeClr val="tx2">
                      <a:lumMod val="75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под ред. Ш.Ш. Шотемора. – Москва : МЕДпресс-информ, 2013. – 576 с. : ил.</a:t>
            </a:r>
            <a:endParaRPr lang="ru-RU" b="1" i="1" dirty="0">
              <a:ln w="10541" cmpd="sng">
                <a:solidFill>
                  <a:schemeClr val="tx2">
                    <a:lumMod val="75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6" name="TextBox 5"/>
          <p:cNvSpPr txBox="1"/>
          <p:nvPr/>
        </p:nvSpPr>
        <p:spPr>
          <a:xfrm>
            <a:off x="2714612" y="1571612"/>
            <a:ext cx="6000792" cy="1754326"/>
          </a:xfrm>
          <a:prstGeom prst="rect">
            <a:avLst/>
          </a:prstGeom>
          <a:noFill/>
        </p:spPr>
        <p:txBody>
          <a:bodyPr wrap="square" rtlCol="0">
            <a:spAutoFit/>
          </a:bodyPr>
          <a:lstStyle/>
          <a:p>
            <a:pPr algn="ctr"/>
            <a:r>
              <a:rPr lang="ru-RU" b="1" i="1" dirty="0" smtClean="0">
                <a:ln w="10541" cmpd="sng">
                  <a:solidFill>
                    <a:schemeClr val="tx2">
                      <a:lumMod val="75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В издании рассматриваются возможности применения КТ для диагностики заболеваний головы и позвоночника. Отражены нововведения последних лет, включая использование многослойной КТ, благодаря чему возросла точность распознавания патологических изменений ЦНС.</a:t>
            </a:r>
            <a:endParaRPr lang="ru-RU" b="1" i="1" dirty="0">
              <a:ln w="10541" cmpd="sng">
                <a:solidFill>
                  <a:schemeClr val="tx2">
                    <a:lumMod val="75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7" name="TextBox 6"/>
          <p:cNvSpPr txBox="1"/>
          <p:nvPr/>
        </p:nvSpPr>
        <p:spPr>
          <a:xfrm>
            <a:off x="214282" y="3728869"/>
            <a:ext cx="6286544" cy="1200329"/>
          </a:xfrm>
          <a:prstGeom prst="rect">
            <a:avLst/>
          </a:prstGeom>
          <a:noFill/>
        </p:spPr>
        <p:txBody>
          <a:bodyPr wrap="square" rtlCol="0">
            <a:spAutoFit/>
          </a:bodyPr>
          <a:lstStyle/>
          <a:p>
            <a:r>
              <a:rPr lang="ru-RU" b="1" i="1" dirty="0" smtClean="0">
                <a:ln w="10541" cmpd="sng">
                  <a:solidFill>
                    <a:schemeClr val="tx2">
                      <a:lumMod val="75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616-07 М478</a:t>
            </a:r>
          </a:p>
          <a:p>
            <a:r>
              <a:rPr lang="ru-RU" b="1" i="1" dirty="0" smtClean="0">
                <a:ln w="10541" cmpd="sng">
                  <a:solidFill>
                    <a:schemeClr val="tx2">
                      <a:lumMod val="75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Меллер Т.Б. Норма при КТ- и МРТ- исследованиях </a:t>
            </a:r>
            <a:r>
              <a:rPr lang="en-US" b="1" i="1" dirty="0" smtClean="0">
                <a:ln w="10541" cmpd="sng">
                  <a:solidFill>
                    <a:schemeClr val="tx2">
                      <a:lumMod val="75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a:t>
            </a:r>
            <a:r>
              <a:rPr lang="ru-RU" b="1" i="1" dirty="0" smtClean="0">
                <a:ln w="10541" cmpd="sng">
                  <a:solidFill>
                    <a:schemeClr val="tx2">
                      <a:lumMod val="75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Т.Б. Меллер, Э. Райф : пер.с англ. </a:t>
            </a:r>
            <a:r>
              <a:rPr lang="en-US" b="1" i="1" dirty="0" smtClean="0">
                <a:ln w="10541" cmpd="sng">
                  <a:solidFill>
                    <a:schemeClr val="tx2">
                      <a:lumMod val="75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a:t>
            </a:r>
            <a:r>
              <a:rPr lang="ru-RU" b="1" i="1" dirty="0" smtClean="0">
                <a:ln w="10541" cmpd="sng">
                  <a:solidFill>
                    <a:schemeClr val="tx2">
                      <a:lumMod val="75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под ред. Г.Е. Труфанова. – Москва : МЕДпресс-информ, 2013. – 256 с. : ил.  </a:t>
            </a:r>
            <a:endParaRPr lang="ru-RU" b="1" i="1" dirty="0">
              <a:ln w="10541" cmpd="sng">
                <a:solidFill>
                  <a:schemeClr val="tx2">
                    <a:lumMod val="75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9" name="TextBox 8"/>
          <p:cNvSpPr txBox="1"/>
          <p:nvPr/>
        </p:nvSpPr>
        <p:spPr>
          <a:xfrm>
            <a:off x="-1" y="5000636"/>
            <a:ext cx="6500827" cy="1754326"/>
          </a:xfrm>
          <a:prstGeom prst="rect">
            <a:avLst/>
          </a:prstGeom>
          <a:noFill/>
        </p:spPr>
        <p:txBody>
          <a:bodyPr wrap="square" rtlCol="0">
            <a:spAutoFit/>
          </a:bodyPr>
          <a:lstStyle/>
          <a:p>
            <a:pPr algn="ctr"/>
            <a:r>
              <a:rPr lang="ru-RU" b="1" i="1" dirty="0" smtClean="0">
                <a:ln w="10541" cmpd="sng">
                  <a:solidFill>
                    <a:schemeClr val="tx2">
                      <a:lumMod val="75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Помочь врачу – специалисту, составляющему заключение на основании анализа изображений, при КТ- и МРТ- исследованиях, - основная задача этой книги. Широкое использование в клинической практике компьютерной и магнитно-резонансной томографии, выдвигает на первый план проблему границ между нормой и патологией.</a:t>
            </a:r>
            <a:endParaRPr lang="ru-RU" b="1" i="1" dirty="0">
              <a:ln w="10541" cmpd="sng">
                <a:solidFill>
                  <a:schemeClr val="tx2">
                    <a:lumMod val="75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Tree>
  </p:cSld>
  <p:clrMapOvr>
    <a:masterClrMapping/>
  </p:clrMapOvr>
  <p:transition spd="slow">
    <p:cover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ppt_x</p:attrName>
                                        </p:attrNameLst>
                                      </p:cBhvr>
                                      <p:tavLst>
                                        <p:tav tm="0">
                                          <p:val>
                                            <p:strVal val="#ppt_x-.2"/>
                                          </p:val>
                                        </p:tav>
                                        <p:tav tm="100000">
                                          <p:val>
                                            <p:strVal val="#ppt_x"/>
                                          </p:val>
                                        </p:tav>
                                      </p:tavLst>
                                    </p:anim>
                                    <p:anim calcmode="lin" valueType="num">
                                      <p:cBhvr>
                                        <p:cTn id="8"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9" dur="1000"/>
                                        <p:tgtEl>
                                          <p:spTgt spid="5"/>
                                        </p:tgtEl>
                                      </p:cBhvr>
                                    </p:animEffect>
                                  </p:childTnLst>
                                </p:cTn>
                              </p:par>
                              <p:par>
                                <p:cTn id="10" presetID="29"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1000" fill="hold"/>
                                        <p:tgtEl>
                                          <p:spTgt spid="6"/>
                                        </p:tgtEl>
                                        <p:attrNameLst>
                                          <p:attrName>ppt_x</p:attrName>
                                        </p:attrNameLst>
                                      </p:cBhvr>
                                      <p:tavLst>
                                        <p:tav tm="0">
                                          <p:val>
                                            <p:strVal val="#ppt_x-.2"/>
                                          </p:val>
                                        </p:tav>
                                        <p:tav tm="100000">
                                          <p:val>
                                            <p:strVal val="#ppt_x"/>
                                          </p:val>
                                        </p:tav>
                                      </p:tavLst>
                                    </p:anim>
                                    <p:anim calcmode="lin" valueType="num">
                                      <p:cBhvr>
                                        <p:cTn id="13"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14" dur="1000"/>
                                        <p:tgtEl>
                                          <p:spTgt spid="6"/>
                                        </p:tgtEl>
                                      </p:cBhvr>
                                    </p:animEffect>
                                  </p:childTnLst>
                                </p:cTn>
                              </p:par>
                              <p:par>
                                <p:cTn id="15" presetID="29"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ppt_x</p:attrName>
                                        </p:attrNameLst>
                                      </p:cBhvr>
                                      <p:tavLst>
                                        <p:tav tm="0">
                                          <p:val>
                                            <p:strVal val="#ppt_x-.2"/>
                                          </p:val>
                                        </p:tav>
                                        <p:tav tm="100000">
                                          <p:val>
                                            <p:strVal val="#ppt_x"/>
                                          </p:val>
                                        </p:tav>
                                      </p:tavLst>
                                    </p:anim>
                                    <p:anim calcmode="lin" valueType="num">
                                      <p:cBhvr>
                                        <p:cTn id="18"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19" dur="1000"/>
                                        <p:tgtEl>
                                          <p:spTgt spid="7"/>
                                        </p:tgtEl>
                                      </p:cBhvr>
                                    </p:animEffect>
                                  </p:childTnLst>
                                </p:cTn>
                              </p:par>
                              <p:par>
                                <p:cTn id="20" presetID="29"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ppt_x</p:attrName>
                                        </p:attrNameLst>
                                      </p:cBhvr>
                                      <p:tavLst>
                                        <p:tav tm="0">
                                          <p:val>
                                            <p:strVal val="#ppt_x-.2"/>
                                          </p:val>
                                        </p:tav>
                                        <p:tav tm="100000">
                                          <p:val>
                                            <p:strVal val="#ppt_x"/>
                                          </p:val>
                                        </p:tav>
                                      </p:tavLst>
                                    </p:anim>
                                    <p:anim calcmode="lin" valueType="num">
                                      <p:cBhvr>
                                        <p:cTn id="23" dur="1000" fill="hold"/>
                                        <p:tgtEl>
                                          <p:spTgt spid="9"/>
                                        </p:tgtEl>
                                        <p:attrNameLst>
                                          <p:attrName>ppt_y</p:attrName>
                                        </p:attrNameLst>
                                      </p:cBhvr>
                                      <p:tavLst>
                                        <p:tav tm="0">
                                          <p:val>
                                            <p:strVal val="#ppt_y"/>
                                          </p:val>
                                        </p:tav>
                                        <p:tav tm="100000">
                                          <p:val>
                                            <p:strVal val="#ppt_y"/>
                                          </p:val>
                                        </p:tav>
                                      </p:tavLst>
                                    </p:anim>
                                    <p:animEffect transition="in" filter="wipe(right)" prLst="gradientSize: 0.1">
                                      <p:cBhvr>
                                        <p:cTn id="24" dur="1000"/>
                                        <p:tgtEl>
                                          <p:spTgt spid="9"/>
                                        </p:tgtEl>
                                      </p:cBhvr>
                                    </p:animEffect>
                                  </p:childTnLst>
                                </p:cTn>
                              </p:par>
                              <p:par>
                                <p:cTn id="25" presetID="31" presetClass="entr" presetSubtype="0" fill="hold" nodeType="withEffect">
                                  <p:stCondLst>
                                    <p:cond delay="0"/>
                                  </p:stCondLst>
                                  <p:iterate type="lt">
                                    <p:tmPct val="5000"/>
                                  </p:iterate>
                                  <p:childTnLst>
                                    <p:set>
                                      <p:cBhvr>
                                        <p:cTn id="26" dur="1" fill="hold">
                                          <p:stCondLst>
                                            <p:cond delay="0"/>
                                          </p:stCondLst>
                                        </p:cTn>
                                        <p:tgtEl>
                                          <p:spTgt spid="2051"/>
                                        </p:tgtEl>
                                        <p:attrNameLst>
                                          <p:attrName>style.visibility</p:attrName>
                                        </p:attrNameLst>
                                      </p:cBhvr>
                                      <p:to>
                                        <p:strVal val="visible"/>
                                      </p:to>
                                    </p:set>
                                    <p:anim calcmode="lin" valueType="num">
                                      <p:cBhvr>
                                        <p:cTn id="27" dur="1000" fill="hold"/>
                                        <p:tgtEl>
                                          <p:spTgt spid="2051"/>
                                        </p:tgtEl>
                                        <p:attrNameLst>
                                          <p:attrName>ppt_w</p:attrName>
                                        </p:attrNameLst>
                                      </p:cBhvr>
                                      <p:tavLst>
                                        <p:tav tm="0">
                                          <p:val>
                                            <p:fltVal val="0"/>
                                          </p:val>
                                        </p:tav>
                                        <p:tav tm="100000">
                                          <p:val>
                                            <p:strVal val="#ppt_w"/>
                                          </p:val>
                                        </p:tav>
                                      </p:tavLst>
                                    </p:anim>
                                    <p:anim calcmode="lin" valueType="num">
                                      <p:cBhvr>
                                        <p:cTn id="28" dur="1000" fill="hold"/>
                                        <p:tgtEl>
                                          <p:spTgt spid="2051"/>
                                        </p:tgtEl>
                                        <p:attrNameLst>
                                          <p:attrName>ppt_h</p:attrName>
                                        </p:attrNameLst>
                                      </p:cBhvr>
                                      <p:tavLst>
                                        <p:tav tm="0">
                                          <p:val>
                                            <p:fltVal val="0"/>
                                          </p:val>
                                        </p:tav>
                                        <p:tav tm="100000">
                                          <p:val>
                                            <p:strVal val="#ppt_h"/>
                                          </p:val>
                                        </p:tav>
                                      </p:tavLst>
                                    </p:anim>
                                    <p:anim calcmode="lin" valueType="num">
                                      <p:cBhvr>
                                        <p:cTn id="29" dur="1000" fill="hold"/>
                                        <p:tgtEl>
                                          <p:spTgt spid="2051"/>
                                        </p:tgtEl>
                                        <p:attrNameLst>
                                          <p:attrName>style.rotation</p:attrName>
                                        </p:attrNameLst>
                                      </p:cBhvr>
                                      <p:tavLst>
                                        <p:tav tm="0">
                                          <p:val>
                                            <p:fltVal val="90"/>
                                          </p:val>
                                        </p:tav>
                                        <p:tav tm="100000">
                                          <p:val>
                                            <p:fltVal val="0"/>
                                          </p:val>
                                        </p:tav>
                                      </p:tavLst>
                                    </p:anim>
                                    <p:animEffect transition="in" filter="fade">
                                      <p:cBhvr>
                                        <p:cTn id="30" dur="1000"/>
                                        <p:tgtEl>
                                          <p:spTgt spid="2051"/>
                                        </p:tgtEl>
                                      </p:cBhvr>
                                    </p:animEffect>
                                  </p:childTnLst>
                                </p:cTn>
                              </p:par>
                              <p:par>
                                <p:cTn id="31" presetID="31" presetClass="entr" presetSubtype="0" fill="hold" nodeType="withEffect">
                                  <p:stCondLst>
                                    <p:cond delay="0"/>
                                  </p:stCondLst>
                                  <p:iterate type="lt">
                                    <p:tmPct val="5000"/>
                                  </p:iterate>
                                  <p:childTnLst>
                                    <p:set>
                                      <p:cBhvr>
                                        <p:cTn id="32" dur="1" fill="hold">
                                          <p:stCondLst>
                                            <p:cond delay="0"/>
                                          </p:stCondLst>
                                        </p:cTn>
                                        <p:tgtEl>
                                          <p:spTgt spid="2050"/>
                                        </p:tgtEl>
                                        <p:attrNameLst>
                                          <p:attrName>style.visibility</p:attrName>
                                        </p:attrNameLst>
                                      </p:cBhvr>
                                      <p:to>
                                        <p:strVal val="visible"/>
                                      </p:to>
                                    </p:set>
                                    <p:anim calcmode="lin" valueType="num">
                                      <p:cBhvr>
                                        <p:cTn id="33" dur="1000" fill="hold"/>
                                        <p:tgtEl>
                                          <p:spTgt spid="2050"/>
                                        </p:tgtEl>
                                        <p:attrNameLst>
                                          <p:attrName>ppt_w</p:attrName>
                                        </p:attrNameLst>
                                      </p:cBhvr>
                                      <p:tavLst>
                                        <p:tav tm="0">
                                          <p:val>
                                            <p:fltVal val="0"/>
                                          </p:val>
                                        </p:tav>
                                        <p:tav tm="100000">
                                          <p:val>
                                            <p:strVal val="#ppt_w"/>
                                          </p:val>
                                        </p:tav>
                                      </p:tavLst>
                                    </p:anim>
                                    <p:anim calcmode="lin" valueType="num">
                                      <p:cBhvr>
                                        <p:cTn id="34" dur="1000" fill="hold"/>
                                        <p:tgtEl>
                                          <p:spTgt spid="2050"/>
                                        </p:tgtEl>
                                        <p:attrNameLst>
                                          <p:attrName>ppt_h</p:attrName>
                                        </p:attrNameLst>
                                      </p:cBhvr>
                                      <p:tavLst>
                                        <p:tav tm="0">
                                          <p:val>
                                            <p:fltVal val="0"/>
                                          </p:val>
                                        </p:tav>
                                        <p:tav tm="100000">
                                          <p:val>
                                            <p:strVal val="#ppt_h"/>
                                          </p:val>
                                        </p:tav>
                                      </p:tavLst>
                                    </p:anim>
                                    <p:anim calcmode="lin" valueType="num">
                                      <p:cBhvr>
                                        <p:cTn id="35" dur="1000" fill="hold"/>
                                        <p:tgtEl>
                                          <p:spTgt spid="2050"/>
                                        </p:tgtEl>
                                        <p:attrNameLst>
                                          <p:attrName>style.rotation</p:attrName>
                                        </p:attrNameLst>
                                      </p:cBhvr>
                                      <p:tavLst>
                                        <p:tav tm="0">
                                          <p:val>
                                            <p:fltVal val="90"/>
                                          </p:val>
                                        </p:tav>
                                        <p:tav tm="100000">
                                          <p:val>
                                            <p:fltVal val="0"/>
                                          </p:val>
                                        </p:tav>
                                      </p:tavLst>
                                    </p:anim>
                                    <p:animEffect transition="in" filter="fade">
                                      <p:cBhvr>
                                        <p:cTn id="36" dur="1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Documents and Settings\Пользователь\Мои документы\фоны\светлый слайд.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pic>
        <p:nvPicPr>
          <p:cNvPr id="1026" name="Picture 2" descr="C:\Documents and Settings\Пользователь\Мои документы\мрт руководство.jpg"/>
          <p:cNvPicPr>
            <a:picLocks noChangeAspect="1" noChangeArrowheads="1"/>
          </p:cNvPicPr>
          <p:nvPr/>
        </p:nvPicPr>
        <p:blipFill>
          <a:blip r:embed="rId3" cstate="print"/>
          <a:srcRect/>
          <a:stretch>
            <a:fillRect/>
          </a:stretch>
        </p:blipFill>
        <p:spPr bwMode="auto">
          <a:xfrm>
            <a:off x="6357950" y="400504"/>
            <a:ext cx="2476800" cy="36000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1028" name="Picture 4" descr="C:\Documents and Settings\Пользователь\Мои документы\мрт.jpg"/>
          <p:cNvPicPr>
            <a:picLocks noChangeAspect="1" noChangeArrowheads="1"/>
          </p:cNvPicPr>
          <p:nvPr/>
        </p:nvPicPr>
        <p:blipFill>
          <a:blip r:embed="rId4"/>
          <a:srcRect l="6615" t="19230" r="7395"/>
          <a:stretch>
            <a:fillRect/>
          </a:stretch>
        </p:blipFill>
        <p:spPr bwMode="auto">
          <a:xfrm>
            <a:off x="428596" y="357166"/>
            <a:ext cx="5286412" cy="2143140"/>
          </a:xfrm>
          <a:prstGeom prst="rect">
            <a:avLst/>
          </a:prstGeom>
          <a:noFill/>
          <a:effectLst>
            <a:glow rad="63500">
              <a:schemeClr val="accent2">
                <a:satMod val="175000"/>
                <a:alpha val="40000"/>
              </a:schemeClr>
            </a:glow>
            <a:softEdge rad="127000"/>
          </a:effectLst>
        </p:spPr>
      </p:pic>
      <p:sp>
        <p:nvSpPr>
          <p:cNvPr id="7" name="TextBox 6"/>
          <p:cNvSpPr txBox="1"/>
          <p:nvPr/>
        </p:nvSpPr>
        <p:spPr>
          <a:xfrm>
            <a:off x="357158" y="2737490"/>
            <a:ext cx="5857916" cy="1477328"/>
          </a:xfrm>
          <a:prstGeom prst="rect">
            <a:avLst/>
          </a:prstGeom>
          <a:noFill/>
        </p:spPr>
        <p:txBody>
          <a:bodyPr wrap="square" rtlCol="0">
            <a:spAutoFit/>
          </a:bodyPr>
          <a:lstStyle/>
          <a:p>
            <a:r>
              <a:rPr lang="ru-RU" b="1" i="1" dirty="0" smtClean="0">
                <a:ln w="10541" cmpd="sng">
                  <a:solidFill>
                    <a:schemeClr val="tx2">
                      <a:lumMod val="75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616-07 У 991</a:t>
            </a:r>
          </a:p>
          <a:p>
            <a:r>
              <a:rPr lang="ru-RU" b="1" i="1" dirty="0" smtClean="0">
                <a:ln w="10541" cmpd="sng">
                  <a:solidFill>
                    <a:schemeClr val="tx2">
                      <a:lumMod val="75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Уэстбрук К. Магнитно-резонансная томография. Практическое руководство </a:t>
            </a:r>
            <a:r>
              <a:rPr lang="en-US" b="1" i="1" dirty="0" smtClean="0">
                <a:ln w="10541" cmpd="sng">
                  <a:solidFill>
                    <a:schemeClr val="tx2">
                      <a:lumMod val="75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a:t>
            </a:r>
            <a:r>
              <a:rPr lang="ru-RU" b="1" i="1" dirty="0" smtClean="0">
                <a:ln w="10541" cmpd="sng">
                  <a:solidFill>
                    <a:schemeClr val="tx2">
                      <a:lumMod val="75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К. Уэстбрук, К. Каут Рот, Д. Тэлбот : пер. с англ. – Москва : БИНОМ. Лаборатория знаний, 2012. – 448 с. : ил.</a:t>
            </a:r>
            <a:endParaRPr lang="ru-RU" b="1" i="1" dirty="0">
              <a:ln w="10541" cmpd="sng">
                <a:solidFill>
                  <a:schemeClr val="tx2">
                    <a:lumMod val="75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8" name="TextBox 7"/>
          <p:cNvSpPr txBox="1"/>
          <p:nvPr/>
        </p:nvSpPr>
        <p:spPr>
          <a:xfrm>
            <a:off x="357158" y="4429132"/>
            <a:ext cx="8429684" cy="2031325"/>
          </a:xfrm>
          <a:prstGeom prst="rect">
            <a:avLst/>
          </a:prstGeom>
          <a:noFill/>
        </p:spPr>
        <p:txBody>
          <a:bodyPr wrap="square" rtlCol="0">
            <a:spAutoFit/>
          </a:bodyPr>
          <a:lstStyle/>
          <a:p>
            <a:pPr algn="ctr"/>
            <a:r>
              <a:rPr lang="ru-RU" b="1" i="1" dirty="0" smtClean="0">
                <a:ln w="10541" cmpd="sng">
                  <a:solidFill>
                    <a:schemeClr val="tx2">
                      <a:lumMod val="75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Рассмотренные в руководстве вопросы охватывают основные положения физики МРТ, использующиеся импульсные последовательности, оценку деятельности сердца и состояния кровообращения, а также функциональные исследования с применением методов диффузии и спектроскопии. В книгу включен новый материал, освещающий последние достижения в области МРТ: метод получения параллельных изображений, методы функциональной МРТ, описание новых последовательностей.</a:t>
            </a:r>
            <a:endParaRPr lang="ru-RU" b="1" i="1" dirty="0">
              <a:ln w="10541" cmpd="sng">
                <a:solidFill>
                  <a:schemeClr val="tx2">
                    <a:lumMod val="75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Tree>
  </p:cSld>
  <p:clrMapOvr>
    <a:masterClrMapping/>
  </p:clrMapOvr>
  <p:transition spd="slow">
    <p:cover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afterEffect">
                                  <p:stCondLst>
                                    <p:cond delay="0"/>
                                  </p:stCondLst>
                                  <p:childTnLst>
                                    <p:set>
                                      <p:cBhvr>
                                        <p:cTn id="6" dur="1" fill="hold">
                                          <p:stCondLst>
                                            <p:cond delay="0"/>
                                          </p:stCondLst>
                                        </p:cTn>
                                        <p:tgtEl>
                                          <p:spTgt spid="1028"/>
                                        </p:tgtEl>
                                        <p:attrNameLst>
                                          <p:attrName>style.visibility</p:attrName>
                                        </p:attrNameLst>
                                      </p:cBhvr>
                                      <p:to>
                                        <p:strVal val="visible"/>
                                      </p:to>
                                    </p:set>
                                    <p:anim calcmode="lin" valueType="num">
                                      <p:cBhvr>
                                        <p:cTn id="7" dur="1000" fill="hold"/>
                                        <p:tgtEl>
                                          <p:spTgt spid="1028"/>
                                        </p:tgtEl>
                                        <p:attrNameLst>
                                          <p:attrName>ppt_w</p:attrName>
                                        </p:attrNameLst>
                                      </p:cBhvr>
                                      <p:tavLst>
                                        <p:tav tm="0">
                                          <p:val>
                                            <p:strVal val="#ppt_w+.3"/>
                                          </p:val>
                                        </p:tav>
                                        <p:tav tm="100000">
                                          <p:val>
                                            <p:strVal val="#ppt_w"/>
                                          </p:val>
                                        </p:tav>
                                      </p:tavLst>
                                    </p:anim>
                                    <p:anim calcmode="lin" valueType="num">
                                      <p:cBhvr>
                                        <p:cTn id="8" dur="1000" fill="hold"/>
                                        <p:tgtEl>
                                          <p:spTgt spid="1028"/>
                                        </p:tgtEl>
                                        <p:attrNameLst>
                                          <p:attrName>ppt_h</p:attrName>
                                        </p:attrNameLst>
                                      </p:cBhvr>
                                      <p:tavLst>
                                        <p:tav tm="0">
                                          <p:val>
                                            <p:strVal val="#ppt_h"/>
                                          </p:val>
                                        </p:tav>
                                        <p:tav tm="100000">
                                          <p:val>
                                            <p:strVal val="#ppt_h"/>
                                          </p:val>
                                        </p:tav>
                                      </p:tavLst>
                                    </p:anim>
                                    <p:animEffect transition="in" filter="fade">
                                      <p:cBhvr>
                                        <p:cTn id="9" dur="1000"/>
                                        <p:tgtEl>
                                          <p:spTgt spid="1028"/>
                                        </p:tgtEl>
                                      </p:cBhvr>
                                    </p:animEffect>
                                  </p:childTnLst>
                                </p:cTn>
                              </p:par>
                              <p:par>
                                <p:cTn id="10" presetID="29"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ppt_x</p:attrName>
                                        </p:attrNameLst>
                                      </p:cBhvr>
                                      <p:tavLst>
                                        <p:tav tm="0">
                                          <p:val>
                                            <p:strVal val="#ppt_x-.2"/>
                                          </p:val>
                                        </p:tav>
                                        <p:tav tm="100000">
                                          <p:val>
                                            <p:strVal val="#ppt_x"/>
                                          </p:val>
                                        </p:tav>
                                      </p:tavLst>
                                    </p:anim>
                                    <p:anim calcmode="lin" valueType="num">
                                      <p:cBhvr>
                                        <p:cTn id="13"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14" dur="1000"/>
                                        <p:tgtEl>
                                          <p:spTgt spid="7"/>
                                        </p:tgtEl>
                                      </p:cBhvr>
                                    </p:animEffect>
                                  </p:childTnLst>
                                </p:cTn>
                              </p:par>
                              <p:par>
                                <p:cTn id="15" presetID="29"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ppt_x</p:attrName>
                                        </p:attrNameLst>
                                      </p:cBhvr>
                                      <p:tavLst>
                                        <p:tav tm="0">
                                          <p:val>
                                            <p:strVal val="#ppt_x-.2"/>
                                          </p:val>
                                        </p:tav>
                                        <p:tav tm="100000">
                                          <p:val>
                                            <p:strVal val="#ppt_x"/>
                                          </p:val>
                                        </p:tav>
                                      </p:tavLst>
                                    </p:anim>
                                    <p:anim calcmode="lin" valueType="num">
                                      <p:cBhvr>
                                        <p:cTn id="18" dur="1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19" dur="1000"/>
                                        <p:tgtEl>
                                          <p:spTgt spid="8"/>
                                        </p:tgtEl>
                                      </p:cBhvr>
                                    </p:animEffect>
                                  </p:childTnLst>
                                </p:cTn>
                              </p:par>
                              <p:par>
                                <p:cTn id="20" presetID="31" presetClass="entr" presetSubtype="0" fill="hold" nodeType="withEffect">
                                  <p:stCondLst>
                                    <p:cond delay="0"/>
                                  </p:stCondLst>
                                  <p:iterate type="lt">
                                    <p:tmPct val="5000"/>
                                  </p:iterate>
                                  <p:childTnLst>
                                    <p:set>
                                      <p:cBhvr>
                                        <p:cTn id="21" dur="1" fill="hold">
                                          <p:stCondLst>
                                            <p:cond delay="0"/>
                                          </p:stCondLst>
                                        </p:cTn>
                                        <p:tgtEl>
                                          <p:spTgt spid="1026"/>
                                        </p:tgtEl>
                                        <p:attrNameLst>
                                          <p:attrName>style.visibility</p:attrName>
                                        </p:attrNameLst>
                                      </p:cBhvr>
                                      <p:to>
                                        <p:strVal val="visible"/>
                                      </p:to>
                                    </p:set>
                                    <p:anim calcmode="lin" valueType="num">
                                      <p:cBhvr>
                                        <p:cTn id="22" dur="1000" fill="hold"/>
                                        <p:tgtEl>
                                          <p:spTgt spid="1026"/>
                                        </p:tgtEl>
                                        <p:attrNameLst>
                                          <p:attrName>ppt_w</p:attrName>
                                        </p:attrNameLst>
                                      </p:cBhvr>
                                      <p:tavLst>
                                        <p:tav tm="0">
                                          <p:val>
                                            <p:fltVal val="0"/>
                                          </p:val>
                                        </p:tav>
                                        <p:tav tm="100000">
                                          <p:val>
                                            <p:strVal val="#ppt_w"/>
                                          </p:val>
                                        </p:tav>
                                      </p:tavLst>
                                    </p:anim>
                                    <p:anim calcmode="lin" valueType="num">
                                      <p:cBhvr>
                                        <p:cTn id="23" dur="1000" fill="hold"/>
                                        <p:tgtEl>
                                          <p:spTgt spid="1026"/>
                                        </p:tgtEl>
                                        <p:attrNameLst>
                                          <p:attrName>ppt_h</p:attrName>
                                        </p:attrNameLst>
                                      </p:cBhvr>
                                      <p:tavLst>
                                        <p:tav tm="0">
                                          <p:val>
                                            <p:fltVal val="0"/>
                                          </p:val>
                                        </p:tav>
                                        <p:tav tm="100000">
                                          <p:val>
                                            <p:strVal val="#ppt_h"/>
                                          </p:val>
                                        </p:tav>
                                      </p:tavLst>
                                    </p:anim>
                                    <p:anim calcmode="lin" valueType="num">
                                      <p:cBhvr>
                                        <p:cTn id="24" dur="1000" fill="hold"/>
                                        <p:tgtEl>
                                          <p:spTgt spid="1026"/>
                                        </p:tgtEl>
                                        <p:attrNameLst>
                                          <p:attrName>style.rotation</p:attrName>
                                        </p:attrNameLst>
                                      </p:cBhvr>
                                      <p:tavLst>
                                        <p:tav tm="0">
                                          <p:val>
                                            <p:fltVal val="90"/>
                                          </p:val>
                                        </p:tav>
                                        <p:tav tm="100000">
                                          <p:val>
                                            <p:fltVal val="0"/>
                                          </p:val>
                                        </p:tav>
                                      </p:tavLst>
                                    </p:anim>
                                    <p:animEffect transition="in" filter="fade">
                                      <p:cBhvr>
                                        <p:cTn id="25" dur="1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Documents and Settings\Пользователь\Мои документы\фоны\светлый слайд.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TextBox 2"/>
          <p:cNvSpPr txBox="1"/>
          <p:nvPr/>
        </p:nvSpPr>
        <p:spPr>
          <a:xfrm>
            <a:off x="785786" y="3714752"/>
            <a:ext cx="7358114" cy="3046988"/>
          </a:xfrm>
          <a:prstGeom prst="rect">
            <a:avLst/>
          </a:prstGeom>
          <a:noFill/>
        </p:spPr>
        <p:txBody>
          <a:bodyPr wrap="square" rtlCol="0">
            <a:spAutoFit/>
          </a:bodyPr>
          <a:lstStyle/>
          <a:p>
            <a:pPr algn="ctr"/>
            <a:r>
              <a:rPr lang="ru-RU" sz="2400" b="1" i="1" dirty="0" smtClean="0">
                <a:ln w="10541" cmpd="sng">
                  <a:solidFill>
                    <a:schemeClr val="tx2">
                      <a:lumMod val="75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«Жизнь коротка, путь искусства долог, удобный случай скоропреходящ, опыт обманчив, суждение трудно. Поэтому не только сам врач должен употреблять в дело все, что необходимо, но и больной, и окружающие, и все внешние обстоятельства должны способствовать врачу в его деятельности»</a:t>
            </a:r>
          </a:p>
          <a:p>
            <a:pPr algn="ctr"/>
            <a:r>
              <a:rPr lang="ru-RU" sz="2400" b="1" i="1" dirty="0" smtClean="0">
                <a:ln w="10541" cmpd="sng">
                  <a:solidFill>
                    <a:schemeClr val="tx2">
                      <a:lumMod val="75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Гиппократ                                                                                                    </a:t>
            </a:r>
            <a:endParaRPr lang="ru-RU" sz="2400" b="1" i="1" dirty="0">
              <a:ln w="10541" cmpd="sng">
                <a:solidFill>
                  <a:schemeClr val="tx2">
                    <a:lumMod val="75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pic>
        <p:nvPicPr>
          <p:cNvPr id="4" name="Picture 2" descr="C:\Documents and Settings\Пользователь\Мои документы\медицина будущего.jpg"/>
          <p:cNvPicPr>
            <a:picLocks noChangeAspect="1" noChangeArrowheads="1"/>
          </p:cNvPicPr>
          <p:nvPr/>
        </p:nvPicPr>
        <p:blipFill>
          <a:blip r:embed="rId3"/>
          <a:srcRect/>
          <a:stretch>
            <a:fillRect/>
          </a:stretch>
        </p:blipFill>
        <p:spPr bwMode="auto">
          <a:xfrm>
            <a:off x="714348" y="285729"/>
            <a:ext cx="7786710" cy="3286147"/>
          </a:xfrm>
          <a:prstGeom prst="rect">
            <a:avLst/>
          </a:prstGeom>
          <a:noFill/>
          <a:effectLst>
            <a:softEdge rad="127000"/>
          </a:effectLst>
        </p:spPr>
      </p:pic>
    </p:spTree>
  </p:cSld>
  <p:clrMapOvr>
    <a:masterClrMapping/>
  </p:clrMapOvr>
  <p:transition spd="slow">
    <p:cover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3"/>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par>
                                <p:cTn id="10" presetID="29"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1000" fill="hold"/>
                                        <p:tgtEl>
                                          <p:spTgt spid="3"/>
                                        </p:tgtEl>
                                        <p:attrNameLst>
                                          <p:attrName>ppt_x</p:attrName>
                                        </p:attrNameLst>
                                      </p:cBhvr>
                                      <p:tavLst>
                                        <p:tav tm="0">
                                          <p:val>
                                            <p:strVal val="#ppt_x-.2"/>
                                          </p:val>
                                        </p:tav>
                                        <p:tav tm="100000">
                                          <p:val>
                                            <p:strVal val="#ppt_x"/>
                                          </p:val>
                                        </p:tav>
                                      </p:tavLst>
                                    </p:anim>
                                    <p:anim calcmode="lin" valueType="num">
                                      <p:cBhvr>
                                        <p:cTn id="13"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14"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Documents and Settings\Пользователь\Мои документы\фоны\светлый слайд.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pic>
        <p:nvPicPr>
          <p:cNvPr id="2051" name="Picture 3" descr="C:\Documents and Settings\Пользователь\Мои документы\спасибо книга.png"/>
          <p:cNvPicPr>
            <a:picLocks noChangeAspect="1" noChangeArrowheads="1"/>
          </p:cNvPicPr>
          <p:nvPr/>
        </p:nvPicPr>
        <p:blipFill>
          <a:blip r:embed="rId3">
            <a:duotone>
              <a:schemeClr val="accent1">
                <a:shade val="45000"/>
                <a:satMod val="135000"/>
              </a:schemeClr>
              <a:prstClr val="white"/>
            </a:duotone>
          </a:blip>
          <a:srcRect t="53423" r="18370"/>
          <a:stretch>
            <a:fillRect/>
          </a:stretch>
        </p:blipFill>
        <p:spPr bwMode="auto">
          <a:xfrm>
            <a:off x="142844" y="3429000"/>
            <a:ext cx="3786214" cy="3068512"/>
          </a:xfrm>
          <a:prstGeom prst="rect">
            <a:avLst/>
          </a:prstGeom>
          <a:noFill/>
        </p:spPr>
      </p:pic>
      <p:sp>
        <p:nvSpPr>
          <p:cNvPr id="6" name="TextBox 5"/>
          <p:cNvSpPr txBox="1"/>
          <p:nvPr/>
        </p:nvSpPr>
        <p:spPr>
          <a:xfrm>
            <a:off x="1285852" y="428604"/>
            <a:ext cx="6907660" cy="923330"/>
          </a:xfrm>
          <a:prstGeom prst="rect">
            <a:avLst/>
          </a:prstGeom>
          <a:noFill/>
        </p:spPr>
        <p:txBody>
          <a:bodyPr wrap="none" rtlCol="0">
            <a:spAutoFit/>
          </a:bodyPr>
          <a:lstStyle/>
          <a:p>
            <a:r>
              <a:rPr lang="ru-RU" sz="5400" b="1" dirty="0" smtClean="0">
                <a:ln w="10541" cmpd="sng">
                  <a:solidFill>
                    <a:schemeClr val="tx2">
                      <a:lumMod val="75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Спасибо за внимание!</a:t>
            </a:r>
            <a:endParaRPr lang="ru-RU" sz="5400" b="1" dirty="0">
              <a:ln w="10541" cmpd="sng">
                <a:solidFill>
                  <a:schemeClr val="tx2">
                    <a:lumMod val="75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pic>
        <p:nvPicPr>
          <p:cNvPr id="2052" name="Picture 4" descr="C:\Documents and Settings\Пользователь\Мои документы\рожа с замком.jpg"/>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2170797" y="1357298"/>
            <a:ext cx="4258591" cy="3096000"/>
          </a:xfrm>
          <a:prstGeom prst="rect">
            <a:avLst/>
          </a:prstGeom>
          <a:noFill/>
        </p:spPr>
      </p:pic>
      <p:sp>
        <p:nvSpPr>
          <p:cNvPr id="11" name="TextBox 10"/>
          <p:cNvSpPr txBox="1"/>
          <p:nvPr/>
        </p:nvSpPr>
        <p:spPr>
          <a:xfrm>
            <a:off x="3643306" y="4714884"/>
            <a:ext cx="5429288" cy="1815882"/>
          </a:xfrm>
          <a:prstGeom prst="rect">
            <a:avLst/>
          </a:prstGeom>
          <a:noFill/>
        </p:spPr>
        <p:txBody>
          <a:bodyPr wrap="square" rtlCol="0">
            <a:spAutoFit/>
          </a:bodyPr>
          <a:lstStyle/>
          <a:p>
            <a:pPr algn="ctr"/>
            <a:r>
              <a:rPr lang="ru-RU" sz="2800" b="1" dirty="0" smtClean="0">
                <a:ln w="10541" cmpd="sng">
                  <a:solidFill>
                    <a:schemeClr val="tx2">
                      <a:lumMod val="75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Представленная литература находится в Научном читальном зале (каб. №4) и в Отделе научной литературы (каб. №22)</a:t>
            </a:r>
            <a:endParaRPr lang="ru-RU" sz="2800" b="1" dirty="0">
              <a:ln w="10541" cmpd="sng">
                <a:solidFill>
                  <a:schemeClr val="tx2">
                    <a:lumMod val="75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Tree>
  </p:cSld>
  <p:clrMapOvr>
    <a:masterClrMapping/>
  </p:clrMapOvr>
  <p:transition spd="slow">
    <p:cover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ppt_x</p:attrName>
                                        </p:attrNameLst>
                                      </p:cBhvr>
                                      <p:tavLst>
                                        <p:tav tm="0">
                                          <p:val>
                                            <p:strVal val="#ppt_x-.2"/>
                                          </p:val>
                                        </p:tav>
                                        <p:tav tm="100000">
                                          <p:val>
                                            <p:strVal val="#ppt_x"/>
                                          </p:val>
                                        </p:tav>
                                      </p:tavLst>
                                    </p:anim>
                                    <p:anim calcmode="lin" valueType="num">
                                      <p:cBhvr>
                                        <p:cTn id="8"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9" dur="1000"/>
                                        <p:tgtEl>
                                          <p:spTgt spid="6"/>
                                        </p:tgtEl>
                                      </p:cBhvr>
                                    </p:animEffect>
                                  </p:childTnLst>
                                </p:cTn>
                              </p:par>
                              <p:par>
                                <p:cTn id="10" presetID="29" presetClass="entr" presetSubtype="0"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1000" fill="hold"/>
                                        <p:tgtEl>
                                          <p:spTgt spid="11"/>
                                        </p:tgtEl>
                                        <p:attrNameLst>
                                          <p:attrName>ppt_x</p:attrName>
                                        </p:attrNameLst>
                                      </p:cBhvr>
                                      <p:tavLst>
                                        <p:tav tm="0">
                                          <p:val>
                                            <p:strVal val="#ppt_x-.2"/>
                                          </p:val>
                                        </p:tav>
                                        <p:tav tm="100000">
                                          <p:val>
                                            <p:strVal val="#ppt_x"/>
                                          </p:val>
                                        </p:tav>
                                      </p:tavLst>
                                    </p:anim>
                                    <p:anim calcmode="lin" valueType="num">
                                      <p:cBhvr>
                                        <p:cTn id="13" dur="1000" fill="hold"/>
                                        <p:tgtEl>
                                          <p:spTgt spid="11"/>
                                        </p:tgtEl>
                                        <p:attrNameLst>
                                          <p:attrName>ppt_y</p:attrName>
                                        </p:attrNameLst>
                                      </p:cBhvr>
                                      <p:tavLst>
                                        <p:tav tm="0">
                                          <p:val>
                                            <p:strVal val="#ppt_y"/>
                                          </p:val>
                                        </p:tav>
                                        <p:tav tm="100000">
                                          <p:val>
                                            <p:strVal val="#ppt_y"/>
                                          </p:val>
                                        </p:tav>
                                      </p:tavLst>
                                    </p:anim>
                                    <p:animEffect transition="in" filter="wipe(right)" prLst="gradientSize: 0.1">
                                      <p:cBhvr>
                                        <p:cTn id="14" dur="1000"/>
                                        <p:tgtEl>
                                          <p:spTgt spid="11"/>
                                        </p:tgtEl>
                                      </p:cBhvr>
                                    </p:animEffect>
                                  </p:childTnLst>
                                </p:cTn>
                              </p:par>
                              <p:par>
                                <p:cTn id="15" presetID="50" presetClass="entr" presetSubtype="0" decel="100000" fill="hold" nodeType="withEffect">
                                  <p:stCondLst>
                                    <p:cond delay="0"/>
                                  </p:stCondLst>
                                  <p:childTnLst>
                                    <p:set>
                                      <p:cBhvr>
                                        <p:cTn id="16" dur="1" fill="hold">
                                          <p:stCondLst>
                                            <p:cond delay="0"/>
                                          </p:stCondLst>
                                        </p:cTn>
                                        <p:tgtEl>
                                          <p:spTgt spid="2051"/>
                                        </p:tgtEl>
                                        <p:attrNameLst>
                                          <p:attrName>style.visibility</p:attrName>
                                        </p:attrNameLst>
                                      </p:cBhvr>
                                      <p:to>
                                        <p:strVal val="visible"/>
                                      </p:to>
                                    </p:set>
                                    <p:anim calcmode="lin" valueType="num">
                                      <p:cBhvr>
                                        <p:cTn id="17" dur="1000" fill="hold"/>
                                        <p:tgtEl>
                                          <p:spTgt spid="2051"/>
                                        </p:tgtEl>
                                        <p:attrNameLst>
                                          <p:attrName>ppt_w</p:attrName>
                                        </p:attrNameLst>
                                      </p:cBhvr>
                                      <p:tavLst>
                                        <p:tav tm="0">
                                          <p:val>
                                            <p:strVal val="#ppt_w+.3"/>
                                          </p:val>
                                        </p:tav>
                                        <p:tav tm="100000">
                                          <p:val>
                                            <p:strVal val="#ppt_w"/>
                                          </p:val>
                                        </p:tav>
                                      </p:tavLst>
                                    </p:anim>
                                    <p:anim calcmode="lin" valueType="num">
                                      <p:cBhvr>
                                        <p:cTn id="18" dur="1000" fill="hold"/>
                                        <p:tgtEl>
                                          <p:spTgt spid="2051"/>
                                        </p:tgtEl>
                                        <p:attrNameLst>
                                          <p:attrName>ppt_h</p:attrName>
                                        </p:attrNameLst>
                                      </p:cBhvr>
                                      <p:tavLst>
                                        <p:tav tm="0">
                                          <p:val>
                                            <p:strVal val="#ppt_h"/>
                                          </p:val>
                                        </p:tav>
                                        <p:tav tm="100000">
                                          <p:val>
                                            <p:strVal val="#ppt_h"/>
                                          </p:val>
                                        </p:tav>
                                      </p:tavLst>
                                    </p:anim>
                                    <p:animEffect transition="in" filter="fade">
                                      <p:cBhvr>
                                        <p:cTn id="19" dur="1000"/>
                                        <p:tgtEl>
                                          <p:spTgt spid="2051"/>
                                        </p:tgtEl>
                                      </p:cBhvr>
                                    </p:animEffect>
                                  </p:childTnLst>
                                </p:cTn>
                              </p:par>
                              <p:par>
                                <p:cTn id="20" presetID="31" presetClass="entr" presetSubtype="0" fill="hold" nodeType="withEffect">
                                  <p:stCondLst>
                                    <p:cond delay="0"/>
                                  </p:stCondLst>
                                  <p:iterate type="lt">
                                    <p:tmPct val="5000"/>
                                  </p:iterate>
                                  <p:childTnLst>
                                    <p:set>
                                      <p:cBhvr>
                                        <p:cTn id="21" dur="1" fill="hold">
                                          <p:stCondLst>
                                            <p:cond delay="0"/>
                                          </p:stCondLst>
                                        </p:cTn>
                                        <p:tgtEl>
                                          <p:spTgt spid="2052"/>
                                        </p:tgtEl>
                                        <p:attrNameLst>
                                          <p:attrName>style.visibility</p:attrName>
                                        </p:attrNameLst>
                                      </p:cBhvr>
                                      <p:to>
                                        <p:strVal val="visible"/>
                                      </p:to>
                                    </p:set>
                                    <p:anim calcmode="lin" valueType="num">
                                      <p:cBhvr>
                                        <p:cTn id="22" dur="1000" fill="hold"/>
                                        <p:tgtEl>
                                          <p:spTgt spid="2052"/>
                                        </p:tgtEl>
                                        <p:attrNameLst>
                                          <p:attrName>ppt_w</p:attrName>
                                        </p:attrNameLst>
                                      </p:cBhvr>
                                      <p:tavLst>
                                        <p:tav tm="0">
                                          <p:val>
                                            <p:fltVal val="0"/>
                                          </p:val>
                                        </p:tav>
                                        <p:tav tm="100000">
                                          <p:val>
                                            <p:strVal val="#ppt_w"/>
                                          </p:val>
                                        </p:tav>
                                      </p:tavLst>
                                    </p:anim>
                                    <p:anim calcmode="lin" valueType="num">
                                      <p:cBhvr>
                                        <p:cTn id="23" dur="1000" fill="hold"/>
                                        <p:tgtEl>
                                          <p:spTgt spid="2052"/>
                                        </p:tgtEl>
                                        <p:attrNameLst>
                                          <p:attrName>ppt_h</p:attrName>
                                        </p:attrNameLst>
                                      </p:cBhvr>
                                      <p:tavLst>
                                        <p:tav tm="0">
                                          <p:val>
                                            <p:fltVal val="0"/>
                                          </p:val>
                                        </p:tav>
                                        <p:tav tm="100000">
                                          <p:val>
                                            <p:strVal val="#ppt_h"/>
                                          </p:val>
                                        </p:tav>
                                      </p:tavLst>
                                    </p:anim>
                                    <p:anim calcmode="lin" valueType="num">
                                      <p:cBhvr>
                                        <p:cTn id="24" dur="1000" fill="hold"/>
                                        <p:tgtEl>
                                          <p:spTgt spid="2052"/>
                                        </p:tgtEl>
                                        <p:attrNameLst>
                                          <p:attrName>style.rotation</p:attrName>
                                        </p:attrNameLst>
                                      </p:cBhvr>
                                      <p:tavLst>
                                        <p:tav tm="0">
                                          <p:val>
                                            <p:fltVal val="90"/>
                                          </p:val>
                                        </p:tav>
                                        <p:tav tm="100000">
                                          <p:val>
                                            <p:fltVal val="0"/>
                                          </p:val>
                                        </p:tav>
                                      </p:tavLst>
                                    </p:anim>
                                    <p:animEffect transition="in" filter="fade">
                                      <p:cBhvr>
                                        <p:cTn id="25" dur="10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Documents and Settings\Пользователь\Мои документы\фоны\светлый слайд.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pic>
        <p:nvPicPr>
          <p:cNvPr id="2050" name="Picture 2" descr="C:\Documents and Settings\Пользователь\Мои документы\парацельс.png"/>
          <p:cNvPicPr>
            <a:picLocks noChangeAspect="1" noChangeArrowheads="1"/>
          </p:cNvPicPr>
          <p:nvPr/>
        </p:nvPicPr>
        <p:blipFill>
          <a:blip r:embed="rId3">
            <a:duotone>
              <a:schemeClr val="accent1">
                <a:shade val="45000"/>
                <a:satMod val="135000"/>
              </a:schemeClr>
              <a:prstClr val="white"/>
            </a:duotone>
            <a:lum contrast="30000"/>
          </a:blip>
          <a:srcRect l="2500" t="10870" b="18498"/>
          <a:stretch>
            <a:fillRect/>
          </a:stretch>
        </p:blipFill>
        <p:spPr bwMode="auto">
          <a:xfrm>
            <a:off x="714348" y="214290"/>
            <a:ext cx="7779125" cy="2143140"/>
          </a:xfrm>
          <a:prstGeom prst="rect">
            <a:avLst/>
          </a:prstGeom>
          <a:ln>
            <a:noFill/>
          </a:ln>
          <a:effectLst>
            <a:softEdge rad="112500"/>
          </a:effectLst>
        </p:spPr>
      </p:pic>
      <p:sp>
        <p:nvSpPr>
          <p:cNvPr id="6" name="TextBox 5"/>
          <p:cNvSpPr txBox="1"/>
          <p:nvPr/>
        </p:nvSpPr>
        <p:spPr>
          <a:xfrm>
            <a:off x="214282" y="2571744"/>
            <a:ext cx="8786875" cy="3970318"/>
          </a:xfrm>
          <a:prstGeom prst="rect">
            <a:avLst/>
          </a:prstGeom>
          <a:noFill/>
          <a:ln w="38100">
            <a:solidFill>
              <a:srgbClr val="0070C0"/>
            </a:solidFill>
            <a:prstDash val="solid"/>
          </a:ln>
        </p:spPr>
        <p:txBody>
          <a:bodyPr wrap="square" rtlCol="0">
            <a:spAutoFit/>
          </a:bodyPr>
          <a:lstStyle/>
          <a:p>
            <a:pPr algn="ctr"/>
            <a:r>
              <a:rPr lang="ru-RU" sz="2800" b="1" i="1" dirty="0" smtClean="0">
                <a:ln w="10541" cmpd="sng">
                  <a:solidFill>
                    <a:schemeClr val="tx2">
                      <a:lumMod val="75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Диагностика в медицине – искусство распознавания болезней – остается по сей день труднейшей областью медицины. Правильно установленный диагноз болезни позволяет назначить единственно правильное лечение. Своевременно установленный  диагноз предопределяет эффективность лечения. Диагноз, установленный на ранних стадиях течения заболевания, во многом прогнозирует благоприятное течение и исход болезни.</a:t>
            </a:r>
            <a:endParaRPr lang="ru-RU" sz="2800" b="1" i="1" dirty="0">
              <a:ln w="10541" cmpd="sng">
                <a:solidFill>
                  <a:schemeClr val="tx2">
                    <a:lumMod val="75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Tree>
  </p:cSld>
  <p:clrMapOvr>
    <a:masterClrMapping/>
  </p:clrMapOvr>
  <p:transition spd="slow">
    <p:cover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ppt_x</p:attrName>
                                        </p:attrNameLst>
                                      </p:cBhvr>
                                      <p:tavLst>
                                        <p:tav tm="0">
                                          <p:val>
                                            <p:strVal val="#ppt_x-.2"/>
                                          </p:val>
                                        </p:tav>
                                        <p:tav tm="100000">
                                          <p:val>
                                            <p:strVal val="#ppt_x"/>
                                          </p:val>
                                        </p:tav>
                                      </p:tavLst>
                                    </p:anim>
                                    <p:anim calcmode="lin" valueType="num">
                                      <p:cBhvr>
                                        <p:cTn id="8"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9" dur="1000"/>
                                        <p:tgtEl>
                                          <p:spTgt spid="6"/>
                                        </p:tgtEl>
                                      </p:cBhvr>
                                    </p:animEffect>
                                  </p:childTnLst>
                                </p:cTn>
                              </p:par>
                              <p:par>
                                <p:cTn id="10" presetID="50" presetClass="entr" presetSubtype="0" decel="100000" fill="hold" nodeType="withEffect">
                                  <p:stCondLst>
                                    <p:cond delay="0"/>
                                  </p:stCondLst>
                                  <p:childTnLst>
                                    <p:set>
                                      <p:cBhvr>
                                        <p:cTn id="11" dur="1" fill="hold">
                                          <p:stCondLst>
                                            <p:cond delay="0"/>
                                          </p:stCondLst>
                                        </p:cTn>
                                        <p:tgtEl>
                                          <p:spTgt spid="2050"/>
                                        </p:tgtEl>
                                        <p:attrNameLst>
                                          <p:attrName>style.visibility</p:attrName>
                                        </p:attrNameLst>
                                      </p:cBhvr>
                                      <p:to>
                                        <p:strVal val="visible"/>
                                      </p:to>
                                    </p:set>
                                    <p:anim calcmode="lin" valueType="num">
                                      <p:cBhvr>
                                        <p:cTn id="12" dur="1000" fill="hold"/>
                                        <p:tgtEl>
                                          <p:spTgt spid="2050"/>
                                        </p:tgtEl>
                                        <p:attrNameLst>
                                          <p:attrName>ppt_w</p:attrName>
                                        </p:attrNameLst>
                                      </p:cBhvr>
                                      <p:tavLst>
                                        <p:tav tm="0">
                                          <p:val>
                                            <p:strVal val="#ppt_w+.3"/>
                                          </p:val>
                                        </p:tav>
                                        <p:tav tm="100000">
                                          <p:val>
                                            <p:strVal val="#ppt_w"/>
                                          </p:val>
                                        </p:tav>
                                      </p:tavLst>
                                    </p:anim>
                                    <p:anim calcmode="lin" valueType="num">
                                      <p:cBhvr>
                                        <p:cTn id="13" dur="1000" fill="hold"/>
                                        <p:tgtEl>
                                          <p:spTgt spid="2050"/>
                                        </p:tgtEl>
                                        <p:attrNameLst>
                                          <p:attrName>ppt_h</p:attrName>
                                        </p:attrNameLst>
                                      </p:cBhvr>
                                      <p:tavLst>
                                        <p:tav tm="0">
                                          <p:val>
                                            <p:strVal val="#ppt_h"/>
                                          </p:val>
                                        </p:tav>
                                        <p:tav tm="100000">
                                          <p:val>
                                            <p:strVal val="#ppt_h"/>
                                          </p:val>
                                        </p:tav>
                                      </p:tavLst>
                                    </p:anim>
                                    <p:animEffect transition="in" filter="fade">
                                      <p:cBhvr>
                                        <p:cTn id="14" dur="1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Documents and Settings\Пользователь\Мои документы\фоны\светлый слайд.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TextBox 2"/>
          <p:cNvSpPr txBox="1"/>
          <p:nvPr/>
        </p:nvSpPr>
        <p:spPr>
          <a:xfrm>
            <a:off x="785786" y="428604"/>
            <a:ext cx="7715305" cy="5816977"/>
          </a:xfrm>
          <a:prstGeom prst="rect">
            <a:avLst/>
          </a:prstGeom>
          <a:solidFill>
            <a:schemeClr val="bg1">
              <a:lumMod val="85000"/>
            </a:schemeClr>
          </a:solidFill>
          <a:effectLst>
            <a:glow rad="228600">
              <a:srgbClr val="004D86">
                <a:alpha val="40000"/>
              </a:srgbClr>
            </a:glow>
          </a:effectLst>
        </p:spPr>
        <p:txBody>
          <a:bodyPr wrap="square" rtlCol="0">
            <a:spAutoFit/>
          </a:bodyPr>
          <a:lstStyle/>
          <a:p>
            <a:pPr algn="ctr"/>
            <a:endParaRPr lang="ru-RU" sz="2800" b="1" i="1" dirty="0" smtClean="0">
              <a:ln w="10541" cmpd="sng">
                <a:solidFill>
                  <a:schemeClr val="tx2">
                    <a:lumMod val="75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a:p>
            <a:pPr algn="ctr"/>
            <a:r>
              <a:rPr lang="ru-RU" sz="3600" b="1" i="1" dirty="0" smtClean="0">
                <a:ln w="10541" cmpd="sng">
                  <a:solidFill>
                    <a:schemeClr val="tx2">
                      <a:lumMod val="75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Методы обследования  больного.</a:t>
            </a:r>
          </a:p>
          <a:p>
            <a:pPr algn="ctr"/>
            <a:endParaRPr lang="ru-RU" sz="2800" b="1" i="1" dirty="0" smtClean="0">
              <a:ln w="10541" cmpd="sng">
                <a:solidFill>
                  <a:schemeClr val="tx2">
                    <a:lumMod val="75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a:p>
            <a:r>
              <a:rPr lang="ru-RU" sz="2800" b="1" i="1" dirty="0" smtClean="0">
                <a:ln w="10541" cmpd="sng">
                  <a:solidFill>
                    <a:schemeClr val="tx2">
                      <a:lumMod val="75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Опрос больного.</a:t>
            </a:r>
          </a:p>
          <a:p>
            <a:pPr algn="ctr"/>
            <a:r>
              <a:rPr lang="ru-RU" sz="2800" b="1" i="1" dirty="0" smtClean="0">
                <a:ln w="10541" cmpd="sng">
                  <a:solidFill>
                    <a:schemeClr val="tx2">
                      <a:lumMod val="75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Физические методы, применяемые при непосредственном обследовании больного:</a:t>
            </a:r>
          </a:p>
          <a:p>
            <a:r>
              <a:rPr lang="ru-RU" sz="2800" b="1" i="1" dirty="0" smtClean="0">
                <a:ln w="10541" cmpd="sng">
                  <a:solidFill>
                    <a:schemeClr val="tx2">
                      <a:lumMod val="75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осмотр,</a:t>
            </a:r>
          </a:p>
          <a:p>
            <a:r>
              <a:rPr lang="ru-RU" sz="2800" b="1" i="1" dirty="0" smtClean="0">
                <a:ln w="10541" cmpd="sng">
                  <a:solidFill>
                    <a:schemeClr val="tx2">
                      <a:lumMod val="75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пальпация,</a:t>
            </a:r>
          </a:p>
          <a:p>
            <a:r>
              <a:rPr lang="ru-RU" sz="2800" b="1" i="1" dirty="0" smtClean="0">
                <a:ln w="10541" cmpd="sng">
                  <a:solidFill>
                    <a:schemeClr val="tx2">
                      <a:lumMod val="75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аускультация,</a:t>
            </a:r>
          </a:p>
          <a:p>
            <a:r>
              <a:rPr lang="ru-RU" sz="2800" b="1" i="1" dirty="0" smtClean="0">
                <a:ln w="10541" cmpd="sng">
                  <a:solidFill>
                    <a:schemeClr val="tx2">
                      <a:lumMod val="75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перкуссия.</a:t>
            </a:r>
          </a:p>
          <a:p>
            <a:r>
              <a:rPr lang="ru-RU" sz="2800" b="1" i="1" dirty="0" smtClean="0">
                <a:ln w="10541" cmpd="sng">
                  <a:solidFill>
                    <a:schemeClr val="tx2">
                      <a:lumMod val="75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Лабораторные методы.</a:t>
            </a:r>
          </a:p>
          <a:p>
            <a:r>
              <a:rPr lang="ru-RU" sz="2800" b="1" i="1" dirty="0" smtClean="0">
                <a:ln w="10541" cmpd="sng">
                  <a:solidFill>
                    <a:schemeClr val="tx2">
                      <a:lumMod val="75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Инструментальные методы.</a:t>
            </a:r>
          </a:p>
          <a:p>
            <a:pPr>
              <a:buBlip>
                <a:blip r:embed="rId3"/>
              </a:buBlip>
            </a:pPr>
            <a:endParaRPr lang="ru-RU" sz="2800" b="1" i="1" dirty="0" smtClean="0">
              <a:ln w="10541" cmpd="sng">
                <a:solidFill>
                  <a:schemeClr val="tx2">
                    <a:lumMod val="75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grpSp>
        <p:nvGrpSpPr>
          <p:cNvPr id="29" name="Группа 28"/>
          <p:cNvGrpSpPr/>
          <p:nvPr/>
        </p:nvGrpSpPr>
        <p:grpSpPr>
          <a:xfrm>
            <a:off x="928662" y="1947602"/>
            <a:ext cx="1500198" cy="3748615"/>
            <a:chOff x="928662" y="1947602"/>
            <a:chExt cx="1500198" cy="3748615"/>
          </a:xfrm>
        </p:grpSpPr>
        <p:pic>
          <p:nvPicPr>
            <p:cNvPr id="1028" name="Picture 4" descr="C:\Documents and Settings\Пользователь\Мои документы\спасибо рожа.jpg"/>
            <p:cNvPicPr>
              <a:picLocks noChangeAspect="1" noChangeArrowheads="1"/>
            </p:cNvPicPr>
            <p:nvPr/>
          </p:nvPicPr>
          <p:blipFill>
            <a:blip r:embed="rId4" cstate="print">
              <a:clrChange>
                <a:clrFrom>
                  <a:srgbClr val="FFFFFF"/>
                </a:clrFrom>
                <a:clrTo>
                  <a:srgbClr val="FFFFFF">
                    <a:alpha val="0"/>
                  </a:srgbClr>
                </a:clrTo>
              </a:clrChange>
            </a:blip>
            <a:srcRect l="19020" t="16695" r="27542" b="15805"/>
            <a:stretch>
              <a:fillRect/>
            </a:stretch>
          </p:blipFill>
          <p:spPr bwMode="auto">
            <a:xfrm>
              <a:off x="928662" y="1947602"/>
              <a:ext cx="357190" cy="338390"/>
            </a:xfrm>
            <a:prstGeom prst="rect">
              <a:avLst/>
            </a:prstGeom>
            <a:noFill/>
          </p:spPr>
        </p:pic>
        <p:pic>
          <p:nvPicPr>
            <p:cNvPr id="10" name="Picture 4" descr="C:\Documents and Settings\Пользователь\Мои документы\спасибо рожа.jpg"/>
            <p:cNvPicPr>
              <a:picLocks noChangeAspect="1" noChangeArrowheads="1"/>
            </p:cNvPicPr>
            <p:nvPr/>
          </p:nvPicPr>
          <p:blipFill>
            <a:blip r:embed="rId4" cstate="print">
              <a:clrChange>
                <a:clrFrom>
                  <a:srgbClr val="FFFFFF"/>
                </a:clrFrom>
                <a:clrTo>
                  <a:srgbClr val="FFFFFF">
                    <a:alpha val="0"/>
                  </a:srgbClr>
                </a:clrTo>
              </a:clrChange>
            </a:blip>
            <a:srcRect l="19020" t="16695" r="27542" b="15805"/>
            <a:stretch>
              <a:fillRect/>
            </a:stretch>
          </p:blipFill>
          <p:spPr bwMode="auto">
            <a:xfrm>
              <a:off x="928662" y="2357431"/>
              <a:ext cx="357190" cy="338390"/>
            </a:xfrm>
            <a:prstGeom prst="rect">
              <a:avLst/>
            </a:prstGeom>
            <a:noFill/>
          </p:spPr>
        </p:pic>
        <p:pic>
          <p:nvPicPr>
            <p:cNvPr id="11" name="Picture 4" descr="C:\Documents and Settings\Пользователь\Мои документы\спасибо рожа.jpg"/>
            <p:cNvPicPr>
              <a:picLocks noChangeAspect="1" noChangeArrowheads="1"/>
            </p:cNvPicPr>
            <p:nvPr/>
          </p:nvPicPr>
          <p:blipFill>
            <a:blip r:embed="rId4" cstate="print">
              <a:clrChange>
                <a:clrFrom>
                  <a:srgbClr val="FFFFFF"/>
                </a:clrFrom>
                <a:clrTo>
                  <a:srgbClr val="FFFFFF">
                    <a:alpha val="0"/>
                  </a:srgbClr>
                </a:clrTo>
              </a:clrChange>
            </a:blip>
            <a:srcRect l="19020" t="16695" r="27542" b="15805"/>
            <a:stretch>
              <a:fillRect/>
            </a:stretch>
          </p:blipFill>
          <p:spPr bwMode="auto">
            <a:xfrm>
              <a:off x="928662" y="4929199"/>
              <a:ext cx="357190" cy="338390"/>
            </a:xfrm>
            <a:prstGeom prst="rect">
              <a:avLst/>
            </a:prstGeom>
            <a:noFill/>
          </p:spPr>
        </p:pic>
        <p:pic>
          <p:nvPicPr>
            <p:cNvPr id="16" name="Picture 4" descr="C:\Documents and Settings\Пользователь\Мои документы\спасибо рожа.jpg"/>
            <p:cNvPicPr>
              <a:picLocks noChangeAspect="1" noChangeArrowheads="1"/>
            </p:cNvPicPr>
            <p:nvPr/>
          </p:nvPicPr>
          <p:blipFill>
            <a:blip r:embed="rId4" cstate="print">
              <a:clrChange>
                <a:clrFrom>
                  <a:srgbClr val="FFFFFF"/>
                </a:clrFrom>
                <a:clrTo>
                  <a:srgbClr val="FFFFFF">
                    <a:alpha val="0"/>
                  </a:srgbClr>
                </a:clrTo>
              </a:clrChange>
            </a:blip>
            <a:srcRect l="19020" t="16695" r="27542" b="15805"/>
            <a:stretch>
              <a:fillRect/>
            </a:stretch>
          </p:blipFill>
          <p:spPr bwMode="auto">
            <a:xfrm>
              <a:off x="2071670" y="3286125"/>
              <a:ext cx="357190" cy="338390"/>
            </a:xfrm>
            <a:prstGeom prst="rect">
              <a:avLst/>
            </a:prstGeom>
            <a:noFill/>
          </p:spPr>
        </p:pic>
        <p:pic>
          <p:nvPicPr>
            <p:cNvPr id="20" name="Picture 4" descr="C:\Documents and Settings\Пользователь\Мои документы\спасибо рожа.jpg"/>
            <p:cNvPicPr>
              <a:picLocks noChangeAspect="1" noChangeArrowheads="1"/>
            </p:cNvPicPr>
            <p:nvPr/>
          </p:nvPicPr>
          <p:blipFill>
            <a:blip r:embed="rId4" cstate="print">
              <a:clrChange>
                <a:clrFrom>
                  <a:srgbClr val="FFFFFF"/>
                </a:clrFrom>
                <a:clrTo>
                  <a:srgbClr val="FFFFFF">
                    <a:alpha val="0"/>
                  </a:srgbClr>
                </a:clrTo>
              </a:clrChange>
            </a:blip>
            <a:srcRect l="19020" t="16695" r="27542" b="15805"/>
            <a:stretch>
              <a:fillRect/>
            </a:stretch>
          </p:blipFill>
          <p:spPr bwMode="auto">
            <a:xfrm>
              <a:off x="2071670" y="3714753"/>
              <a:ext cx="357190" cy="338390"/>
            </a:xfrm>
            <a:prstGeom prst="rect">
              <a:avLst/>
            </a:prstGeom>
            <a:noFill/>
          </p:spPr>
        </p:pic>
        <p:pic>
          <p:nvPicPr>
            <p:cNvPr id="23" name="Picture 4" descr="C:\Documents and Settings\Пользователь\Мои документы\спасибо рожа.jpg"/>
            <p:cNvPicPr>
              <a:picLocks noChangeAspect="1" noChangeArrowheads="1"/>
            </p:cNvPicPr>
            <p:nvPr/>
          </p:nvPicPr>
          <p:blipFill>
            <a:blip r:embed="rId4" cstate="print">
              <a:clrChange>
                <a:clrFrom>
                  <a:srgbClr val="FFFFFF"/>
                </a:clrFrom>
                <a:clrTo>
                  <a:srgbClr val="FFFFFF">
                    <a:alpha val="0"/>
                  </a:srgbClr>
                </a:clrTo>
              </a:clrChange>
            </a:blip>
            <a:srcRect l="19020" t="16695" r="27542" b="15805"/>
            <a:stretch>
              <a:fillRect/>
            </a:stretch>
          </p:blipFill>
          <p:spPr bwMode="auto">
            <a:xfrm>
              <a:off x="2071670" y="4572009"/>
              <a:ext cx="357190" cy="338390"/>
            </a:xfrm>
            <a:prstGeom prst="rect">
              <a:avLst/>
            </a:prstGeom>
            <a:noFill/>
          </p:spPr>
        </p:pic>
        <p:pic>
          <p:nvPicPr>
            <p:cNvPr id="24" name="Picture 4" descr="C:\Documents and Settings\Пользователь\Мои документы\спасибо рожа.jpg"/>
            <p:cNvPicPr>
              <a:picLocks noChangeAspect="1" noChangeArrowheads="1"/>
            </p:cNvPicPr>
            <p:nvPr/>
          </p:nvPicPr>
          <p:blipFill>
            <a:blip r:embed="rId4" cstate="print">
              <a:clrChange>
                <a:clrFrom>
                  <a:srgbClr val="FFFFFF"/>
                </a:clrFrom>
                <a:clrTo>
                  <a:srgbClr val="FFFFFF">
                    <a:alpha val="0"/>
                  </a:srgbClr>
                </a:clrTo>
              </a:clrChange>
            </a:blip>
            <a:srcRect l="19020" t="16695" r="27542" b="15805"/>
            <a:stretch>
              <a:fillRect/>
            </a:stretch>
          </p:blipFill>
          <p:spPr bwMode="auto">
            <a:xfrm>
              <a:off x="2071670" y="4143381"/>
              <a:ext cx="357190" cy="338390"/>
            </a:xfrm>
            <a:prstGeom prst="rect">
              <a:avLst/>
            </a:prstGeom>
            <a:noFill/>
          </p:spPr>
        </p:pic>
        <p:pic>
          <p:nvPicPr>
            <p:cNvPr id="27" name="Picture 4" descr="C:\Documents and Settings\Пользователь\Мои документы\спасибо рожа.jpg"/>
            <p:cNvPicPr>
              <a:picLocks noChangeAspect="1" noChangeArrowheads="1"/>
            </p:cNvPicPr>
            <p:nvPr/>
          </p:nvPicPr>
          <p:blipFill>
            <a:blip r:embed="rId4" cstate="print">
              <a:clrChange>
                <a:clrFrom>
                  <a:srgbClr val="FFFFFF"/>
                </a:clrFrom>
                <a:clrTo>
                  <a:srgbClr val="FFFFFF">
                    <a:alpha val="0"/>
                  </a:srgbClr>
                </a:clrTo>
              </a:clrChange>
            </a:blip>
            <a:srcRect l="19020" t="16695" r="27542" b="15805"/>
            <a:stretch>
              <a:fillRect/>
            </a:stretch>
          </p:blipFill>
          <p:spPr bwMode="auto">
            <a:xfrm>
              <a:off x="928662" y="5357827"/>
              <a:ext cx="357190" cy="338390"/>
            </a:xfrm>
            <a:prstGeom prst="rect">
              <a:avLst/>
            </a:prstGeom>
            <a:noFill/>
          </p:spPr>
        </p:pic>
      </p:grpSp>
    </p:spTree>
  </p:cSld>
  <p:clrMapOvr>
    <a:masterClrMapping/>
  </p:clrMapOvr>
  <p:transition spd="slow">
    <p:cover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ppt_x</p:attrName>
                                        </p:attrNameLst>
                                      </p:cBhvr>
                                      <p:tavLst>
                                        <p:tav tm="0">
                                          <p:val>
                                            <p:strVal val="#ppt_x-.2"/>
                                          </p:val>
                                        </p:tav>
                                        <p:tav tm="100000">
                                          <p:val>
                                            <p:strVal val="#ppt_x"/>
                                          </p:val>
                                        </p:tav>
                                      </p:tavLst>
                                    </p:anim>
                                    <p:anim calcmode="lin" valueType="num">
                                      <p:cBhvr>
                                        <p:cTn id="8"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9" dur="1000"/>
                                        <p:tgtEl>
                                          <p:spTgt spid="3"/>
                                        </p:tgtEl>
                                      </p:cBhvr>
                                    </p:animEffect>
                                  </p:childTnLst>
                                </p:cTn>
                              </p:par>
                              <p:par>
                                <p:cTn id="10" presetID="29" presetClass="entr" presetSubtype="0" fill="hold" nodeType="withEffect">
                                  <p:stCondLst>
                                    <p:cond delay="0"/>
                                  </p:stCondLst>
                                  <p:childTnLst>
                                    <p:set>
                                      <p:cBhvr>
                                        <p:cTn id="11" dur="1" fill="hold">
                                          <p:stCondLst>
                                            <p:cond delay="0"/>
                                          </p:stCondLst>
                                        </p:cTn>
                                        <p:tgtEl>
                                          <p:spTgt spid="29"/>
                                        </p:tgtEl>
                                        <p:attrNameLst>
                                          <p:attrName>style.visibility</p:attrName>
                                        </p:attrNameLst>
                                      </p:cBhvr>
                                      <p:to>
                                        <p:strVal val="visible"/>
                                      </p:to>
                                    </p:set>
                                    <p:anim calcmode="lin" valueType="num">
                                      <p:cBhvr>
                                        <p:cTn id="12" dur="1000" fill="hold"/>
                                        <p:tgtEl>
                                          <p:spTgt spid="29"/>
                                        </p:tgtEl>
                                        <p:attrNameLst>
                                          <p:attrName>ppt_x</p:attrName>
                                        </p:attrNameLst>
                                      </p:cBhvr>
                                      <p:tavLst>
                                        <p:tav tm="0">
                                          <p:val>
                                            <p:strVal val="#ppt_x-.2"/>
                                          </p:val>
                                        </p:tav>
                                        <p:tav tm="100000">
                                          <p:val>
                                            <p:strVal val="#ppt_x"/>
                                          </p:val>
                                        </p:tav>
                                      </p:tavLst>
                                    </p:anim>
                                    <p:anim calcmode="lin" valueType="num">
                                      <p:cBhvr>
                                        <p:cTn id="13" dur="1000" fill="hold"/>
                                        <p:tgtEl>
                                          <p:spTgt spid="29"/>
                                        </p:tgtEl>
                                        <p:attrNameLst>
                                          <p:attrName>ppt_y</p:attrName>
                                        </p:attrNameLst>
                                      </p:cBhvr>
                                      <p:tavLst>
                                        <p:tav tm="0">
                                          <p:val>
                                            <p:strVal val="#ppt_y"/>
                                          </p:val>
                                        </p:tav>
                                        <p:tav tm="100000">
                                          <p:val>
                                            <p:strVal val="#ppt_y"/>
                                          </p:val>
                                        </p:tav>
                                      </p:tavLst>
                                    </p:anim>
                                    <p:animEffect transition="in" filter="wipe(right)" prLst="gradientSize: 0.1">
                                      <p:cBhvr>
                                        <p:cTn id="14" dur="1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Documents and Settings\Пользователь\Мои документы\фоны\светлый слайд.jpg"/>
          <p:cNvPicPr>
            <a:picLocks noChangeAspect="1" noChangeArrowheads="1"/>
          </p:cNvPicPr>
          <p:nvPr/>
        </p:nvPicPr>
        <p:blipFill>
          <a:blip r:embed="rId3"/>
          <a:srcRect/>
          <a:stretch>
            <a:fillRect/>
          </a:stretch>
        </p:blipFill>
        <p:spPr bwMode="auto">
          <a:xfrm>
            <a:off x="0" y="0"/>
            <a:ext cx="9144000" cy="6858000"/>
          </a:xfrm>
          <a:prstGeom prst="rect">
            <a:avLst/>
          </a:prstGeom>
          <a:noFill/>
        </p:spPr>
      </p:pic>
      <p:sp>
        <p:nvSpPr>
          <p:cNvPr id="4" name="TextBox 3"/>
          <p:cNvSpPr txBox="1"/>
          <p:nvPr/>
        </p:nvSpPr>
        <p:spPr>
          <a:xfrm>
            <a:off x="500034" y="5214950"/>
            <a:ext cx="8572560" cy="1938992"/>
          </a:xfrm>
          <a:prstGeom prst="rect">
            <a:avLst/>
          </a:prstGeom>
          <a:noFill/>
        </p:spPr>
        <p:txBody>
          <a:bodyPr wrap="square" rtlCol="0">
            <a:spAutoFit/>
          </a:bodyPr>
          <a:lstStyle/>
          <a:p>
            <a:r>
              <a:rPr lang="ru-RU" sz="2400" b="1" i="1" dirty="0" smtClean="0">
                <a:ln w="10541" cmpd="sng">
                  <a:solidFill>
                    <a:schemeClr val="tx2">
                      <a:lumMod val="75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«Диагноз может быть экономичным</a:t>
            </a:r>
            <a:r>
              <a:rPr lang="en-US" sz="2400" b="1" i="1" dirty="0" smtClean="0">
                <a:ln w="10541" cmpd="sng">
                  <a:solidFill>
                    <a:schemeClr val="tx2">
                      <a:lumMod val="75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a:t>
            </a:r>
            <a:r>
              <a:rPr lang="ru-RU" sz="2400" b="1" i="1" dirty="0" smtClean="0">
                <a:ln w="10541" cmpd="sng">
                  <a:solidFill>
                    <a:schemeClr val="tx2">
                      <a:lumMod val="75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хорош только тот диагноз, который получает максимум сведений при минимуме исследований»</a:t>
            </a:r>
          </a:p>
          <a:p>
            <a:r>
              <a:rPr lang="ru-RU" sz="2400" b="1" i="1" dirty="0" smtClean="0">
                <a:ln w="10541" cmpd="sng">
                  <a:solidFill>
                    <a:schemeClr val="tx2">
                      <a:lumMod val="75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С.А. Рейнберг</a:t>
            </a:r>
          </a:p>
          <a:p>
            <a:r>
              <a:rPr lang="ru-RU" sz="2400" b="1" i="1" dirty="0" smtClean="0">
                <a:ln w="10541" cmpd="sng">
                  <a:solidFill>
                    <a:schemeClr val="tx2">
                      <a:lumMod val="75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endParaRPr lang="ru-RU" sz="2400" b="1" i="1" dirty="0">
              <a:ln w="10541" cmpd="sng">
                <a:solidFill>
                  <a:schemeClr val="tx2">
                    <a:lumMod val="75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pic>
        <p:nvPicPr>
          <p:cNvPr id="4098" name="Picture 2" descr="C:\Documents and Settings\Пользователь\Мои документы\доктор3.jpg"/>
          <p:cNvPicPr>
            <a:picLocks noChangeAspect="1" noChangeArrowheads="1"/>
          </p:cNvPicPr>
          <p:nvPr/>
        </p:nvPicPr>
        <p:blipFill>
          <a:blip r:embed="rId4"/>
          <a:srcRect l="2025" t="2700" r="1793" b="12255"/>
          <a:stretch>
            <a:fillRect/>
          </a:stretch>
        </p:blipFill>
        <p:spPr bwMode="auto">
          <a:xfrm>
            <a:off x="642910" y="357166"/>
            <a:ext cx="7858180" cy="4786346"/>
          </a:xfrm>
          <a:prstGeom prst="rect">
            <a:avLst/>
          </a:prstGeom>
          <a:noFill/>
          <a:effectLst>
            <a:glow rad="139700">
              <a:srgbClr val="004D86">
                <a:alpha val="40000"/>
              </a:srgbClr>
            </a:glow>
            <a:softEdge rad="31750"/>
          </a:effectLst>
        </p:spPr>
      </p:pic>
    </p:spTree>
  </p:cSld>
  <p:clrMapOvr>
    <a:masterClrMapping/>
  </p:clrMapOvr>
  <p:transition spd="slow">
    <p:cover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ppt_x</p:attrName>
                                        </p:attrNameLst>
                                      </p:cBhvr>
                                      <p:tavLst>
                                        <p:tav tm="0">
                                          <p:val>
                                            <p:strVal val="#ppt_x-.2"/>
                                          </p:val>
                                        </p:tav>
                                        <p:tav tm="100000">
                                          <p:val>
                                            <p:strVal val="#ppt_x"/>
                                          </p:val>
                                        </p:tav>
                                      </p:tavLst>
                                    </p:anim>
                                    <p:anim calcmode="lin" valueType="num">
                                      <p:cBhvr>
                                        <p:cTn id="8"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9" dur="1000"/>
                                        <p:tgtEl>
                                          <p:spTgt spid="4"/>
                                        </p:tgtEl>
                                      </p:cBhvr>
                                    </p:animEffect>
                                  </p:childTnLst>
                                </p:cTn>
                              </p:par>
                              <p:par>
                                <p:cTn id="10" presetID="50" presetClass="entr" presetSubtype="0" decel="100000" fill="hold" nodeType="withEffect">
                                  <p:stCondLst>
                                    <p:cond delay="0"/>
                                  </p:stCondLst>
                                  <p:childTnLst>
                                    <p:set>
                                      <p:cBhvr>
                                        <p:cTn id="11" dur="1" fill="hold">
                                          <p:stCondLst>
                                            <p:cond delay="0"/>
                                          </p:stCondLst>
                                        </p:cTn>
                                        <p:tgtEl>
                                          <p:spTgt spid="4098"/>
                                        </p:tgtEl>
                                        <p:attrNameLst>
                                          <p:attrName>style.visibility</p:attrName>
                                        </p:attrNameLst>
                                      </p:cBhvr>
                                      <p:to>
                                        <p:strVal val="visible"/>
                                      </p:to>
                                    </p:set>
                                    <p:anim calcmode="lin" valueType="num">
                                      <p:cBhvr>
                                        <p:cTn id="12" dur="1000" fill="hold"/>
                                        <p:tgtEl>
                                          <p:spTgt spid="4098"/>
                                        </p:tgtEl>
                                        <p:attrNameLst>
                                          <p:attrName>ppt_w</p:attrName>
                                        </p:attrNameLst>
                                      </p:cBhvr>
                                      <p:tavLst>
                                        <p:tav tm="0">
                                          <p:val>
                                            <p:strVal val="#ppt_w+.3"/>
                                          </p:val>
                                        </p:tav>
                                        <p:tav tm="100000">
                                          <p:val>
                                            <p:strVal val="#ppt_w"/>
                                          </p:val>
                                        </p:tav>
                                      </p:tavLst>
                                    </p:anim>
                                    <p:anim calcmode="lin" valueType="num">
                                      <p:cBhvr>
                                        <p:cTn id="13" dur="1000" fill="hold"/>
                                        <p:tgtEl>
                                          <p:spTgt spid="4098"/>
                                        </p:tgtEl>
                                        <p:attrNameLst>
                                          <p:attrName>ppt_h</p:attrName>
                                        </p:attrNameLst>
                                      </p:cBhvr>
                                      <p:tavLst>
                                        <p:tav tm="0">
                                          <p:val>
                                            <p:strVal val="#ppt_h"/>
                                          </p:val>
                                        </p:tav>
                                        <p:tav tm="100000">
                                          <p:val>
                                            <p:strVal val="#ppt_h"/>
                                          </p:val>
                                        </p:tav>
                                      </p:tavLst>
                                    </p:anim>
                                    <p:animEffect transition="in" filter="fade">
                                      <p:cBhvr>
                                        <p:cTn id="14" dur="10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Documents and Settings\Пользователь\Мои документы\фоны\светлый слайд.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pic>
        <p:nvPicPr>
          <p:cNvPr id="2050" name="Picture 2" descr="C:\Documents and Settings\Пользователь\Мои документы\клин диаг.jpg"/>
          <p:cNvPicPr>
            <a:picLocks noChangeAspect="1" noChangeArrowheads="1"/>
          </p:cNvPicPr>
          <p:nvPr/>
        </p:nvPicPr>
        <p:blipFill>
          <a:blip r:embed="rId3"/>
          <a:srcRect/>
          <a:stretch>
            <a:fillRect/>
          </a:stretch>
        </p:blipFill>
        <p:spPr bwMode="auto">
          <a:xfrm>
            <a:off x="357158" y="2710780"/>
            <a:ext cx="2687386" cy="3790054"/>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2051" name="Picture 3" descr="C:\Documents and Settings\Пользователь\Мои документы\коварные врачи.jpg"/>
          <p:cNvPicPr>
            <a:picLocks noChangeAspect="1" noChangeArrowheads="1"/>
          </p:cNvPicPr>
          <p:nvPr/>
        </p:nvPicPr>
        <p:blipFill>
          <a:blip r:embed="rId4">
            <a:clrChange>
              <a:clrFrom>
                <a:srgbClr val="FFFAE6"/>
              </a:clrFrom>
              <a:clrTo>
                <a:srgbClr val="FFFAE6">
                  <a:alpha val="0"/>
                </a:srgbClr>
              </a:clrTo>
            </a:clrChange>
          </a:blip>
          <a:srcRect l="7526" t="10824" b="6193"/>
          <a:stretch>
            <a:fillRect/>
          </a:stretch>
        </p:blipFill>
        <p:spPr bwMode="auto">
          <a:xfrm>
            <a:off x="5092193" y="0"/>
            <a:ext cx="4051807" cy="2528332"/>
          </a:xfrm>
          <a:prstGeom prst="rect">
            <a:avLst/>
          </a:prstGeom>
          <a:noFill/>
        </p:spPr>
      </p:pic>
      <p:sp>
        <p:nvSpPr>
          <p:cNvPr id="7" name="TextBox 6"/>
          <p:cNvSpPr txBox="1"/>
          <p:nvPr/>
        </p:nvSpPr>
        <p:spPr>
          <a:xfrm>
            <a:off x="214282" y="500042"/>
            <a:ext cx="5000660" cy="1477328"/>
          </a:xfrm>
          <a:prstGeom prst="rect">
            <a:avLst/>
          </a:prstGeom>
          <a:noFill/>
        </p:spPr>
        <p:txBody>
          <a:bodyPr wrap="square" rtlCol="0">
            <a:spAutoFit/>
          </a:bodyPr>
          <a:lstStyle/>
          <a:p>
            <a:r>
              <a:rPr lang="ru-RU" b="1" i="1" dirty="0" smtClean="0">
                <a:ln w="10541" cmpd="sng">
                  <a:solidFill>
                    <a:schemeClr val="tx2">
                      <a:lumMod val="75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616-07 Ч 965</a:t>
            </a:r>
          </a:p>
          <a:p>
            <a:r>
              <a:rPr lang="ru-RU" b="1" i="1" dirty="0" smtClean="0">
                <a:ln w="10541" cmpd="sng">
                  <a:solidFill>
                    <a:schemeClr val="tx2">
                      <a:lumMod val="75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Чучалин А.Г. Клиническая диагностика</a:t>
            </a:r>
            <a:r>
              <a:rPr lang="ru-RU" b="1" dirty="0" smtClean="0">
                <a:ln w="10541" cmpd="sng">
                  <a:solidFill>
                    <a:schemeClr val="tx2">
                      <a:lumMod val="75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ru-RU" b="1" i="1" dirty="0" smtClean="0">
                <a:ln w="10541" cmpd="sng">
                  <a:solidFill>
                    <a:schemeClr val="tx2">
                      <a:lumMod val="75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руководство для практикующих врачей </a:t>
            </a:r>
            <a:r>
              <a:rPr lang="en-US" b="1" i="1" dirty="0" smtClean="0">
                <a:ln w="10541" cmpd="sng">
                  <a:solidFill>
                    <a:schemeClr val="tx2">
                      <a:lumMod val="75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ru-RU" b="1" i="1" dirty="0" smtClean="0">
                <a:ln w="10541" cmpd="sng">
                  <a:solidFill>
                    <a:schemeClr val="tx2">
                      <a:lumMod val="75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А.Г. Чучалин, Е.Б. Бобков. – Москва : Литтерра, 2006. – 312 с.: ил</a:t>
            </a:r>
            <a:r>
              <a:rPr lang="ru-RU" b="1" dirty="0" smtClean="0">
                <a:ln w="10541" cmpd="sng">
                  <a:solidFill>
                    <a:schemeClr val="tx2">
                      <a:lumMod val="75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a:t>
            </a:r>
            <a:endParaRPr lang="ru-RU" b="1" dirty="0">
              <a:ln w="10541" cmpd="sng">
                <a:solidFill>
                  <a:schemeClr val="tx2">
                    <a:lumMod val="75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6" name="TextBox 5"/>
          <p:cNvSpPr txBox="1"/>
          <p:nvPr/>
        </p:nvSpPr>
        <p:spPr>
          <a:xfrm>
            <a:off x="3357554" y="2643182"/>
            <a:ext cx="5572164" cy="3970318"/>
          </a:xfrm>
          <a:prstGeom prst="rect">
            <a:avLst/>
          </a:prstGeom>
          <a:noFill/>
        </p:spPr>
        <p:txBody>
          <a:bodyPr wrap="square" rtlCol="0">
            <a:spAutoFit/>
          </a:bodyPr>
          <a:lstStyle/>
          <a:p>
            <a:pPr algn="ctr"/>
            <a:r>
              <a:rPr lang="ru-RU" b="1" i="1" dirty="0" smtClean="0">
                <a:ln w="10541" cmpd="sng">
                  <a:solidFill>
                    <a:schemeClr val="tx2">
                      <a:lumMod val="75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В данном проблемно-ориентированном руководстве изложены все важные аспекты диагностики, проработанные на основе богатейшего клинического материала, собранного и обогащенного авторами за многие годы. Книга превосходно иллюстрирована, что позволяет читателю составить наглядное представление об описываемом симптоме или синдроме. Руководство охватывает широкий круг патологических состояний и ориентирует на необходимые диагностические методы. Книга окажет неоценимую помощь врачам общей практики, имеющим ограниченное время для принятия решения. </a:t>
            </a:r>
            <a:endParaRPr lang="ru-RU" b="1" i="1" dirty="0">
              <a:ln w="10541" cmpd="sng">
                <a:solidFill>
                  <a:schemeClr val="tx2">
                    <a:lumMod val="75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Tree>
  </p:cSld>
  <p:clrMapOvr>
    <a:masterClrMapping/>
  </p:clrMapOvr>
  <p:transition spd="slow">
    <p:cover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ppt_x</p:attrName>
                                        </p:attrNameLst>
                                      </p:cBhvr>
                                      <p:tavLst>
                                        <p:tav tm="0">
                                          <p:val>
                                            <p:strVal val="#ppt_x-.2"/>
                                          </p:val>
                                        </p:tav>
                                        <p:tav tm="100000">
                                          <p:val>
                                            <p:strVal val="#ppt_x"/>
                                          </p:val>
                                        </p:tav>
                                      </p:tavLst>
                                    </p:anim>
                                    <p:anim calcmode="lin" valueType="num">
                                      <p:cBhvr>
                                        <p:cTn id="8"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9" dur="1000"/>
                                        <p:tgtEl>
                                          <p:spTgt spid="7"/>
                                        </p:tgtEl>
                                      </p:cBhvr>
                                    </p:animEffect>
                                  </p:childTnLst>
                                </p:cTn>
                              </p:par>
                              <p:par>
                                <p:cTn id="10" presetID="50" presetClass="entr" presetSubtype="0" decel="100000" fill="hold" nodeType="withEffect">
                                  <p:stCondLst>
                                    <p:cond delay="0"/>
                                  </p:stCondLst>
                                  <p:childTnLst>
                                    <p:set>
                                      <p:cBhvr>
                                        <p:cTn id="11" dur="1" fill="hold">
                                          <p:stCondLst>
                                            <p:cond delay="0"/>
                                          </p:stCondLst>
                                        </p:cTn>
                                        <p:tgtEl>
                                          <p:spTgt spid="2051"/>
                                        </p:tgtEl>
                                        <p:attrNameLst>
                                          <p:attrName>style.visibility</p:attrName>
                                        </p:attrNameLst>
                                      </p:cBhvr>
                                      <p:to>
                                        <p:strVal val="visible"/>
                                      </p:to>
                                    </p:set>
                                    <p:anim calcmode="lin" valueType="num">
                                      <p:cBhvr>
                                        <p:cTn id="12" dur="1000" fill="hold"/>
                                        <p:tgtEl>
                                          <p:spTgt spid="2051"/>
                                        </p:tgtEl>
                                        <p:attrNameLst>
                                          <p:attrName>ppt_w</p:attrName>
                                        </p:attrNameLst>
                                      </p:cBhvr>
                                      <p:tavLst>
                                        <p:tav tm="0">
                                          <p:val>
                                            <p:strVal val="#ppt_w+.3"/>
                                          </p:val>
                                        </p:tav>
                                        <p:tav tm="100000">
                                          <p:val>
                                            <p:strVal val="#ppt_w"/>
                                          </p:val>
                                        </p:tav>
                                      </p:tavLst>
                                    </p:anim>
                                    <p:anim calcmode="lin" valueType="num">
                                      <p:cBhvr>
                                        <p:cTn id="13" dur="1000" fill="hold"/>
                                        <p:tgtEl>
                                          <p:spTgt spid="2051"/>
                                        </p:tgtEl>
                                        <p:attrNameLst>
                                          <p:attrName>ppt_h</p:attrName>
                                        </p:attrNameLst>
                                      </p:cBhvr>
                                      <p:tavLst>
                                        <p:tav tm="0">
                                          <p:val>
                                            <p:strVal val="#ppt_h"/>
                                          </p:val>
                                        </p:tav>
                                        <p:tav tm="100000">
                                          <p:val>
                                            <p:strVal val="#ppt_h"/>
                                          </p:val>
                                        </p:tav>
                                      </p:tavLst>
                                    </p:anim>
                                    <p:animEffect transition="in" filter="fade">
                                      <p:cBhvr>
                                        <p:cTn id="14" dur="1000"/>
                                        <p:tgtEl>
                                          <p:spTgt spid="2051"/>
                                        </p:tgtEl>
                                      </p:cBhvr>
                                    </p:animEffect>
                                  </p:childTnLst>
                                </p:cTn>
                              </p:par>
                              <p:par>
                                <p:cTn id="15" presetID="29"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ppt_x</p:attrName>
                                        </p:attrNameLst>
                                      </p:cBhvr>
                                      <p:tavLst>
                                        <p:tav tm="0">
                                          <p:val>
                                            <p:strVal val="#ppt_x-.2"/>
                                          </p:val>
                                        </p:tav>
                                        <p:tav tm="100000">
                                          <p:val>
                                            <p:strVal val="#ppt_x"/>
                                          </p:val>
                                        </p:tav>
                                      </p:tavLst>
                                    </p:anim>
                                    <p:anim calcmode="lin" valueType="num">
                                      <p:cBhvr>
                                        <p:cTn id="18"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19" dur="1000"/>
                                        <p:tgtEl>
                                          <p:spTgt spid="6"/>
                                        </p:tgtEl>
                                      </p:cBhvr>
                                    </p:animEffect>
                                  </p:childTnLst>
                                </p:cTn>
                              </p:par>
                              <p:par>
                                <p:cTn id="20" presetID="31" presetClass="entr" presetSubtype="0" fill="hold" nodeType="withEffect">
                                  <p:stCondLst>
                                    <p:cond delay="0"/>
                                  </p:stCondLst>
                                  <p:iterate type="lt">
                                    <p:tmPct val="5000"/>
                                  </p:iterate>
                                  <p:childTnLst>
                                    <p:set>
                                      <p:cBhvr>
                                        <p:cTn id="21" dur="1" fill="hold">
                                          <p:stCondLst>
                                            <p:cond delay="0"/>
                                          </p:stCondLst>
                                        </p:cTn>
                                        <p:tgtEl>
                                          <p:spTgt spid="2050"/>
                                        </p:tgtEl>
                                        <p:attrNameLst>
                                          <p:attrName>style.visibility</p:attrName>
                                        </p:attrNameLst>
                                      </p:cBhvr>
                                      <p:to>
                                        <p:strVal val="visible"/>
                                      </p:to>
                                    </p:set>
                                    <p:anim calcmode="lin" valueType="num">
                                      <p:cBhvr>
                                        <p:cTn id="22" dur="1000" fill="hold"/>
                                        <p:tgtEl>
                                          <p:spTgt spid="2050"/>
                                        </p:tgtEl>
                                        <p:attrNameLst>
                                          <p:attrName>ppt_w</p:attrName>
                                        </p:attrNameLst>
                                      </p:cBhvr>
                                      <p:tavLst>
                                        <p:tav tm="0">
                                          <p:val>
                                            <p:fltVal val="0"/>
                                          </p:val>
                                        </p:tav>
                                        <p:tav tm="100000">
                                          <p:val>
                                            <p:strVal val="#ppt_w"/>
                                          </p:val>
                                        </p:tav>
                                      </p:tavLst>
                                    </p:anim>
                                    <p:anim calcmode="lin" valueType="num">
                                      <p:cBhvr>
                                        <p:cTn id="23" dur="1000" fill="hold"/>
                                        <p:tgtEl>
                                          <p:spTgt spid="2050"/>
                                        </p:tgtEl>
                                        <p:attrNameLst>
                                          <p:attrName>ppt_h</p:attrName>
                                        </p:attrNameLst>
                                      </p:cBhvr>
                                      <p:tavLst>
                                        <p:tav tm="0">
                                          <p:val>
                                            <p:fltVal val="0"/>
                                          </p:val>
                                        </p:tav>
                                        <p:tav tm="100000">
                                          <p:val>
                                            <p:strVal val="#ppt_h"/>
                                          </p:val>
                                        </p:tav>
                                      </p:tavLst>
                                    </p:anim>
                                    <p:anim calcmode="lin" valueType="num">
                                      <p:cBhvr>
                                        <p:cTn id="24" dur="1000" fill="hold"/>
                                        <p:tgtEl>
                                          <p:spTgt spid="2050"/>
                                        </p:tgtEl>
                                        <p:attrNameLst>
                                          <p:attrName>style.rotation</p:attrName>
                                        </p:attrNameLst>
                                      </p:cBhvr>
                                      <p:tavLst>
                                        <p:tav tm="0">
                                          <p:val>
                                            <p:fltVal val="90"/>
                                          </p:val>
                                        </p:tav>
                                        <p:tav tm="100000">
                                          <p:val>
                                            <p:fltVal val="0"/>
                                          </p:val>
                                        </p:tav>
                                      </p:tavLst>
                                    </p:anim>
                                    <p:animEffect transition="in" filter="fade">
                                      <p:cBhvr>
                                        <p:cTn id="25" dur="1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Documents and Settings\Пользователь\Мои документы\фоны\светлый слайд.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pic>
        <p:nvPicPr>
          <p:cNvPr id="1026" name="Picture 2" descr="C:\Documents and Settings\Пользователь\Мои документы\врачебные методы.jpg"/>
          <p:cNvPicPr>
            <a:picLocks noChangeAspect="1" noChangeArrowheads="1"/>
          </p:cNvPicPr>
          <p:nvPr/>
        </p:nvPicPr>
        <p:blipFill>
          <a:blip r:embed="rId3"/>
          <a:srcRect/>
          <a:stretch>
            <a:fillRect/>
          </a:stretch>
        </p:blipFill>
        <p:spPr bwMode="auto">
          <a:xfrm>
            <a:off x="6286512" y="2643182"/>
            <a:ext cx="2571183" cy="392909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6" name="TextBox 5"/>
          <p:cNvSpPr txBox="1"/>
          <p:nvPr/>
        </p:nvSpPr>
        <p:spPr>
          <a:xfrm>
            <a:off x="357159" y="160075"/>
            <a:ext cx="8429683" cy="2554545"/>
          </a:xfrm>
          <a:prstGeom prst="rect">
            <a:avLst/>
          </a:prstGeom>
          <a:noFill/>
        </p:spPr>
        <p:txBody>
          <a:bodyPr wrap="square" rtlCol="0">
            <a:spAutoFit/>
          </a:bodyPr>
          <a:lstStyle/>
          <a:p>
            <a:pPr algn="ctr"/>
            <a:r>
              <a:rPr lang="ru-RU" sz="2000" b="1" i="1" dirty="0" smtClean="0">
                <a:ln w="10541" cmpd="sng">
                  <a:solidFill>
                    <a:schemeClr val="tx2">
                      <a:lumMod val="75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Учебное пособие предназначено для самостоятельной работы студентов в период освоения ими общеклинической диагностики. Оно будет полезно и практикующим врачам различных специальностей. Пособие содержит общие сведения о методах физического исследования больного, краткую информацию об анатомии и физиологии исследуемых органов и систем, углубленную информацию о клинических параметрах здорового человека, полученных с помощью физического исследования.</a:t>
            </a:r>
            <a:endParaRPr lang="ru-RU" sz="2000" b="1" i="1" dirty="0">
              <a:ln w="10541" cmpd="sng">
                <a:solidFill>
                  <a:schemeClr val="tx2">
                    <a:lumMod val="75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7" name="TextBox 6"/>
          <p:cNvSpPr txBox="1"/>
          <p:nvPr/>
        </p:nvSpPr>
        <p:spPr>
          <a:xfrm>
            <a:off x="285720" y="5357826"/>
            <a:ext cx="5857916" cy="1323439"/>
          </a:xfrm>
          <a:prstGeom prst="rect">
            <a:avLst/>
          </a:prstGeom>
          <a:noFill/>
        </p:spPr>
        <p:txBody>
          <a:bodyPr wrap="square" rtlCol="0">
            <a:spAutoFit/>
          </a:bodyPr>
          <a:lstStyle/>
          <a:p>
            <a:r>
              <a:rPr lang="ru-RU" sz="2000" b="1" i="1" dirty="0" smtClean="0">
                <a:ln w="10541" cmpd="sng">
                  <a:solidFill>
                    <a:schemeClr val="tx2">
                      <a:lumMod val="75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616-07 В 812</a:t>
            </a:r>
          </a:p>
          <a:p>
            <a:r>
              <a:rPr lang="ru-RU" sz="2000" b="1" i="1" dirty="0" smtClean="0">
                <a:ln w="10541" cmpd="sng">
                  <a:solidFill>
                    <a:schemeClr val="tx2">
                      <a:lumMod val="75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Врачебные методы диагностики : учебное пособие </a:t>
            </a:r>
            <a:r>
              <a:rPr lang="en-US" sz="2000" b="1" i="1" dirty="0" smtClean="0">
                <a:ln w="10541" cmpd="sng">
                  <a:solidFill>
                    <a:schemeClr val="tx2">
                      <a:lumMod val="75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a:t>
            </a:r>
            <a:r>
              <a:rPr lang="ru-RU" sz="2000" b="1" i="1" dirty="0" smtClean="0">
                <a:ln w="10541" cmpd="sng">
                  <a:solidFill>
                    <a:schemeClr val="tx2">
                      <a:lumMod val="75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В.Г. Кукес </a:t>
            </a:r>
            <a:r>
              <a:rPr lang="en-US" sz="2000" b="1" i="1" dirty="0" smtClean="0">
                <a:ln w="10541" cmpd="sng">
                  <a:solidFill>
                    <a:schemeClr val="tx2">
                      <a:lumMod val="75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a:t>
            </a:r>
            <a:r>
              <a:rPr lang="ru-RU" sz="2000" b="1" i="1" dirty="0" smtClean="0">
                <a:ln w="10541" cmpd="sng">
                  <a:solidFill>
                    <a:schemeClr val="tx2">
                      <a:lumMod val="75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и др.</a:t>
            </a:r>
            <a:r>
              <a:rPr lang="en-US" sz="2000" b="1" i="1" dirty="0" smtClean="0">
                <a:ln w="10541" cmpd="sng">
                  <a:solidFill>
                    <a:schemeClr val="tx2">
                      <a:lumMod val="75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a:t>
            </a:r>
            <a:r>
              <a:rPr lang="ru-RU" sz="2000" b="1" i="1" dirty="0" smtClean="0">
                <a:ln w="10541" cmpd="sng">
                  <a:solidFill>
                    <a:schemeClr val="tx2">
                      <a:lumMod val="75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 Москва : ГЭОТАР-Медиа, 2006. – 720 с.  </a:t>
            </a:r>
            <a:endParaRPr lang="ru-RU" sz="2000" b="1" i="1" dirty="0">
              <a:ln w="10541" cmpd="sng">
                <a:solidFill>
                  <a:schemeClr val="tx2">
                    <a:lumMod val="75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pic>
        <p:nvPicPr>
          <p:cNvPr id="2" name="Picture 2" descr="C:\Documents and Settings\Пользователь\Мои документы\постановка диазноза.jpeg"/>
          <p:cNvPicPr>
            <a:picLocks noChangeAspect="1" noChangeArrowheads="1"/>
          </p:cNvPicPr>
          <p:nvPr/>
        </p:nvPicPr>
        <p:blipFill>
          <a:blip r:embed="rId4">
            <a:clrChange>
              <a:clrFrom>
                <a:srgbClr val="FFFFFF"/>
              </a:clrFrom>
              <a:clrTo>
                <a:srgbClr val="FFFFFF">
                  <a:alpha val="0"/>
                </a:srgbClr>
              </a:clrTo>
            </a:clrChange>
            <a:duotone>
              <a:prstClr val="black"/>
              <a:srgbClr val="FF6600">
                <a:tint val="45000"/>
                <a:satMod val="400000"/>
              </a:srgbClr>
            </a:duotone>
          </a:blip>
          <a:srcRect b="6617"/>
          <a:stretch>
            <a:fillRect/>
          </a:stretch>
        </p:blipFill>
        <p:spPr bwMode="auto">
          <a:xfrm>
            <a:off x="428596" y="3214686"/>
            <a:ext cx="5584958" cy="1714512"/>
          </a:xfrm>
          <a:prstGeom prst="rect">
            <a:avLst/>
          </a:prstGeom>
          <a:noFill/>
          <a:effectLst/>
        </p:spPr>
      </p:pic>
    </p:spTree>
  </p:cSld>
  <p:clrMapOvr>
    <a:masterClrMapping/>
  </p:clrMapOvr>
  <p:transition spd="slow">
    <p:cover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ppt_x</p:attrName>
                                        </p:attrNameLst>
                                      </p:cBhvr>
                                      <p:tavLst>
                                        <p:tav tm="0">
                                          <p:val>
                                            <p:strVal val="#ppt_x-.2"/>
                                          </p:val>
                                        </p:tav>
                                        <p:tav tm="100000">
                                          <p:val>
                                            <p:strVal val="#ppt_x"/>
                                          </p:val>
                                        </p:tav>
                                      </p:tavLst>
                                    </p:anim>
                                    <p:anim calcmode="lin" valueType="num">
                                      <p:cBhvr>
                                        <p:cTn id="8"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9" dur="1000"/>
                                        <p:tgtEl>
                                          <p:spTgt spid="6"/>
                                        </p:tgtEl>
                                      </p:cBhvr>
                                    </p:animEffect>
                                  </p:childTnLst>
                                </p:cTn>
                              </p:par>
                              <p:par>
                                <p:cTn id="10" presetID="50" presetClass="entr" presetSubtype="0" decel="10000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1000" fill="hold"/>
                                        <p:tgtEl>
                                          <p:spTgt spid="2"/>
                                        </p:tgtEl>
                                        <p:attrNameLst>
                                          <p:attrName>ppt_w</p:attrName>
                                        </p:attrNameLst>
                                      </p:cBhvr>
                                      <p:tavLst>
                                        <p:tav tm="0">
                                          <p:val>
                                            <p:strVal val="#ppt_w+.3"/>
                                          </p:val>
                                        </p:tav>
                                        <p:tav tm="100000">
                                          <p:val>
                                            <p:strVal val="#ppt_w"/>
                                          </p:val>
                                        </p:tav>
                                      </p:tavLst>
                                    </p:anim>
                                    <p:anim calcmode="lin" valueType="num">
                                      <p:cBhvr>
                                        <p:cTn id="13" dur="1000" fill="hold"/>
                                        <p:tgtEl>
                                          <p:spTgt spid="2"/>
                                        </p:tgtEl>
                                        <p:attrNameLst>
                                          <p:attrName>ppt_h</p:attrName>
                                        </p:attrNameLst>
                                      </p:cBhvr>
                                      <p:tavLst>
                                        <p:tav tm="0">
                                          <p:val>
                                            <p:strVal val="#ppt_h"/>
                                          </p:val>
                                        </p:tav>
                                        <p:tav tm="100000">
                                          <p:val>
                                            <p:strVal val="#ppt_h"/>
                                          </p:val>
                                        </p:tav>
                                      </p:tavLst>
                                    </p:anim>
                                    <p:animEffect transition="in" filter="fade">
                                      <p:cBhvr>
                                        <p:cTn id="14" dur="1000"/>
                                        <p:tgtEl>
                                          <p:spTgt spid="2"/>
                                        </p:tgtEl>
                                      </p:cBhvr>
                                    </p:animEffect>
                                  </p:childTnLst>
                                </p:cTn>
                              </p:par>
                              <p:par>
                                <p:cTn id="15" presetID="29"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ppt_x</p:attrName>
                                        </p:attrNameLst>
                                      </p:cBhvr>
                                      <p:tavLst>
                                        <p:tav tm="0">
                                          <p:val>
                                            <p:strVal val="#ppt_x-.2"/>
                                          </p:val>
                                        </p:tav>
                                        <p:tav tm="100000">
                                          <p:val>
                                            <p:strVal val="#ppt_x"/>
                                          </p:val>
                                        </p:tav>
                                      </p:tavLst>
                                    </p:anim>
                                    <p:anim calcmode="lin" valueType="num">
                                      <p:cBhvr>
                                        <p:cTn id="18"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19" dur="1000"/>
                                        <p:tgtEl>
                                          <p:spTgt spid="7"/>
                                        </p:tgtEl>
                                      </p:cBhvr>
                                    </p:animEffect>
                                  </p:childTnLst>
                                </p:cTn>
                              </p:par>
                              <p:par>
                                <p:cTn id="20" presetID="31" presetClass="entr" presetSubtype="0" fill="hold" nodeType="withEffect">
                                  <p:stCondLst>
                                    <p:cond delay="0"/>
                                  </p:stCondLst>
                                  <p:iterate type="lt">
                                    <p:tmPct val="5000"/>
                                  </p:iterate>
                                  <p:childTnLst>
                                    <p:set>
                                      <p:cBhvr>
                                        <p:cTn id="21" dur="1" fill="hold">
                                          <p:stCondLst>
                                            <p:cond delay="0"/>
                                          </p:stCondLst>
                                        </p:cTn>
                                        <p:tgtEl>
                                          <p:spTgt spid="1026"/>
                                        </p:tgtEl>
                                        <p:attrNameLst>
                                          <p:attrName>style.visibility</p:attrName>
                                        </p:attrNameLst>
                                      </p:cBhvr>
                                      <p:to>
                                        <p:strVal val="visible"/>
                                      </p:to>
                                    </p:set>
                                    <p:anim calcmode="lin" valueType="num">
                                      <p:cBhvr>
                                        <p:cTn id="22" dur="1000" fill="hold"/>
                                        <p:tgtEl>
                                          <p:spTgt spid="1026"/>
                                        </p:tgtEl>
                                        <p:attrNameLst>
                                          <p:attrName>ppt_w</p:attrName>
                                        </p:attrNameLst>
                                      </p:cBhvr>
                                      <p:tavLst>
                                        <p:tav tm="0">
                                          <p:val>
                                            <p:fltVal val="0"/>
                                          </p:val>
                                        </p:tav>
                                        <p:tav tm="100000">
                                          <p:val>
                                            <p:strVal val="#ppt_w"/>
                                          </p:val>
                                        </p:tav>
                                      </p:tavLst>
                                    </p:anim>
                                    <p:anim calcmode="lin" valueType="num">
                                      <p:cBhvr>
                                        <p:cTn id="23" dur="1000" fill="hold"/>
                                        <p:tgtEl>
                                          <p:spTgt spid="1026"/>
                                        </p:tgtEl>
                                        <p:attrNameLst>
                                          <p:attrName>ppt_h</p:attrName>
                                        </p:attrNameLst>
                                      </p:cBhvr>
                                      <p:tavLst>
                                        <p:tav tm="0">
                                          <p:val>
                                            <p:fltVal val="0"/>
                                          </p:val>
                                        </p:tav>
                                        <p:tav tm="100000">
                                          <p:val>
                                            <p:strVal val="#ppt_h"/>
                                          </p:val>
                                        </p:tav>
                                      </p:tavLst>
                                    </p:anim>
                                    <p:anim calcmode="lin" valueType="num">
                                      <p:cBhvr>
                                        <p:cTn id="24" dur="1000" fill="hold"/>
                                        <p:tgtEl>
                                          <p:spTgt spid="1026"/>
                                        </p:tgtEl>
                                        <p:attrNameLst>
                                          <p:attrName>style.rotation</p:attrName>
                                        </p:attrNameLst>
                                      </p:cBhvr>
                                      <p:tavLst>
                                        <p:tav tm="0">
                                          <p:val>
                                            <p:fltVal val="90"/>
                                          </p:val>
                                        </p:tav>
                                        <p:tav tm="100000">
                                          <p:val>
                                            <p:fltVal val="0"/>
                                          </p:val>
                                        </p:tav>
                                      </p:tavLst>
                                    </p:anim>
                                    <p:animEffect transition="in" filter="fade">
                                      <p:cBhvr>
                                        <p:cTn id="25" dur="1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Documents and Settings\Пользователь\Мои документы\фоны\светлый слайд.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pic>
        <p:nvPicPr>
          <p:cNvPr id="2050" name="Picture 2" descr="C:\Documents and Settings\Пользователь\Мои документы\ивашкин.jpg"/>
          <p:cNvPicPr>
            <a:picLocks noChangeAspect="1" noChangeArrowheads="1"/>
          </p:cNvPicPr>
          <p:nvPr/>
        </p:nvPicPr>
        <p:blipFill>
          <a:blip r:embed="rId3"/>
          <a:srcRect/>
          <a:stretch>
            <a:fillRect/>
          </a:stretch>
        </p:blipFill>
        <p:spPr bwMode="auto">
          <a:xfrm>
            <a:off x="357158" y="214290"/>
            <a:ext cx="2415000" cy="3786214"/>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4" name="TextBox 3"/>
          <p:cNvSpPr txBox="1"/>
          <p:nvPr/>
        </p:nvSpPr>
        <p:spPr>
          <a:xfrm>
            <a:off x="2857488" y="357166"/>
            <a:ext cx="6072230" cy="3416320"/>
          </a:xfrm>
          <a:prstGeom prst="rect">
            <a:avLst/>
          </a:prstGeom>
          <a:noFill/>
        </p:spPr>
        <p:txBody>
          <a:bodyPr wrap="square" rtlCol="0">
            <a:spAutoFit/>
          </a:bodyPr>
          <a:lstStyle/>
          <a:p>
            <a:pPr algn="ctr"/>
            <a:r>
              <a:rPr lang="ru-RU" b="1" i="1" dirty="0" smtClean="0">
                <a:ln w="10541" cmpd="sng">
                  <a:solidFill>
                    <a:schemeClr val="tx2">
                      <a:lumMod val="75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Представляемая читателям книга содержит клинические наблюдения, которыми богата современная терапевтическая клиника. В процессе оценки клинических диагнозов пациентов сопоставлены те подходы, которые практиковал у постели больного великий клиницист С.П. Боткин с тем, что возможно в современных условиях. Оценка симптомов и синдромов непосредственно у постели больного в процессе наблюдения за ним в целях принятия решения об окончательном диагнозе составляет самую увлекательную и самую гуманистическую сторону медицины. </a:t>
            </a:r>
            <a:endParaRPr lang="ru-RU" b="1" i="1" dirty="0">
              <a:ln w="10541" cmpd="sng">
                <a:solidFill>
                  <a:schemeClr val="tx2">
                    <a:lumMod val="75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5" name="TextBox 4"/>
          <p:cNvSpPr txBox="1"/>
          <p:nvPr/>
        </p:nvSpPr>
        <p:spPr>
          <a:xfrm>
            <a:off x="285720" y="4786322"/>
            <a:ext cx="4071966" cy="1200329"/>
          </a:xfrm>
          <a:prstGeom prst="rect">
            <a:avLst/>
          </a:prstGeom>
          <a:noFill/>
        </p:spPr>
        <p:txBody>
          <a:bodyPr wrap="square" rtlCol="0">
            <a:spAutoFit/>
          </a:bodyPr>
          <a:lstStyle/>
          <a:p>
            <a:r>
              <a:rPr lang="ru-RU" b="1" i="1" dirty="0" smtClean="0">
                <a:ln w="10541" cmpd="sng">
                  <a:solidFill>
                    <a:schemeClr val="tx2">
                      <a:lumMod val="75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616-07 И 243</a:t>
            </a:r>
          </a:p>
          <a:p>
            <a:r>
              <a:rPr lang="ru-RU" b="1" i="1" dirty="0" smtClean="0">
                <a:ln w="10541" cmpd="sng">
                  <a:solidFill>
                    <a:schemeClr val="tx2">
                      <a:lumMod val="75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Ивашкин В.Т. Клинический диагноз</a:t>
            </a:r>
            <a:r>
              <a:rPr lang="en-US" b="1" i="1" dirty="0" smtClean="0">
                <a:ln w="10541" cmpd="sng">
                  <a:solidFill>
                    <a:schemeClr val="tx2">
                      <a:lumMod val="75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 </a:t>
            </a:r>
            <a:r>
              <a:rPr lang="ru-RU" b="1" i="1" dirty="0" smtClean="0">
                <a:ln w="10541" cmpd="sng">
                  <a:solidFill>
                    <a:schemeClr val="tx2">
                      <a:lumMod val="75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В.Т. Ивашкин, О.М. Драпкина. – Москва : Литтерра, 2011. – 224 с.</a:t>
            </a:r>
            <a:r>
              <a:rPr lang="en-US" b="1" i="1" dirty="0" smtClean="0">
                <a:ln w="10541" cmpd="sng">
                  <a:solidFill>
                    <a:schemeClr val="tx2">
                      <a:lumMod val="75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endParaRPr lang="ru-RU" b="1" i="1" dirty="0">
              <a:ln w="10541" cmpd="sng">
                <a:solidFill>
                  <a:schemeClr val="tx2">
                    <a:lumMod val="75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pic>
        <p:nvPicPr>
          <p:cNvPr id="1028" name="Picture 4" descr="C:\Documents and Settings\Пользователь\Мои документы\диагноз1.png"/>
          <p:cNvPicPr>
            <a:picLocks noChangeAspect="1" noChangeArrowheads="1"/>
          </p:cNvPicPr>
          <p:nvPr/>
        </p:nvPicPr>
        <p:blipFill>
          <a:blip r:embed="rId4">
            <a:clrChange>
              <a:clrFrom>
                <a:srgbClr val="FFCC66"/>
              </a:clrFrom>
              <a:clrTo>
                <a:srgbClr val="FFCC66">
                  <a:alpha val="0"/>
                </a:srgbClr>
              </a:clrTo>
            </a:clrChange>
            <a:duotone>
              <a:prstClr val="black"/>
              <a:schemeClr val="bg1">
                <a:tint val="45000"/>
                <a:satMod val="400000"/>
              </a:schemeClr>
            </a:duotone>
          </a:blip>
          <a:srcRect/>
          <a:stretch>
            <a:fillRect/>
          </a:stretch>
        </p:blipFill>
        <p:spPr bwMode="auto">
          <a:xfrm>
            <a:off x="4429124" y="4000504"/>
            <a:ext cx="4403388" cy="2340000"/>
          </a:xfrm>
          <a:prstGeom prst="rect">
            <a:avLst/>
          </a:prstGeom>
          <a:noFill/>
          <a:ln w="57150">
            <a:solidFill>
              <a:schemeClr val="accent2"/>
            </a:solidFill>
          </a:ln>
          <a:effectLst/>
        </p:spPr>
      </p:pic>
    </p:spTree>
  </p:cSld>
  <p:clrMapOvr>
    <a:masterClrMapping/>
  </p:clrMapOvr>
  <p:transition spd="slow">
    <p:cover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ppt_x</p:attrName>
                                        </p:attrNameLst>
                                      </p:cBhvr>
                                      <p:tavLst>
                                        <p:tav tm="0">
                                          <p:val>
                                            <p:strVal val="#ppt_x-.2"/>
                                          </p:val>
                                        </p:tav>
                                        <p:tav tm="100000">
                                          <p:val>
                                            <p:strVal val="#ppt_x"/>
                                          </p:val>
                                        </p:tav>
                                      </p:tavLst>
                                    </p:anim>
                                    <p:anim calcmode="lin" valueType="num">
                                      <p:cBhvr>
                                        <p:cTn id="8"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9" dur="1000"/>
                                        <p:tgtEl>
                                          <p:spTgt spid="4"/>
                                        </p:tgtEl>
                                      </p:cBhvr>
                                    </p:animEffect>
                                  </p:childTnLst>
                                </p:cTn>
                              </p:par>
                              <p:par>
                                <p:cTn id="10" presetID="50" presetClass="entr" presetSubtype="0" decel="100000" fill="hold" nodeType="withEffect">
                                  <p:stCondLst>
                                    <p:cond delay="0"/>
                                  </p:stCondLst>
                                  <p:childTnLst>
                                    <p:set>
                                      <p:cBhvr>
                                        <p:cTn id="11" dur="1" fill="hold">
                                          <p:stCondLst>
                                            <p:cond delay="0"/>
                                          </p:stCondLst>
                                        </p:cTn>
                                        <p:tgtEl>
                                          <p:spTgt spid="1028"/>
                                        </p:tgtEl>
                                        <p:attrNameLst>
                                          <p:attrName>style.visibility</p:attrName>
                                        </p:attrNameLst>
                                      </p:cBhvr>
                                      <p:to>
                                        <p:strVal val="visible"/>
                                      </p:to>
                                    </p:set>
                                    <p:anim calcmode="lin" valueType="num">
                                      <p:cBhvr>
                                        <p:cTn id="12" dur="1000" fill="hold"/>
                                        <p:tgtEl>
                                          <p:spTgt spid="1028"/>
                                        </p:tgtEl>
                                        <p:attrNameLst>
                                          <p:attrName>ppt_w</p:attrName>
                                        </p:attrNameLst>
                                      </p:cBhvr>
                                      <p:tavLst>
                                        <p:tav tm="0">
                                          <p:val>
                                            <p:strVal val="#ppt_w+.3"/>
                                          </p:val>
                                        </p:tav>
                                        <p:tav tm="100000">
                                          <p:val>
                                            <p:strVal val="#ppt_w"/>
                                          </p:val>
                                        </p:tav>
                                      </p:tavLst>
                                    </p:anim>
                                    <p:anim calcmode="lin" valueType="num">
                                      <p:cBhvr>
                                        <p:cTn id="13" dur="1000" fill="hold"/>
                                        <p:tgtEl>
                                          <p:spTgt spid="1028"/>
                                        </p:tgtEl>
                                        <p:attrNameLst>
                                          <p:attrName>ppt_h</p:attrName>
                                        </p:attrNameLst>
                                      </p:cBhvr>
                                      <p:tavLst>
                                        <p:tav tm="0">
                                          <p:val>
                                            <p:strVal val="#ppt_h"/>
                                          </p:val>
                                        </p:tav>
                                        <p:tav tm="100000">
                                          <p:val>
                                            <p:strVal val="#ppt_h"/>
                                          </p:val>
                                        </p:tav>
                                      </p:tavLst>
                                    </p:anim>
                                    <p:animEffect transition="in" filter="fade">
                                      <p:cBhvr>
                                        <p:cTn id="14" dur="1000"/>
                                        <p:tgtEl>
                                          <p:spTgt spid="1028"/>
                                        </p:tgtEl>
                                      </p:cBhvr>
                                    </p:animEffect>
                                  </p:childTnLst>
                                </p:cTn>
                              </p:par>
                              <p:par>
                                <p:cTn id="15" presetID="29"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1000" fill="hold"/>
                                        <p:tgtEl>
                                          <p:spTgt spid="5"/>
                                        </p:tgtEl>
                                        <p:attrNameLst>
                                          <p:attrName>ppt_x</p:attrName>
                                        </p:attrNameLst>
                                      </p:cBhvr>
                                      <p:tavLst>
                                        <p:tav tm="0">
                                          <p:val>
                                            <p:strVal val="#ppt_x-.2"/>
                                          </p:val>
                                        </p:tav>
                                        <p:tav tm="100000">
                                          <p:val>
                                            <p:strVal val="#ppt_x"/>
                                          </p:val>
                                        </p:tav>
                                      </p:tavLst>
                                    </p:anim>
                                    <p:anim calcmode="lin" valueType="num">
                                      <p:cBhvr>
                                        <p:cTn id="18"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19" dur="1000"/>
                                        <p:tgtEl>
                                          <p:spTgt spid="5"/>
                                        </p:tgtEl>
                                      </p:cBhvr>
                                    </p:animEffect>
                                  </p:childTnLst>
                                </p:cTn>
                              </p:par>
                              <p:par>
                                <p:cTn id="20" presetID="31" presetClass="entr" presetSubtype="0" fill="hold" nodeType="withEffect">
                                  <p:stCondLst>
                                    <p:cond delay="0"/>
                                  </p:stCondLst>
                                  <p:iterate type="lt">
                                    <p:tmPct val="5000"/>
                                  </p:iterate>
                                  <p:childTnLst>
                                    <p:set>
                                      <p:cBhvr>
                                        <p:cTn id="21" dur="1" fill="hold">
                                          <p:stCondLst>
                                            <p:cond delay="0"/>
                                          </p:stCondLst>
                                        </p:cTn>
                                        <p:tgtEl>
                                          <p:spTgt spid="2050"/>
                                        </p:tgtEl>
                                        <p:attrNameLst>
                                          <p:attrName>style.visibility</p:attrName>
                                        </p:attrNameLst>
                                      </p:cBhvr>
                                      <p:to>
                                        <p:strVal val="visible"/>
                                      </p:to>
                                    </p:set>
                                    <p:anim calcmode="lin" valueType="num">
                                      <p:cBhvr>
                                        <p:cTn id="22" dur="1000" fill="hold"/>
                                        <p:tgtEl>
                                          <p:spTgt spid="2050"/>
                                        </p:tgtEl>
                                        <p:attrNameLst>
                                          <p:attrName>ppt_w</p:attrName>
                                        </p:attrNameLst>
                                      </p:cBhvr>
                                      <p:tavLst>
                                        <p:tav tm="0">
                                          <p:val>
                                            <p:fltVal val="0"/>
                                          </p:val>
                                        </p:tav>
                                        <p:tav tm="100000">
                                          <p:val>
                                            <p:strVal val="#ppt_w"/>
                                          </p:val>
                                        </p:tav>
                                      </p:tavLst>
                                    </p:anim>
                                    <p:anim calcmode="lin" valueType="num">
                                      <p:cBhvr>
                                        <p:cTn id="23" dur="1000" fill="hold"/>
                                        <p:tgtEl>
                                          <p:spTgt spid="2050"/>
                                        </p:tgtEl>
                                        <p:attrNameLst>
                                          <p:attrName>ppt_h</p:attrName>
                                        </p:attrNameLst>
                                      </p:cBhvr>
                                      <p:tavLst>
                                        <p:tav tm="0">
                                          <p:val>
                                            <p:fltVal val="0"/>
                                          </p:val>
                                        </p:tav>
                                        <p:tav tm="100000">
                                          <p:val>
                                            <p:strVal val="#ppt_h"/>
                                          </p:val>
                                        </p:tav>
                                      </p:tavLst>
                                    </p:anim>
                                    <p:anim calcmode="lin" valueType="num">
                                      <p:cBhvr>
                                        <p:cTn id="24" dur="1000" fill="hold"/>
                                        <p:tgtEl>
                                          <p:spTgt spid="2050"/>
                                        </p:tgtEl>
                                        <p:attrNameLst>
                                          <p:attrName>style.rotation</p:attrName>
                                        </p:attrNameLst>
                                      </p:cBhvr>
                                      <p:tavLst>
                                        <p:tav tm="0">
                                          <p:val>
                                            <p:fltVal val="90"/>
                                          </p:val>
                                        </p:tav>
                                        <p:tav tm="100000">
                                          <p:val>
                                            <p:fltVal val="0"/>
                                          </p:val>
                                        </p:tav>
                                      </p:tavLst>
                                    </p:anim>
                                    <p:animEffect transition="in" filter="fade">
                                      <p:cBhvr>
                                        <p:cTn id="25" dur="1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Documents and Settings\Пользователь\Мои документы\фоны\светлый слайд.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7" name="TextBox 6"/>
          <p:cNvSpPr txBox="1"/>
          <p:nvPr/>
        </p:nvSpPr>
        <p:spPr>
          <a:xfrm>
            <a:off x="1000100" y="4180344"/>
            <a:ext cx="7143801" cy="2569934"/>
          </a:xfrm>
          <a:prstGeom prst="rect">
            <a:avLst/>
          </a:prstGeom>
          <a:noFill/>
        </p:spPr>
        <p:txBody>
          <a:bodyPr wrap="square" rtlCol="0">
            <a:spAutoFit/>
          </a:bodyPr>
          <a:lstStyle/>
          <a:p>
            <a:pPr algn="ctr"/>
            <a:r>
              <a:rPr lang="ru-RU" sz="2300" b="1" i="1" dirty="0" smtClean="0">
                <a:ln w="10541" cmpd="sng">
                  <a:solidFill>
                    <a:schemeClr val="tx2">
                      <a:lumMod val="75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В медицинской практике весьма большое значение имеет правильная оценка результатов клинико-лабораторного исследования, которая невозможна без знания нормы, ее вариантов, направленности и выраженности отклонений показателей лабораторных тестов при различных формах патологии.</a:t>
            </a:r>
            <a:endParaRPr lang="ru-RU" sz="2300" b="1" i="1" dirty="0">
              <a:ln w="10541" cmpd="sng">
                <a:solidFill>
                  <a:schemeClr val="tx2">
                    <a:lumMod val="75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pic>
        <p:nvPicPr>
          <p:cNvPr id="1028" name="Picture 4" descr="C:\Documents and Settings\Пользователь\Мои документы\химия.jpg"/>
          <p:cNvPicPr>
            <a:picLocks noChangeAspect="1" noChangeArrowheads="1"/>
          </p:cNvPicPr>
          <p:nvPr/>
        </p:nvPicPr>
        <p:blipFill>
          <a:blip r:embed="rId3">
            <a:clrChange>
              <a:clrFrom>
                <a:srgbClr val="FEFBFF"/>
              </a:clrFrom>
              <a:clrTo>
                <a:srgbClr val="FEFBFF">
                  <a:alpha val="0"/>
                </a:srgbClr>
              </a:clrTo>
            </a:clrChange>
          </a:blip>
          <a:srcRect l="6563" t="11250" r="4374" b="15000"/>
          <a:stretch>
            <a:fillRect/>
          </a:stretch>
        </p:blipFill>
        <p:spPr bwMode="auto">
          <a:xfrm>
            <a:off x="1285852" y="0"/>
            <a:ext cx="6666102" cy="4140000"/>
          </a:xfrm>
          <a:prstGeom prst="rect">
            <a:avLst/>
          </a:prstGeom>
          <a:noFill/>
        </p:spPr>
      </p:pic>
      <p:pic>
        <p:nvPicPr>
          <p:cNvPr id="2051" name="Picture 3" descr="C:\Documents and Settings\Пользователь\Мои документы\рожа с колбой.jp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7697893" y="5500702"/>
            <a:ext cx="1446107" cy="1224000"/>
          </a:xfrm>
          <a:prstGeom prst="rect">
            <a:avLst/>
          </a:prstGeom>
          <a:noFill/>
        </p:spPr>
      </p:pic>
      <p:pic>
        <p:nvPicPr>
          <p:cNvPr id="9" name="Picture 3" descr="C:\Documents and Settings\Пользователь\Мои документы\рожа с колбой.jp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flipH="1">
            <a:off x="0" y="5500702"/>
            <a:ext cx="1446107" cy="1224000"/>
          </a:xfrm>
          <a:prstGeom prst="rect">
            <a:avLst/>
          </a:prstGeom>
          <a:noFill/>
        </p:spPr>
      </p:pic>
    </p:spTree>
  </p:cSld>
  <p:clrMapOvr>
    <a:masterClrMapping/>
  </p:clrMapOvr>
  <p:transition spd="slow">
    <p:cover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afterEffect">
                                  <p:stCondLst>
                                    <p:cond delay="0"/>
                                  </p:stCondLst>
                                  <p:childTnLst>
                                    <p:set>
                                      <p:cBhvr>
                                        <p:cTn id="6" dur="1" fill="hold">
                                          <p:stCondLst>
                                            <p:cond delay="0"/>
                                          </p:stCondLst>
                                        </p:cTn>
                                        <p:tgtEl>
                                          <p:spTgt spid="1028"/>
                                        </p:tgtEl>
                                        <p:attrNameLst>
                                          <p:attrName>style.visibility</p:attrName>
                                        </p:attrNameLst>
                                      </p:cBhvr>
                                      <p:to>
                                        <p:strVal val="visible"/>
                                      </p:to>
                                    </p:set>
                                    <p:anim calcmode="lin" valueType="num">
                                      <p:cBhvr>
                                        <p:cTn id="7" dur="1000" fill="hold"/>
                                        <p:tgtEl>
                                          <p:spTgt spid="1028"/>
                                        </p:tgtEl>
                                        <p:attrNameLst>
                                          <p:attrName>ppt_w</p:attrName>
                                        </p:attrNameLst>
                                      </p:cBhvr>
                                      <p:tavLst>
                                        <p:tav tm="0">
                                          <p:val>
                                            <p:strVal val="#ppt_w+.3"/>
                                          </p:val>
                                        </p:tav>
                                        <p:tav tm="100000">
                                          <p:val>
                                            <p:strVal val="#ppt_w"/>
                                          </p:val>
                                        </p:tav>
                                      </p:tavLst>
                                    </p:anim>
                                    <p:anim calcmode="lin" valueType="num">
                                      <p:cBhvr>
                                        <p:cTn id="8" dur="1000" fill="hold"/>
                                        <p:tgtEl>
                                          <p:spTgt spid="1028"/>
                                        </p:tgtEl>
                                        <p:attrNameLst>
                                          <p:attrName>ppt_h</p:attrName>
                                        </p:attrNameLst>
                                      </p:cBhvr>
                                      <p:tavLst>
                                        <p:tav tm="0">
                                          <p:val>
                                            <p:strVal val="#ppt_h"/>
                                          </p:val>
                                        </p:tav>
                                        <p:tav tm="100000">
                                          <p:val>
                                            <p:strVal val="#ppt_h"/>
                                          </p:val>
                                        </p:tav>
                                      </p:tavLst>
                                    </p:anim>
                                    <p:animEffect transition="in" filter="fade">
                                      <p:cBhvr>
                                        <p:cTn id="9" dur="1000"/>
                                        <p:tgtEl>
                                          <p:spTgt spid="1028"/>
                                        </p:tgtEl>
                                      </p:cBhvr>
                                    </p:animEffect>
                                  </p:childTnLst>
                                </p:cTn>
                              </p:par>
                              <p:par>
                                <p:cTn id="10" presetID="29"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ppt_x</p:attrName>
                                        </p:attrNameLst>
                                      </p:cBhvr>
                                      <p:tavLst>
                                        <p:tav tm="0">
                                          <p:val>
                                            <p:strVal val="#ppt_x-.2"/>
                                          </p:val>
                                        </p:tav>
                                        <p:tav tm="100000">
                                          <p:val>
                                            <p:strVal val="#ppt_x"/>
                                          </p:val>
                                        </p:tav>
                                      </p:tavLst>
                                    </p:anim>
                                    <p:anim calcmode="lin" valueType="num">
                                      <p:cBhvr>
                                        <p:cTn id="13"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14" dur="1000"/>
                                        <p:tgtEl>
                                          <p:spTgt spid="7"/>
                                        </p:tgtEl>
                                      </p:cBhvr>
                                    </p:animEffect>
                                  </p:childTnLst>
                                </p:cTn>
                              </p:par>
                              <p:par>
                                <p:cTn id="15" presetID="31" presetClass="entr" presetSubtype="0" fill="hold" nodeType="withEffect">
                                  <p:stCondLst>
                                    <p:cond delay="0"/>
                                  </p:stCondLst>
                                  <p:iterate type="lt">
                                    <p:tmPct val="5000"/>
                                  </p:iterate>
                                  <p:childTnLst>
                                    <p:set>
                                      <p:cBhvr>
                                        <p:cTn id="16" dur="1" fill="hold">
                                          <p:stCondLst>
                                            <p:cond delay="0"/>
                                          </p:stCondLst>
                                        </p:cTn>
                                        <p:tgtEl>
                                          <p:spTgt spid="9"/>
                                        </p:tgtEl>
                                        <p:attrNameLst>
                                          <p:attrName>style.visibility</p:attrName>
                                        </p:attrNameLst>
                                      </p:cBhvr>
                                      <p:to>
                                        <p:strVal val="visible"/>
                                      </p:to>
                                    </p:set>
                                    <p:anim calcmode="lin" valueType="num">
                                      <p:cBhvr>
                                        <p:cTn id="17" dur="1000" fill="hold"/>
                                        <p:tgtEl>
                                          <p:spTgt spid="9"/>
                                        </p:tgtEl>
                                        <p:attrNameLst>
                                          <p:attrName>ppt_w</p:attrName>
                                        </p:attrNameLst>
                                      </p:cBhvr>
                                      <p:tavLst>
                                        <p:tav tm="0">
                                          <p:val>
                                            <p:fltVal val="0"/>
                                          </p:val>
                                        </p:tav>
                                        <p:tav tm="100000">
                                          <p:val>
                                            <p:strVal val="#ppt_w"/>
                                          </p:val>
                                        </p:tav>
                                      </p:tavLst>
                                    </p:anim>
                                    <p:anim calcmode="lin" valueType="num">
                                      <p:cBhvr>
                                        <p:cTn id="18" dur="1000" fill="hold"/>
                                        <p:tgtEl>
                                          <p:spTgt spid="9"/>
                                        </p:tgtEl>
                                        <p:attrNameLst>
                                          <p:attrName>ppt_h</p:attrName>
                                        </p:attrNameLst>
                                      </p:cBhvr>
                                      <p:tavLst>
                                        <p:tav tm="0">
                                          <p:val>
                                            <p:fltVal val="0"/>
                                          </p:val>
                                        </p:tav>
                                        <p:tav tm="100000">
                                          <p:val>
                                            <p:strVal val="#ppt_h"/>
                                          </p:val>
                                        </p:tav>
                                      </p:tavLst>
                                    </p:anim>
                                    <p:anim calcmode="lin" valueType="num">
                                      <p:cBhvr>
                                        <p:cTn id="19" dur="1000" fill="hold"/>
                                        <p:tgtEl>
                                          <p:spTgt spid="9"/>
                                        </p:tgtEl>
                                        <p:attrNameLst>
                                          <p:attrName>style.rotation</p:attrName>
                                        </p:attrNameLst>
                                      </p:cBhvr>
                                      <p:tavLst>
                                        <p:tav tm="0">
                                          <p:val>
                                            <p:fltVal val="90"/>
                                          </p:val>
                                        </p:tav>
                                        <p:tav tm="100000">
                                          <p:val>
                                            <p:fltVal val="0"/>
                                          </p:val>
                                        </p:tav>
                                      </p:tavLst>
                                    </p:anim>
                                    <p:animEffect transition="in" filter="fade">
                                      <p:cBhvr>
                                        <p:cTn id="20" dur="1000"/>
                                        <p:tgtEl>
                                          <p:spTgt spid="9"/>
                                        </p:tgtEl>
                                      </p:cBhvr>
                                    </p:animEffect>
                                  </p:childTnLst>
                                </p:cTn>
                              </p:par>
                              <p:par>
                                <p:cTn id="21" presetID="31" presetClass="entr" presetSubtype="0" fill="hold" nodeType="withEffect">
                                  <p:stCondLst>
                                    <p:cond delay="0"/>
                                  </p:stCondLst>
                                  <p:iterate type="lt">
                                    <p:tmPct val="5000"/>
                                  </p:iterate>
                                  <p:childTnLst>
                                    <p:set>
                                      <p:cBhvr>
                                        <p:cTn id="22" dur="1" fill="hold">
                                          <p:stCondLst>
                                            <p:cond delay="0"/>
                                          </p:stCondLst>
                                        </p:cTn>
                                        <p:tgtEl>
                                          <p:spTgt spid="2051"/>
                                        </p:tgtEl>
                                        <p:attrNameLst>
                                          <p:attrName>style.visibility</p:attrName>
                                        </p:attrNameLst>
                                      </p:cBhvr>
                                      <p:to>
                                        <p:strVal val="visible"/>
                                      </p:to>
                                    </p:set>
                                    <p:anim calcmode="lin" valueType="num">
                                      <p:cBhvr>
                                        <p:cTn id="23" dur="1000" fill="hold"/>
                                        <p:tgtEl>
                                          <p:spTgt spid="2051"/>
                                        </p:tgtEl>
                                        <p:attrNameLst>
                                          <p:attrName>ppt_w</p:attrName>
                                        </p:attrNameLst>
                                      </p:cBhvr>
                                      <p:tavLst>
                                        <p:tav tm="0">
                                          <p:val>
                                            <p:fltVal val="0"/>
                                          </p:val>
                                        </p:tav>
                                        <p:tav tm="100000">
                                          <p:val>
                                            <p:strVal val="#ppt_w"/>
                                          </p:val>
                                        </p:tav>
                                      </p:tavLst>
                                    </p:anim>
                                    <p:anim calcmode="lin" valueType="num">
                                      <p:cBhvr>
                                        <p:cTn id="24" dur="1000" fill="hold"/>
                                        <p:tgtEl>
                                          <p:spTgt spid="2051"/>
                                        </p:tgtEl>
                                        <p:attrNameLst>
                                          <p:attrName>ppt_h</p:attrName>
                                        </p:attrNameLst>
                                      </p:cBhvr>
                                      <p:tavLst>
                                        <p:tav tm="0">
                                          <p:val>
                                            <p:fltVal val="0"/>
                                          </p:val>
                                        </p:tav>
                                        <p:tav tm="100000">
                                          <p:val>
                                            <p:strVal val="#ppt_h"/>
                                          </p:val>
                                        </p:tav>
                                      </p:tavLst>
                                    </p:anim>
                                    <p:anim calcmode="lin" valueType="num">
                                      <p:cBhvr>
                                        <p:cTn id="25" dur="1000" fill="hold"/>
                                        <p:tgtEl>
                                          <p:spTgt spid="2051"/>
                                        </p:tgtEl>
                                        <p:attrNameLst>
                                          <p:attrName>style.rotation</p:attrName>
                                        </p:attrNameLst>
                                      </p:cBhvr>
                                      <p:tavLst>
                                        <p:tav tm="0">
                                          <p:val>
                                            <p:fltVal val="90"/>
                                          </p:val>
                                        </p:tav>
                                        <p:tav tm="100000">
                                          <p:val>
                                            <p:fltVal val="0"/>
                                          </p:val>
                                        </p:tav>
                                      </p:tavLst>
                                    </p:anim>
                                    <p:animEffect transition="in" filter="fade">
                                      <p:cBhvr>
                                        <p:cTn id="26" dur="10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3852</TotalTime>
  <Words>1904</Words>
  <Application>Microsoft Office PowerPoint</Application>
  <PresentationFormat>Экран (4:3)</PresentationFormat>
  <Paragraphs>88</Paragraphs>
  <Slides>23</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23</vt:i4>
      </vt:variant>
    </vt:vector>
  </HeadingPairs>
  <TitlesOfParts>
    <vt:vector size="24" baseType="lpstr">
      <vt:lpstr>Тема Office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Пользователь</dc:creator>
  <cp:lastModifiedBy>Пользователь</cp:lastModifiedBy>
  <cp:revision>417</cp:revision>
  <dcterms:created xsi:type="dcterms:W3CDTF">2018-09-15T11:03:01Z</dcterms:created>
  <dcterms:modified xsi:type="dcterms:W3CDTF">2019-03-28T11:25:45Z</dcterms:modified>
</cp:coreProperties>
</file>