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59" r:id="rId4"/>
    <p:sldId id="263" r:id="rId5"/>
    <p:sldId id="282" r:id="rId6"/>
    <p:sldId id="295" r:id="rId7"/>
    <p:sldId id="264" r:id="rId8"/>
    <p:sldId id="283" r:id="rId9"/>
    <p:sldId id="298" r:id="rId10"/>
    <p:sldId id="284" r:id="rId11"/>
    <p:sldId id="296" r:id="rId12"/>
    <p:sldId id="288" r:id="rId13"/>
    <p:sldId id="289" r:id="rId14"/>
    <p:sldId id="291" r:id="rId15"/>
    <p:sldId id="292" r:id="rId16"/>
    <p:sldId id="297" r:id="rId17"/>
    <p:sldId id="290" r:id="rId18"/>
    <p:sldId id="277" r:id="rId19"/>
    <p:sldId id="278" r:id="rId20"/>
    <p:sldId id="301" r:id="rId21"/>
    <p:sldId id="303" r:id="rId22"/>
    <p:sldId id="300" r:id="rId23"/>
    <p:sldId id="304" r:id="rId24"/>
    <p:sldId id="302" r:id="rId25"/>
    <p:sldId id="30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37B"/>
    <a:srgbClr val="B7D37A"/>
    <a:srgbClr val="C1D38D"/>
    <a:srgbClr val="BCD38D"/>
    <a:srgbClr val="B5D38D"/>
    <a:srgbClr val="BED3A1"/>
    <a:srgbClr val="C2D5A3"/>
    <a:srgbClr val="B3D48C"/>
    <a:srgbClr val="C3CFA9"/>
    <a:srgbClr val="C3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07" autoAdjust="0"/>
  </p:normalViewPr>
  <p:slideViewPr>
    <p:cSldViewPr>
      <p:cViewPr varScale="1">
        <p:scale>
          <a:sx n="92" d="100"/>
          <a:sy n="92" d="100"/>
        </p:scale>
        <p:origin x="4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D4754-0FD9-440B-9D77-2F8EE3FDBD68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16495-4B62-40E0-B741-0571BD29F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5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16495-4B62-40E0-B741-0571BD29F85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38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FC9-D891-4D61-9662-4C9A071BBFB7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3405-E757-48E4-AAA2-09844EF36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FC9-D891-4D61-9662-4C9A071BBFB7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3405-E757-48E4-AAA2-09844EF36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FC9-D891-4D61-9662-4C9A071BBFB7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3405-E757-48E4-AAA2-09844EF36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FC9-D891-4D61-9662-4C9A071BBFB7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3405-E757-48E4-AAA2-09844EF36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FC9-D891-4D61-9662-4C9A071BBFB7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3405-E757-48E4-AAA2-09844EF36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FC9-D891-4D61-9662-4C9A071BBFB7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3405-E757-48E4-AAA2-09844EF36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FC9-D891-4D61-9662-4C9A071BBFB7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3405-E757-48E4-AAA2-09844EF36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FC9-D891-4D61-9662-4C9A071BBFB7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3405-E757-48E4-AAA2-09844EF36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FC9-D891-4D61-9662-4C9A071BBFB7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3405-E757-48E4-AAA2-09844EF36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FC9-D891-4D61-9662-4C9A071BBFB7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3405-E757-48E4-AAA2-09844EF36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FC9-D891-4D61-9662-4C9A071BBFB7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3405-E757-48E4-AAA2-09844EF36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5FFC9-D891-4D61-9662-4C9A071BBFB7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23405-E757-48E4-AAA2-09844EF36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1604" y="1714488"/>
            <a:ext cx="642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/>
              <a:t>Здоровые зубы – здоровый организм</a:t>
            </a:r>
            <a:endParaRPr lang="ru-RU" sz="5400" b="1" i="1" dirty="0"/>
          </a:p>
        </p:txBody>
      </p:sp>
      <p:pic>
        <p:nvPicPr>
          <p:cNvPr id="12292" name="Picture 4" descr="C:\Documents and Settings\Пользователь\Мои документы\зуб и штифт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000504"/>
            <a:ext cx="1443277" cy="1512000"/>
          </a:xfrm>
          <a:prstGeom prst="rect">
            <a:avLst/>
          </a:prstGeom>
          <a:noFill/>
        </p:spPr>
      </p:pic>
      <p:pic>
        <p:nvPicPr>
          <p:cNvPr id="8" name="Picture 4" descr="C:\Documents and Settings\Пользователь\Мои документы\зуб и штифт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572264" y="4000504"/>
            <a:ext cx="1443277" cy="1512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86050" y="4143380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Выставку подготовила вед. библиотекарь Яковенко О.А.</a:t>
            </a:r>
            <a:endParaRPr lang="ru-RU" sz="2400" i="1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285860"/>
            <a:ext cx="6929486" cy="452431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                                         Немного истории</a:t>
            </a:r>
          </a:p>
          <a:p>
            <a:r>
              <a:rPr lang="ru-RU" i="1" dirty="0" smtClean="0"/>
              <a:t>      На протяжении всей истории человечества, здоровье зубов и десен считалось одним из главных показателей здоровья организма в целом. Древний римский врачеватель Цельс говорил: «Человек здоров, пока здоровы его зубы. Здоровые зубы благотворно влияют на  психическое и физическое состояние человека».</a:t>
            </a:r>
          </a:p>
          <a:p>
            <a:r>
              <a:rPr lang="ru-RU" i="1" dirty="0" smtClean="0"/>
              <a:t>      В Египетских папирусах 7 века до нашей эры описан такой эпизод. Врач долго и безуспешно лечивший больного фараона от головной и суставной боли вдруг предложил ему…вырвать больные зубы. И что же</a:t>
            </a:r>
            <a:r>
              <a:rPr lang="en-US" i="1" dirty="0" smtClean="0"/>
              <a:t>?</a:t>
            </a:r>
            <a:r>
              <a:rPr lang="ru-RU" i="1" dirty="0" smtClean="0"/>
              <a:t> Удивительно, но исчезла боль в голове и суставах – фараон выздоровел.</a:t>
            </a:r>
          </a:p>
          <a:p>
            <a:r>
              <a:rPr lang="ru-RU" i="1" dirty="0" smtClean="0"/>
              <a:t>      Археологи при раскопках обнаружили даже у молодых 20-30 летних людей либо разрушение, либо тотальное отсутствие зубов в челюстях (адентия). Это доказывает, что преувеличить значение гигиены полости рта и здоровья зубов не возможно.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Мои документы\эндодо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428736"/>
            <a:ext cx="2401200" cy="331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214414" y="1214422"/>
            <a:ext cx="4214842" cy="3693319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В 25 главах книги изложены история развития эндодонтии, принципы диагностики состояния пульпы и верхушечного периодонта, дано описание современного эндодонтического инструментария, клинические, психологические и правовые аспекты эндодонтического лечения. Особое внимание уделено сложным клиническим ситуациям, связанным с травмами зубов, резорбцией корней, лечением корневых каналов у детей.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85918" y="5000636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616.31  Э 644</a:t>
            </a:r>
          </a:p>
          <a:p>
            <a:r>
              <a:rPr lang="ru-RU" dirty="0" smtClean="0"/>
              <a:t>           </a:t>
            </a:r>
            <a:r>
              <a:rPr lang="ru-RU" b="1" dirty="0" smtClean="0"/>
              <a:t>Эндодонтия</a:t>
            </a:r>
            <a:r>
              <a:rPr lang="en-US" dirty="0" smtClean="0"/>
              <a:t> / </a:t>
            </a:r>
            <a:r>
              <a:rPr lang="ru-RU" dirty="0" smtClean="0"/>
              <a:t>пер. с англ. О.А. Шульги, А.Б. Куадже. – Санкт- Петербург: Интерлайн, 2000. – 696 с. : ил.</a:t>
            </a:r>
            <a:endParaRPr lang="ru-RU" dirty="0"/>
          </a:p>
        </p:txBody>
      </p:sp>
      <p:pic>
        <p:nvPicPr>
          <p:cNvPr id="2051" name="Picture 3" descr="C:\Documents and Settings\Пользователь\Мои документы\зуб танцует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95668">
            <a:off x="857224" y="4500570"/>
            <a:ext cx="1349495" cy="147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214422"/>
            <a:ext cx="6076535" cy="707886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«Сто болезней входит через рот»</a:t>
            </a:r>
          </a:p>
          <a:p>
            <a:r>
              <a:rPr lang="ru-RU" sz="2000" b="1" i="1" dirty="0" smtClean="0"/>
              <a:t>                                                           Китайская пословица</a:t>
            </a:r>
            <a:endParaRPr lang="ru-RU" sz="2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214414" y="3071810"/>
            <a:ext cx="6858049" cy="286232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В здоровом виде полость рта содержит бактерии и другие микроорганизмы, находящиеся в условно – патогенном состоянии. Но воздействие неблагоприятных факторов (прием антибиотиков, слабые защитные силы, воспалительные заболевания зубов и десен, дисфункция и поражение внутренних систем, перепады температур, неграмотно составленный рацион питания, наличие вредных привычек, наследственная предрасположенность) провоцируют инфекционные, воспалительные, вирусные, грибковые, лишайные заболевания слизистой, а также дисбактериоз.</a:t>
            </a:r>
            <a:endParaRPr lang="ru-RU" i="1" dirty="0"/>
          </a:p>
        </p:txBody>
      </p:sp>
      <p:pic>
        <p:nvPicPr>
          <p:cNvPr id="6150" name="Picture 6" descr="C:\Documents and Settings\Пользователь\Мои документы\компания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C648"/>
              </a:clrFrom>
              <a:clrTo>
                <a:srgbClr val="FFC648">
                  <a:alpha val="0"/>
                </a:srgbClr>
              </a:clrTo>
            </a:clrChange>
          </a:blip>
          <a:srcRect l="8798" t="9677" r="3225" b="22581"/>
          <a:stretch>
            <a:fillRect/>
          </a:stretch>
        </p:blipFill>
        <p:spPr bwMode="auto">
          <a:xfrm>
            <a:off x="2500298" y="1714488"/>
            <a:ext cx="4286280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Мои документы\пародонт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143636" y="2285992"/>
            <a:ext cx="2000264" cy="28788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/>
          <p:cNvSpPr txBox="1"/>
          <p:nvPr/>
        </p:nvSpPr>
        <p:spPr>
          <a:xfrm>
            <a:off x="1285852" y="2643182"/>
            <a:ext cx="4714908" cy="203132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В данном руководстве освещены вопросы этиологии и патогенеза, диагностики, клиники и профилактики заболеваний  пародонта. Дана характеристика современных материалов, медикаментов, оборудования, технологий и методов лечения, применяемых в пародонтологии.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4857760"/>
            <a:ext cx="6715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616.31  П 185</a:t>
            </a:r>
          </a:p>
          <a:p>
            <a:r>
              <a:rPr lang="ru-RU" dirty="0" smtClean="0"/>
              <a:t>       </a:t>
            </a:r>
            <a:r>
              <a:rPr lang="ru-RU" b="1" dirty="0" smtClean="0"/>
              <a:t>Пародонтология</a:t>
            </a:r>
            <a:r>
              <a:rPr lang="ru-RU" dirty="0" smtClean="0"/>
              <a:t> : национальное руководство </a:t>
            </a:r>
            <a:r>
              <a:rPr lang="en-US" dirty="0" smtClean="0"/>
              <a:t>/</a:t>
            </a:r>
            <a:r>
              <a:rPr lang="ru-RU" dirty="0" smtClean="0"/>
              <a:t> под ред. Л.А. Дмитриевой. – Москва : ГЭОТАР–Медиа, 2013. – 712 с.</a:t>
            </a:r>
            <a:endParaRPr lang="ru-RU" dirty="0"/>
          </a:p>
        </p:txBody>
      </p:sp>
      <p:pic>
        <p:nvPicPr>
          <p:cNvPr id="7170" name="Picture 2" descr="C:\Documents and Settings\Пользователь\Мои документы\полость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BF9F"/>
              </a:clrFrom>
              <a:clrTo>
                <a:srgbClr val="EABF9F">
                  <a:alpha val="0"/>
                </a:srgbClr>
              </a:clrTo>
            </a:clrChange>
          </a:blip>
          <a:srcRect l="4167" r="4167"/>
          <a:stretch>
            <a:fillRect/>
          </a:stretch>
        </p:blipFill>
        <p:spPr bwMode="auto">
          <a:xfrm>
            <a:off x="2285984" y="857232"/>
            <a:ext cx="4572032" cy="1762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214422"/>
            <a:ext cx="6786610" cy="1477328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Стоматологические заболевания чаще всего начинаются еще в детстве. Затем неуклонно прогрессируют и со временем приводят к необратимому поражению зубов, боли и дискомфорту. Если процесс не остановить, зубы разрушаются окончательно.</a:t>
            </a:r>
            <a:endParaRPr lang="ru-RU" i="1" dirty="0"/>
          </a:p>
        </p:txBody>
      </p:sp>
      <p:pic>
        <p:nvPicPr>
          <p:cNvPr id="1026" name="Picture 2" descr="C:\Documents and Settings\Пользователь\Мои документы\гранаты-стом.jpg"/>
          <p:cNvPicPr>
            <a:picLocks noChangeAspect="1" noChangeArrowheads="1"/>
          </p:cNvPicPr>
          <p:nvPr/>
        </p:nvPicPr>
        <p:blipFill>
          <a:blip r:embed="rId2"/>
          <a:srcRect t="25977"/>
          <a:stretch>
            <a:fillRect/>
          </a:stretch>
        </p:blipFill>
        <p:spPr bwMode="auto">
          <a:xfrm>
            <a:off x="1428728" y="2714620"/>
            <a:ext cx="6500858" cy="330676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хирстом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214414" y="2500306"/>
            <a:ext cx="2257479" cy="3252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14414" y="1071546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616.31  Х 501</a:t>
            </a:r>
          </a:p>
          <a:p>
            <a:pPr algn="ctr"/>
            <a:r>
              <a:rPr lang="ru-RU" dirty="0" smtClean="0"/>
              <a:t>        </a:t>
            </a:r>
            <a:r>
              <a:rPr lang="ru-RU" b="1" dirty="0" smtClean="0"/>
              <a:t>Хирургическая стоматология и челюстно-лицевая хирургия </a:t>
            </a:r>
            <a:r>
              <a:rPr lang="ru-RU" dirty="0" smtClean="0"/>
              <a:t>: национальное руководство </a:t>
            </a:r>
            <a:r>
              <a:rPr lang="en-US" dirty="0" smtClean="0"/>
              <a:t>/</a:t>
            </a:r>
            <a:r>
              <a:rPr lang="ru-RU" dirty="0" smtClean="0"/>
              <a:t> под ред. А.А. Кулакова </a:t>
            </a:r>
            <a:r>
              <a:rPr lang="en-US" dirty="0" smtClean="0"/>
              <a:t>[</a:t>
            </a:r>
            <a:r>
              <a:rPr lang="ru-RU" dirty="0" smtClean="0"/>
              <a:t>и др.</a:t>
            </a:r>
            <a:r>
              <a:rPr lang="en-US" dirty="0" smtClean="0"/>
              <a:t>].</a:t>
            </a:r>
            <a:r>
              <a:rPr lang="ru-RU" dirty="0" smtClean="0"/>
              <a:t> – </a:t>
            </a:r>
            <a:endParaRPr lang="en-US" dirty="0" smtClean="0"/>
          </a:p>
          <a:p>
            <a:pPr algn="ctr"/>
            <a:r>
              <a:rPr lang="ru-RU" dirty="0" smtClean="0"/>
              <a:t>Москва : ГЭОТАР-Медиа, 2010. – 928 с.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2928934"/>
            <a:ext cx="4286280" cy="2308324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Издание содержит новые технологии лечения, актуальную информацию по общим и частным вопросам хирургической стоматологии и челюстно-лицевой хирургии, снабжено большим количеством схем операций и иллюстраций различных хирургических заболеваний в стоматологии.</a:t>
            </a:r>
            <a:endParaRPr lang="ru-RU" i="1" dirty="0"/>
          </a:p>
        </p:txBody>
      </p:sp>
      <p:pic>
        <p:nvPicPr>
          <p:cNvPr id="7" name="Picture 2" descr="C:\Documents and Settings\Пользователь\Мои документы\аним удал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00430" y="5072074"/>
            <a:ext cx="1080000" cy="1080000"/>
          </a:xfrm>
          <a:prstGeom prst="rect">
            <a:avLst/>
          </a:prstGeom>
          <a:noFill/>
        </p:spPr>
      </p:pic>
      <p:pic>
        <p:nvPicPr>
          <p:cNvPr id="3074" name="Picture 2" descr="C:\Documents and Settings\Пользователь\Мои документы\клещи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1928802"/>
            <a:ext cx="1080000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Пользователь\Мои документы\съемные.jpg"/>
          <p:cNvPicPr>
            <a:picLocks noChangeAspect="1" noChangeArrowheads="1"/>
          </p:cNvPicPr>
          <p:nvPr/>
        </p:nvPicPr>
        <p:blipFill>
          <a:blip r:embed="rId2"/>
          <a:srcRect l="15043" t="4688" r="14453" b="20312"/>
          <a:stretch>
            <a:fillRect/>
          </a:stretch>
        </p:blipFill>
        <p:spPr bwMode="auto">
          <a:xfrm>
            <a:off x="1928794" y="1071546"/>
            <a:ext cx="5555018" cy="385765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500166" y="4929198"/>
            <a:ext cx="6429420" cy="830997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Бог дает человеку зубы два раза в жизни, за третий раз приходится платить.</a:t>
            </a:r>
            <a:endParaRPr lang="ru-RU" sz="2400" i="1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Мои документы\ортстом.jpeg"/>
          <p:cNvPicPr>
            <a:picLocks noChangeAspect="1" noChangeArrowheads="1"/>
          </p:cNvPicPr>
          <p:nvPr/>
        </p:nvPicPr>
        <p:blipFill>
          <a:blip r:embed="rId2"/>
          <a:srcRect l="23238" t="8571" r="19283" b="6276"/>
          <a:stretch>
            <a:fillRect/>
          </a:stretch>
        </p:blipFill>
        <p:spPr bwMode="auto">
          <a:xfrm>
            <a:off x="1142976" y="1142984"/>
            <a:ext cx="2470057" cy="3492000"/>
          </a:xfrm>
          <a:prstGeom prst="rect">
            <a:avLst/>
          </a:prstGeom>
          <a:noFill/>
          <a:ln w="19050">
            <a:solidFill>
              <a:srgbClr val="D7E92B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3857620" y="1214422"/>
            <a:ext cx="4071966" cy="286232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В руководстве изложены новейшие методы диагностики функций жевания и речи. Освещены вопросы врачебной тактики и врачебной техники: протезирование на имплантах, зубные протезы из различных материалов, 3</a:t>
            </a:r>
            <a:r>
              <a:rPr lang="en-US" i="1" dirty="0" smtClean="0"/>
              <a:t>D – </a:t>
            </a:r>
            <a:r>
              <a:rPr lang="ru-RU" i="1" dirty="0" smtClean="0"/>
              <a:t>методики планирования и макетирования протезов и технологии их изготовления.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4714884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616. 31  О 703</a:t>
            </a:r>
          </a:p>
          <a:p>
            <a:r>
              <a:rPr lang="ru-RU" dirty="0" smtClean="0"/>
              <a:t>      </a:t>
            </a:r>
            <a:r>
              <a:rPr lang="ru-RU" b="1" dirty="0" smtClean="0"/>
              <a:t>Ортопедическая стоматология </a:t>
            </a:r>
            <a:r>
              <a:rPr lang="ru-RU" dirty="0" smtClean="0"/>
              <a:t>: национальное руководство </a:t>
            </a:r>
            <a:r>
              <a:rPr lang="en-US" dirty="0" smtClean="0"/>
              <a:t>/</a:t>
            </a:r>
            <a:r>
              <a:rPr lang="ru-RU" dirty="0" smtClean="0"/>
              <a:t> под ред. И.Ю. Лебеденко. – Москва : ГЭОТАР – Медиа, 2016. – 824 с. : ил.   </a:t>
            </a:r>
            <a:endParaRPr lang="ru-RU" dirty="0"/>
          </a:p>
        </p:txBody>
      </p:sp>
      <p:pic>
        <p:nvPicPr>
          <p:cNvPr id="2051" name="Picture 3" descr="C:\Documents and Settings\Пользователь\Мои документы\имплантация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714744" y="4071942"/>
            <a:ext cx="4377037" cy="111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Мои документы\печать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142984"/>
            <a:ext cx="5028539" cy="3384000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Мои документы\ансамбль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357694"/>
            <a:ext cx="6357982" cy="1787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928794" y="1000108"/>
            <a:ext cx="5358009" cy="2890368"/>
            <a:chOff x="2004283" y="1071546"/>
            <a:chExt cx="5358009" cy="2890368"/>
          </a:xfrm>
        </p:grpSpPr>
        <p:pic>
          <p:nvPicPr>
            <p:cNvPr id="3074" name="Picture 2" descr="C:\Documents and Settings\Пользователь\Мои документы\стоьвсех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14744" y="1071546"/>
              <a:ext cx="1780565" cy="2571768"/>
            </a:xfrm>
            <a:prstGeom prst="rect">
              <a:avLst/>
            </a:prstGeom>
            <a:noFill/>
          </p:spPr>
        </p:pic>
        <p:pic>
          <p:nvPicPr>
            <p:cNvPr id="3075" name="Picture 3" descr="C:\Documents and Settings\Пользователь\Мои документы\оврорт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0214923">
              <a:off x="2004283" y="1390146"/>
              <a:ext cx="1785950" cy="2571768"/>
            </a:xfrm>
            <a:prstGeom prst="rect">
              <a:avLst/>
            </a:prstGeom>
            <a:noFill/>
          </p:spPr>
        </p:pic>
        <p:pic>
          <p:nvPicPr>
            <p:cNvPr id="3076" name="Picture 4" descr="C:\Documents and Settings\Пользователь\Мои документы\росстомжур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159548">
              <a:off x="5504904" y="1379880"/>
              <a:ext cx="1857388" cy="2500329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1000100" y="4000504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b="1" dirty="0" smtClean="0"/>
              <a:t>Современная ортопедическая стоматология», «Стоматология для всех», «Российский стоматологический журнал»</a:t>
            </a:r>
            <a:r>
              <a:rPr lang="ru-RU" dirty="0" smtClean="0"/>
              <a:t> – научно-практические рецензируемые журналы, включенные в перечень ВАК.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4929198"/>
            <a:ext cx="6357982" cy="92333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Тематические рубрики журналов включают научные статьи по всем разделам стоматологии. Уделяется внимание разбору клинических случаев из врачебной практики.</a:t>
            </a:r>
            <a:endParaRPr lang="ru-RU" i="1" dirty="0"/>
          </a:p>
        </p:txBody>
      </p:sp>
      <p:pic>
        <p:nvPicPr>
          <p:cNvPr id="8" name="Picture 2" descr="C:\Documents and Settings\Пользователь\Мои документы\зуб в платок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3071810"/>
            <a:ext cx="752475" cy="819150"/>
          </a:xfrm>
          <a:prstGeom prst="rect">
            <a:avLst/>
          </a:prstGeom>
          <a:noFill/>
        </p:spPr>
      </p:pic>
      <p:pic>
        <p:nvPicPr>
          <p:cNvPr id="9" name="Picture 2" descr="C:\Documents and Settings\Пользователь\Мои документы\зуб в платок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142976" y="3143248"/>
            <a:ext cx="752475" cy="819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Мои документы\сияние1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000108"/>
            <a:ext cx="2650158" cy="1188000"/>
          </a:xfrm>
          <a:prstGeom prst="rect">
            <a:avLst/>
          </a:prstGeom>
          <a:noFill/>
        </p:spPr>
      </p:pic>
      <p:pic>
        <p:nvPicPr>
          <p:cNvPr id="3" name="Picture 2" descr="C:\Documents and Settings\Пользователь\Мои документы\сияние1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15008" y="4857760"/>
            <a:ext cx="2650158" cy="118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2000240"/>
            <a:ext cx="67151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       Зубы играют очень важную роль в жизнедеятельности нашего организма. Красивые зубы – признак культуры. Красивые зубы это символ здоровья. Неопрятность зубов отталкивает. </a:t>
            </a:r>
            <a:endParaRPr lang="ru-RU" sz="3200" i="1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Мои документы\20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1293278" cy="1800000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Documents and Settings\Пользователь\Мои документы\2015д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142984"/>
            <a:ext cx="1307027" cy="1800000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Documents and Settings\Пользователь\Мои документы\2018стом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071546"/>
            <a:ext cx="1346778" cy="1800000"/>
          </a:xfrm>
          <a:prstGeom prst="rect">
            <a:avLst/>
          </a:prstGeom>
          <a:ln w="38100">
            <a:solidFill>
              <a:srgbClr val="D7E92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71538" y="3000372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</a:t>
            </a:r>
            <a:r>
              <a:rPr lang="ru-RU" b="1" i="1" dirty="0" smtClean="0"/>
              <a:t>Пародонтология</a:t>
            </a:r>
            <a:r>
              <a:rPr lang="ru-RU" i="1" dirty="0" smtClean="0"/>
              <a:t>» - научно-практический рецензируемый журнал.</a:t>
            </a:r>
          </a:p>
          <a:p>
            <a:r>
              <a:rPr lang="ru-RU" i="1" dirty="0" smtClean="0"/>
              <a:t>         В журнале публикуются статьи, подготовленные по матери-алам оригинальных научных исследований и клинических наблюдений.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3929066"/>
            <a:ext cx="6992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</a:t>
            </a:r>
            <a:r>
              <a:rPr lang="ru-RU" b="1" i="1" dirty="0" smtClean="0"/>
              <a:t>Стоматология</a:t>
            </a:r>
            <a:r>
              <a:rPr lang="ru-RU" i="1" dirty="0" smtClean="0"/>
              <a:t>» – научно-практический рецензируемый журнал. </a:t>
            </a:r>
          </a:p>
          <a:p>
            <a:r>
              <a:rPr lang="ru-RU" i="1" dirty="0" smtClean="0"/>
              <a:t>          Издание освещает актуальные проблемы современной стоматологии ,включая все стоматологические специальности.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4871877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</a:t>
            </a:r>
            <a:r>
              <a:rPr lang="ru-RU" b="1" i="1" dirty="0" smtClean="0"/>
              <a:t>Стоматология детского возраста и профилактика</a:t>
            </a:r>
            <a:r>
              <a:rPr lang="ru-RU" i="1" dirty="0" smtClean="0"/>
              <a:t>» – научно-практический  рецензируемый журнал.</a:t>
            </a:r>
          </a:p>
          <a:p>
            <a:r>
              <a:rPr lang="ru-RU" i="1" dirty="0" smtClean="0"/>
              <a:t>         Тематика журнала: стоматология детского возраста, профилактика стоматологических заболеваний, ортодонтия.</a:t>
            </a:r>
            <a:endParaRPr lang="ru-RU" i="1" dirty="0"/>
          </a:p>
        </p:txBody>
      </p:sp>
      <p:pic>
        <p:nvPicPr>
          <p:cNvPr id="1027" name="Picture 3" descr="C:\Documents and Settings\Пользователь\Мои документы\стррелы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285860"/>
            <a:ext cx="819150" cy="1371600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Мои документы\стррелы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285860"/>
            <a:ext cx="819150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1285852" y="1142984"/>
            <a:ext cx="6725663" cy="4714908"/>
            <a:chOff x="1285852" y="1142984"/>
            <a:chExt cx="6725663" cy="4714908"/>
          </a:xfrm>
        </p:grpSpPr>
        <p:pic>
          <p:nvPicPr>
            <p:cNvPr id="10242" name="Picture 2" descr="C:\Documents and Settings\Пользователь\Мои документы\зубная паста.jpg"/>
            <p:cNvPicPr>
              <a:picLocks noChangeAspect="1" noChangeArrowheads="1"/>
            </p:cNvPicPr>
            <p:nvPr/>
          </p:nvPicPr>
          <p:blipFill>
            <a:blip r:embed="rId2">
              <a:lum contrast="20000"/>
            </a:blip>
            <a:srcRect l="13184"/>
            <a:stretch>
              <a:fillRect/>
            </a:stretch>
          </p:blipFill>
          <p:spPr bwMode="auto">
            <a:xfrm>
              <a:off x="1285852" y="1142984"/>
              <a:ext cx="6725663" cy="4714908"/>
            </a:xfrm>
            <a:prstGeom prst="rect">
              <a:avLst/>
            </a:prstGeom>
            <a:noFill/>
            <a:effectLst>
              <a:softEdge rad="6350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3214678" y="1214422"/>
              <a:ext cx="2786082" cy="43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/>
                <a:t>Немного истории</a:t>
              </a:r>
              <a:endParaRPr lang="ru-RU" sz="2000" b="1" i="1" dirty="0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Пользователь\Мои документы\прави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848475" cy="2962275"/>
          </a:xfrm>
          <a:prstGeom prst="rect">
            <a:avLst/>
          </a:prstGeom>
          <a:noFill/>
        </p:spPr>
      </p:pic>
      <p:pic>
        <p:nvPicPr>
          <p:cNvPr id="9219" name="Picture 3" descr="C:\Documents and Settings\Пользователь\Мои документы\с днем стом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000504"/>
            <a:ext cx="6786610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3714752"/>
            <a:ext cx="6500859" cy="193899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Гигиена полости рта – это основа нашего здоровья. Если не проводить правильную гигиену  полости рта, человек лишается всех зубов, даже идеальных от природы, в самом молодом возрасте. Кроме того не вылеченные зубы могут стать причиной смертельно опасных осложнений.</a:t>
            </a:r>
            <a:endParaRPr lang="ru-RU" sz="2000" i="1" dirty="0"/>
          </a:p>
        </p:txBody>
      </p:sp>
      <p:pic>
        <p:nvPicPr>
          <p:cNvPr id="5122" name="Picture 2" descr="C:\Documents and Settings\Пользователь\Мои документы\три зуб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1428728" y="928670"/>
            <a:ext cx="6636141" cy="259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Мои документы\залог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FB3E3"/>
              </a:clrFrom>
              <a:clrTo>
                <a:srgbClr val="8FB3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071546"/>
            <a:ext cx="6723964" cy="4788000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Мои документы\зуб с сиянием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2718">
            <a:off x="973369" y="4321720"/>
            <a:ext cx="1608410" cy="1728000"/>
          </a:xfrm>
          <a:prstGeom prst="rect">
            <a:avLst/>
          </a:prstGeom>
          <a:noFill/>
        </p:spPr>
      </p:pic>
      <p:pic>
        <p:nvPicPr>
          <p:cNvPr id="4100" name="Picture 4" descr="C:\Documents and Settings\Пользователь\Мои документы\зуб с сиянием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19174" flipH="1">
            <a:off x="6734289" y="2083851"/>
            <a:ext cx="1608408" cy="172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1142984"/>
            <a:ext cx="6681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i="1" dirty="0" smtClean="0"/>
              <a:t>Спасибо за внимание</a:t>
            </a:r>
            <a:endParaRPr lang="ru-RU" sz="5400" i="1" dirty="0"/>
          </a:p>
        </p:txBody>
      </p:sp>
      <p:pic>
        <p:nvPicPr>
          <p:cNvPr id="6147" name="Picture 3" descr="C:\Documents and Settings\Пользователь\Мои документы\губы щетк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b="7038"/>
          <a:stretch>
            <a:fillRect/>
          </a:stretch>
        </p:blipFill>
        <p:spPr bwMode="auto">
          <a:xfrm>
            <a:off x="1428728" y="1714488"/>
            <a:ext cx="6401857" cy="3714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4714884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Литература, представленная на выставке, находится в Научном читальном зале – каб. №4</a:t>
            </a:r>
            <a:endParaRPr lang="ru-RU" sz="2000" i="1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14414" y="928670"/>
            <a:ext cx="6929486" cy="5076000"/>
            <a:chOff x="1214414" y="928670"/>
            <a:chExt cx="6929486" cy="5076000"/>
          </a:xfrm>
        </p:grpSpPr>
        <p:pic>
          <p:nvPicPr>
            <p:cNvPr id="2050" name="Picture 2" descr="C:\Documents and Settings\Пользователь\Мои документы\состояние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4414" y="928670"/>
              <a:ext cx="6929486" cy="50760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3" name="Picture 2" descr="C:\Documents and Settings\Пользователь\Мои документы\состояние1.jpg"/>
            <p:cNvPicPr>
              <a:picLocks noChangeAspect="1" noChangeArrowheads="1"/>
            </p:cNvPicPr>
            <p:nvPr/>
          </p:nvPicPr>
          <p:blipFill>
            <a:blip r:embed="rId2"/>
            <a:srcRect l="78213" t="88477" r="6323" b="5894"/>
            <a:stretch>
              <a:fillRect/>
            </a:stretch>
          </p:blipFill>
          <p:spPr bwMode="auto">
            <a:xfrm>
              <a:off x="6500826" y="4929198"/>
              <a:ext cx="1071570" cy="285752"/>
            </a:xfrm>
            <a:prstGeom prst="rect">
              <a:avLst/>
            </a:prstGeom>
            <a:noFill/>
            <a:effectLst/>
          </p:spPr>
        </p:pic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Пользователь\Мои документы\здоровое тело.jpg"/>
          <p:cNvPicPr>
            <a:picLocks noChangeAspect="1" noChangeArrowheads="1"/>
          </p:cNvPicPr>
          <p:nvPr/>
        </p:nvPicPr>
        <p:blipFill>
          <a:blip r:embed="rId2">
            <a:lum bright="18000" contrast="-4000"/>
          </a:blip>
          <a:srcRect l="10624" t="48750" r="9688" b="12708"/>
          <a:stretch>
            <a:fillRect/>
          </a:stretch>
        </p:blipFill>
        <p:spPr bwMode="auto">
          <a:xfrm>
            <a:off x="1071538" y="4214818"/>
            <a:ext cx="7215238" cy="18573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1214414" y="1071546"/>
            <a:ext cx="6929486" cy="3539430"/>
          </a:xfrm>
          <a:prstGeom prst="rect">
            <a:avLst/>
          </a:prstGeom>
          <a:solidFill>
            <a:srgbClr val="BED37B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cs typeface="Times New Roman" pitchFamily="18" charset="0"/>
              </a:rPr>
              <a:t>Здоровые зубы – это прежде всего залог хорошего состояния нашей пищеварительной системы, а значит, и всего организма.</a:t>
            </a:r>
          </a:p>
          <a:p>
            <a:pPr algn="ctr"/>
            <a:r>
              <a:rPr lang="ru-RU" sz="3200" i="1" dirty="0" smtClean="0">
                <a:cs typeface="Times New Roman" pitchFamily="18" charset="0"/>
              </a:rPr>
              <a:t>Следовательно, чем дольше мы сохраняем наши зубы здоровыми, тем больше мы сами будем здоровы.</a:t>
            </a:r>
            <a:endParaRPr lang="ru-RU" sz="3200" i="1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лучдиаг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357290" y="2285992"/>
            <a:ext cx="2360447" cy="3457686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14414" y="100010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616–07  Л 871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71935" y="2357430"/>
            <a:ext cx="4000528" cy="341632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Настоящее издание представляет собой обобщенный опыт ведущих специалистов по вопросам диагностики заболеваний и повреждений челюстно-лицевой области. Представлены современные методы лучевой диагностики, лучевая диагностика и семиотика различных патологических состояний, алгоритмы и схемы лучевого обследования.</a:t>
            </a:r>
            <a:endParaRPr lang="ru-RU" i="1" dirty="0"/>
          </a:p>
        </p:txBody>
      </p:sp>
      <p:pic>
        <p:nvPicPr>
          <p:cNvPr id="3074" name="Picture 2" descr="C:\Documents and Settings\Пользователь\Мои документы\красивый зу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4646">
            <a:off x="6469981" y="680525"/>
            <a:ext cx="2178432" cy="2232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1285860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Лучевая диагностика в стоматологии </a:t>
            </a:r>
            <a:r>
              <a:rPr lang="ru-RU" dirty="0" smtClean="0"/>
              <a:t>: национальное руководство </a:t>
            </a:r>
            <a:r>
              <a:rPr lang="en-US" dirty="0" smtClean="0"/>
              <a:t>/</a:t>
            </a:r>
            <a:r>
              <a:rPr lang="ru-RU" dirty="0" smtClean="0"/>
              <a:t> под ред. А.Ю. Васильева. – Москва : ГЭОТАР-Медиа, 2010. – 288 с.</a:t>
            </a:r>
            <a:endParaRPr lang="ru-R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071546"/>
            <a:ext cx="7146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«О здоровье суди не по годам, а по зубам»</a:t>
            </a:r>
          </a:p>
          <a:p>
            <a:pPr algn="ctr"/>
            <a:r>
              <a:rPr lang="ru-RU" sz="2400" i="1" dirty="0" smtClean="0"/>
              <a:t>                                                     Неизвестный автор</a:t>
            </a:r>
            <a:endParaRPr lang="ru-RU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2071678"/>
            <a:ext cx="6643734" cy="203132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Полость рта взрослого человека связана с выполнением многих функций, благодаря чему отражает на себе состояние организма. В частности слизистая демонстрирует различные патологические и системные явления, протекающие в организме, характеризует силу иммунитета, здоровье внутренних органов и т.д. Как правило, заболевания полости рта делятся на болезни десен и слизистой, а также зубов.</a:t>
            </a:r>
            <a:endParaRPr lang="ru-RU" i="1" dirty="0"/>
          </a:p>
        </p:txBody>
      </p:sp>
      <p:pic>
        <p:nvPicPr>
          <p:cNvPr id="2051" name="Picture 3" descr="C:\Documents and Settings\Пользователь\Мои документы\устр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857628"/>
            <a:ext cx="6643734" cy="257176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Пользователь\Мои документы\наши зубы.jpg"/>
          <p:cNvPicPr>
            <a:picLocks noChangeAspect="1" noChangeArrowheads="1"/>
          </p:cNvPicPr>
          <p:nvPr/>
        </p:nvPicPr>
        <p:blipFill>
          <a:blip r:embed="rId2"/>
          <a:srcRect l="13265" r="282"/>
          <a:stretch>
            <a:fillRect/>
          </a:stretch>
        </p:blipFill>
        <p:spPr bwMode="auto">
          <a:xfrm>
            <a:off x="1214414" y="1214422"/>
            <a:ext cx="6786610" cy="463663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Пользователь\Мои документы\терстом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428868"/>
            <a:ext cx="2383453" cy="338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TextBox 3"/>
          <p:cNvSpPr txBox="1"/>
          <p:nvPr/>
        </p:nvSpPr>
        <p:spPr>
          <a:xfrm>
            <a:off x="1214414" y="1071546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616. 31   Т 35</a:t>
            </a:r>
          </a:p>
          <a:p>
            <a:r>
              <a:rPr lang="ru-RU" dirty="0" smtClean="0"/>
              <a:t>       </a:t>
            </a:r>
            <a:r>
              <a:rPr lang="ru-RU" b="1" dirty="0" smtClean="0"/>
              <a:t>Терапевтическая стоматология </a:t>
            </a:r>
            <a:r>
              <a:rPr lang="ru-RU" dirty="0" smtClean="0"/>
              <a:t>: национальное руководство </a:t>
            </a:r>
            <a:r>
              <a:rPr lang="en-US" dirty="0" smtClean="0"/>
              <a:t>/</a:t>
            </a:r>
            <a:r>
              <a:rPr lang="ru-RU" dirty="0" smtClean="0"/>
              <a:t> под ред. Л.А. Дмитриевой. - 2-е изд., перераб. и доп. – Москва : ГЭОТАР-Медиа, 2015. – 888 с. : ил.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86182" y="2500306"/>
            <a:ext cx="4286281" cy="341632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В настоящем руководстве освещены современные вопросы профилактики, диагностики,  фармакотерапии  и лечения стоматологических заболеваний в терапевтической стоматологии. Во второе издание включены гнатологические аспекты лечения пародонтологических больных, малоинвазивные методы лечения кариеса, новинки реставрации, внесены сведения о зубосохраняющих технологиях и гигиены полости рта.</a:t>
            </a:r>
            <a:endParaRPr lang="ru-RU" i="1" dirty="0"/>
          </a:p>
        </p:txBody>
      </p:sp>
      <p:pic>
        <p:nvPicPr>
          <p:cNvPr id="5122" name="Picture 2" descr="C:\Documents and Settings\Пользователь\Мои документы\зуб с зеркалом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1571612"/>
            <a:ext cx="828165" cy="11896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Пользователь\Мои документы\зубы-креатив.jpg"/>
          <p:cNvPicPr>
            <a:picLocks noChangeAspect="1" noChangeArrowheads="1"/>
          </p:cNvPicPr>
          <p:nvPr/>
        </p:nvPicPr>
        <p:blipFill>
          <a:blip r:embed="rId2"/>
          <a:srcRect l="4082" r="5102"/>
          <a:stretch>
            <a:fillRect/>
          </a:stretch>
        </p:blipFill>
        <p:spPr bwMode="auto">
          <a:xfrm>
            <a:off x="1500166" y="1214422"/>
            <a:ext cx="6357982" cy="2736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4286256"/>
            <a:ext cx="67866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«Если человек ухаживает за зубами и деснами, то он продлевает себе жизнь как минимум на 10 лет»</a:t>
            </a:r>
          </a:p>
          <a:p>
            <a:pPr algn="ctr"/>
            <a:r>
              <a:rPr lang="ru-RU" sz="2800" i="1" dirty="0" smtClean="0"/>
              <a:t>                                                        </a:t>
            </a:r>
            <a:r>
              <a:rPr lang="en-US" sz="2800" i="1" dirty="0" smtClean="0"/>
              <a:t>Dr. Mayo</a:t>
            </a:r>
            <a:endParaRPr lang="ru-RU" sz="2800" i="1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1076</Words>
  <Application>Microsoft Office PowerPoint</Application>
  <PresentationFormat>Экран (4:3)</PresentationFormat>
  <Paragraphs>51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User2</cp:lastModifiedBy>
  <cp:revision>235</cp:revision>
  <dcterms:created xsi:type="dcterms:W3CDTF">2018-06-05T10:23:59Z</dcterms:created>
  <dcterms:modified xsi:type="dcterms:W3CDTF">2019-03-01T11:17:38Z</dcterms:modified>
</cp:coreProperties>
</file>