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71" r:id="rId3"/>
    <p:sldId id="281" r:id="rId4"/>
    <p:sldId id="280" r:id="rId5"/>
    <p:sldId id="264" r:id="rId6"/>
    <p:sldId id="266" r:id="rId7"/>
    <p:sldId id="267" r:id="rId8"/>
    <p:sldId id="257" r:id="rId9"/>
    <p:sldId id="265" r:id="rId10"/>
    <p:sldId id="263" r:id="rId11"/>
    <p:sldId id="269" r:id="rId12"/>
    <p:sldId id="283" r:id="rId13"/>
    <p:sldId id="278" r:id="rId14"/>
    <p:sldId id="268" r:id="rId15"/>
    <p:sldId id="272" r:id="rId16"/>
    <p:sldId id="273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867B-ADEE-455F-9EAA-0032C2710C03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E59E8-CC5C-49B3-9305-93E64ADB20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62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E59E8-CC5C-49B3-9305-93E64ADB207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901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E59E8-CC5C-49B3-9305-93E64ADB207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30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1E37-3EDB-42AD-B50D-CB995B9418C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D74A-ED7A-4E5B-B5B5-A1586A088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1E37-3EDB-42AD-B50D-CB995B9418C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D74A-ED7A-4E5B-B5B5-A1586A088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1E37-3EDB-42AD-B50D-CB995B9418C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D74A-ED7A-4E5B-B5B5-A1586A088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1E37-3EDB-42AD-B50D-CB995B9418C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D74A-ED7A-4E5B-B5B5-A1586A088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1E37-3EDB-42AD-B50D-CB995B9418C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D74A-ED7A-4E5B-B5B5-A1586A088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1E37-3EDB-42AD-B50D-CB995B9418C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D74A-ED7A-4E5B-B5B5-A1586A088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1E37-3EDB-42AD-B50D-CB995B9418C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D74A-ED7A-4E5B-B5B5-A1586A088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1E37-3EDB-42AD-B50D-CB995B9418C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D74A-ED7A-4E5B-B5B5-A1586A088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1E37-3EDB-42AD-B50D-CB995B9418C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D74A-ED7A-4E5B-B5B5-A1586A088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1E37-3EDB-42AD-B50D-CB995B9418C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D74A-ED7A-4E5B-B5B5-A1586A088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1E37-3EDB-42AD-B50D-CB995B9418C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D74A-ED7A-4E5B-B5B5-A1586A088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01E37-3EDB-42AD-B50D-CB995B9418C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AD74A-ED7A-4E5B-B5B5-A1586A088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Мои документы\шаблоны\фон кирпич.jpg"/>
          <p:cNvPicPr>
            <a:picLocks noChangeAspect="1" noChangeArrowheads="1"/>
          </p:cNvPicPr>
          <p:nvPr/>
        </p:nvPicPr>
        <p:blipFill>
          <a:blip r:embed="rId2"/>
          <a:srcRect b="20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Пользователь\Мои документы\геркар.jpg"/>
          <p:cNvPicPr>
            <a:picLocks noChangeAspect="1" noChangeArrowheads="1"/>
          </p:cNvPicPr>
          <p:nvPr/>
        </p:nvPicPr>
        <p:blipFill>
          <a:blip r:embed="rId3"/>
          <a:srcRect l="2708" t="3287" r="55886" b="34213"/>
          <a:stretch>
            <a:fillRect/>
          </a:stretch>
        </p:blipFill>
        <p:spPr bwMode="auto">
          <a:xfrm>
            <a:off x="1233896" y="857232"/>
            <a:ext cx="2766600" cy="3132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071537" y="4143380"/>
            <a:ext cx="6858049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Давайте подвинем старость</a:t>
            </a:r>
            <a:endParaRPr lang="ru-RU" sz="54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1462619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Современные взгляды на долголетие в рамках национального проекта «демография»</a:t>
            </a:r>
          </a:p>
        </p:txBody>
      </p:sp>
    </p:spTree>
  </p:cSld>
  <p:clrMapOvr>
    <a:masterClrMapping/>
  </p:clrMapOvr>
  <p:transition spd="slow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фоны\кирпичи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14282" y="1214422"/>
          <a:ext cx="3204000" cy="4286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4" imgW="5667375" imgH="6476797" progId="AcroExch.Document.11">
                  <p:embed/>
                </p:oleObj>
              </mc:Choice>
              <mc:Fallback>
                <p:oleObj name="Acrobat Document" r:id="rId4" imgW="5667375" imgH="6476797" progId="AcroExch.Document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214422"/>
                        <a:ext cx="3204000" cy="4286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14744" y="714356"/>
            <a:ext cx="542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endParaRPr lang="ru-RU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1785926"/>
            <a:ext cx="52864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данной брошюре, предназначенной для руководителей и организаторов здравоохранения, рассматриваются потребности людей старшего возраста, различные профили болезней, от которых они страдают, потребность в вовлечении пожилых в процесс принятия решений, фактические данные, указывающие на эффективные виды паллиативной помощи, вопросы, которые нужно будет рассмотреть в будущем, пути улучшения услуг в этой области, а также повышение информированности работников здравоохранения по этим вопросам.</a:t>
            </a:r>
            <a:endParaRPr lang="ru-RU" sz="20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571480"/>
            <a:ext cx="51435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612.6 С 56</a:t>
            </a:r>
          </a:p>
          <a:p>
            <a:pPr>
              <a:defRPr/>
            </a:pP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Совершенствование паллиативной помощи пожилым людям</a:t>
            </a:r>
            <a:r>
              <a:rPr lang="en-US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ВОЗ. – Копенгаген, 2005. – 40 с. -  </a:t>
            </a:r>
            <a:r>
              <a:rPr lang="de-DE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ISBN 92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de-DE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890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de-DE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2283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de-DE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19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фоны\кирпич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</p:spPr>
      </p:pic>
      <p:pic>
        <p:nvPicPr>
          <p:cNvPr id="19458" name="Picture 2" descr="C:\Documents and Settings\Пользователь\Мои документы\качеств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071546"/>
            <a:ext cx="3143669" cy="44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406" y="2000240"/>
            <a:ext cx="55007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качества жизни – надежный и эффективный метод оценки общего благополучия человека. Комплекс проблем, возникающих у женщин в постменопаузе, привлекает все большее внимание ученых различных специальностей. В книге рассмотрены факторы, влияющие на качество жизни женщин в климактерии: дерматопатии, сексуальные расстройства, остеопороз, остеопения, сахарный диабет, ишемическая болезнь сердца, артериальная гипертензия; представлены современные  данные о демографии в России и в мире.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28604"/>
            <a:ext cx="500066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618 М 242</a:t>
            </a:r>
          </a:p>
          <a:p>
            <a:pPr>
              <a:defRPr/>
            </a:pP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Манухин, И. Б. Качество жизни и климактерий </a:t>
            </a:r>
            <a:r>
              <a:rPr lang="en-US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И. Б. Манухин, В. Г. Тактаров, С. В. Шмелев. – Москва : Литтерра, 2015. – 320 с.</a:t>
            </a:r>
            <a:r>
              <a:rPr lang="en-US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ISBN 978-5-4235-0179-2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9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29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фоны\кирпич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714356"/>
            <a:ext cx="8286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 и экономические возможности меняют наше сознание, и хочется надеяться, что не только медики, но и все гражданское общество не останутся равнодушными к проблемам долголетия и помогут окружающим понять, что «время коснется всех», а значит, надо быть добрее, заботливее, внимательнее. Формирование  новой концепции медицинской помощи пожилым с учетом современных научных достижений и международного опыта – важная задача, над которой работают наши органы здравоохранения совместно с геронтологами и гериатрами.</a:t>
            </a:r>
            <a:endParaRPr lang="ru-RU" sz="20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Picture 3" descr="C:\Documents and Settings\Пользователь\Мои документы\вес стар.jpg"/>
          <p:cNvPicPr>
            <a:picLocks noChangeAspect="1" noChangeArrowheads="1"/>
          </p:cNvPicPr>
          <p:nvPr/>
        </p:nvPicPr>
        <p:blipFill>
          <a:blip r:embed="rId3"/>
          <a:srcRect t="32509" b="7896"/>
          <a:stretch>
            <a:fillRect/>
          </a:stretch>
        </p:blipFill>
        <p:spPr bwMode="auto">
          <a:xfrm>
            <a:off x="1428728" y="3515082"/>
            <a:ext cx="6143668" cy="2700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 advClick="0" advTm="29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фоны\кирпич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</p:spPr>
      </p:pic>
      <p:pic>
        <p:nvPicPr>
          <p:cNvPr id="28674" name="Picture 2" descr="C:\Documents and Settings\Пользователь\Мои документы\клингер.pn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285720" y="928670"/>
            <a:ext cx="48768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29256" y="705177"/>
            <a:ext cx="350046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«Клиническая геронтология» – научно-практический медицинский журнал </a:t>
            </a:r>
            <a:r>
              <a:rPr lang="en-US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Учредитель Медико-технологическое предприятие НЬЮДИАМЕД. Москва, 2019. – один раз в два месяца сдвоенными номерами. – </a:t>
            </a:r>
            <a:r>
              <a:rPr lang="en-US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ISSN 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10607-2499. </a:t>
            </a:r>
            <a:endParaRPr lang="ru-RU" sz="19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9" y="3500438"/>
            <a:ext cx="8572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 знакомит читателя с фундаментальными вопросами биологии, патофизиологии старения, особенностями течения и терапии различных заболеваний в позднем возрасте, современными методами диагностики и лечения, социальными вопросами, организацией здравоохранения, этическими вопросами, законодательством. Предназначен для практических врачей различных специальностей и социальных работников, которым приходится постоянно решать клинические и социальные проблемы больных пожилого и старческого возраста.</a:t>
            </a:r>
            <a:endParaRPr lang="ru-RU" sz="20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фоны\кирпич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</p:spPr>
      </p:pic>
      <p:pic>
        <p:nvPicPr>
          <p:cNvPr id="19459" name="Picture 3" descr="C:\Documents and Settings\Пользователь\Мои документы\здор и дол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2547240" cy="42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14678" y="2214554"/>
            <a:ext cx="5643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книга для людей преклонного возраста. Она призвана помочь пожилым людям сохранить и поправить свое здоровье. Природные дары – вот лучшее лекарство.</a:t>
            </a:r>
            <a:endParaRPr lang="ru-RU" sz="20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1" name="Picture 3" descr="C:\Documents and Settings\Пользователь\Мои документы\бабушка рядом с дедушкой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t="13336" b="13426"/>
          <a:stretch>
            <a:fillRect/>
          </a:stretch>
        </p:blipFill>
        <p:spPr bwMode="auto">
          <a:xfrm>
            <a:off x="3500430" y="3571876"/>
            <a:ext cx="4857784" cy="25717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428992" y="500042"/>
            <a:ext cx="571500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612.6 З 467</a:t>
            </a:r>
          </a:p>
          <a:p>
            <a:pPr>
              <a:defRPr/>
            </a:pP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Буров, М. Здоровье и долголетие для пожилых : Рецепты и рекомендации </a:t>
            </a:r>
            <a:r>
              <a:rPr lang="en-US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 Буров, А. Светлицкая. – Москва : РИПОЛ классик, 2006. – 192 с. - (Ключи к здоровью). - ISBN 5-7905-4191-7.</a:t>
            </a:r>
            <a:endParaRPr lang="ru-RU" sz="19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фоны\кирпич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742165"/>
            <a:ext cx="87154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Знаменитый американский ученый Роберт Батлер говорил, что старость не следует обособлять, но стоит помнить, что у нее свои плюсы. Сегодня в стране пока что около 200 гериатров, которые конкретно работают в поликлиниках, реабилитационных центрах, научно-клинических учреждениях. Это не просто мало, это ничтожно мало. Их стали готовить, и во многих городах уже успешно работают специалисты, используя новые методы и установки. Один из известнейших исследователей проблем старения Давид Синклер уверен, что вскоре мы сумеем не только «замораживать» старение, но и обращать его вспять.</a:t>
            </a:r>
            <a:endParaRPr lang="ru-RU" sz="2300" b="1" dirty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C:\Documents and Settings\Пользователь\Мои документы\ирина самар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3659" t="4341" r="5628" b="31089"/>
          <a:stretch>
            <a:fillRect/>
          </a:stretch>
        </p:blipFill>
        <p:spPr bwMode="auto">
          <a:xfrm>
            <a:off x="1857356" y="4143380"/>
            <a:ext cx="5915068" cy="2484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Click="0" advTm="4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фоны\кирпич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</p:spPr>
      </p:pic>
      <p:pic>
        <p:nvPicPr>
          <p:cNvPr id="25602" name="Picture 2" descr="C:\Documents and Settings\Пользователь\Мои документы\осень жизни (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04"/>
            <a:ext cx="4080578" cy="5904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345267" y="857232"/>
            <a:ext cx="4798237" cy="549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Известно всем, что в сорок лет</a:t>
            </a:r>
          </a:p>
          <a:p>
            <a:r>
              <a:rPr lang="ru-RU" sz="27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только начинается,</a:t>
            </a:r>
          </a:p>
          <a:p>
            <a:r>
              <a:rPr lang="ru-RU" sz="27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в пятьдесят и шестьдесят</a:t>
            </a:r>
          </a:p>
          <a:p>
            <a:r>
              <a:rPr lang="ru-RU" sz="27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 точно, не кончается</a:t>
            </a:r>
            <a:r>
              <a:rPr lang="en-US" sz="27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7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7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даже в семьдесят, друзья,</a:t>
            </a:r>
          </a:p>
          <a:p>
            <a:r>
              <a:rPr lang="ru-RU" sz="27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повода печалиться</a:t>
            </a:r>
            <a:r>
              <a:rPr lang="en-US" sz="27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r>
              <a:rPr lang="ru-RU" sz="27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так много впереди,</a:t>
            </a:r>
          </a:p>
          <a:p>
            <a:r>
              <a:rPr lang="ru-RU" sz="27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жизнь вновь продолжается</a:t>
            </a:r>
            <a:r>
              <a:rPr lang="en-US" sz="27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7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7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Желаю вам любить, мечтать,</a:t>
            </a:r>
          </a:p>
          <a:p>
            <a:r>
              <a:rPr lang="ru-RU" sz="27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знать печали, старости</a:t>
            </a:r>
          </a:p>
          <a:p>
            <a:r>
              <a:rPr lang="ru-RU" sz="27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силы духа не терять, </a:t>
            </a:r>
          </a:p>
          <a:p>
            <a:r>
              <a:rPr lang="ru-RU" sz="27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Здоровья вам и радости</a:t>
            </a:r>
            <a:r>
              <a:rPr lang="en-US" sz="27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7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7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7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2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Пользователь\Мои документы\шаблоны\фон кирпич.jpg"/>
          <p:cNvPicPr>
            <a:picLocks noChangeAspect="1" noChangeArrowheads="1"/>
          </p:cNvPicPr>
          <p:nvPr/>
        </p:nvPicPr>
        <p:blipFill>
          <a:blip r:embed="rId2"/>
          <a:srcRect b="20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2358" y="2500306"/>
            <a:ext cx="538416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Приглашаем  к чтению</a:t>
            </a:r>
            <a:endParaRPr lang="ru-RU" sz="36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928670"/>
            <a:ext cx="6500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представленные материалы находятся в Отделе научной литературы (каб. №22) и в Научном читальном зале (каб. №4) библиотеки ВГМУ</a:t>
            </a:r>
            <a:endParaRPr lang="ru-RU" sz="20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4572008"/>
            <a:ext cx="36433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вед. библиотекарь О.А. Яковенко</a:t>
            </a:r>
            <a:endParaRPr lang="ru-RU" sz="19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3" descr="C:\Documents and Settings\Пользователь\Мои документы\геркар.jpg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 l="52847" t="44236" r="6528" b="8888"/>
          <a:stretch>
            <a:fillRect/>
          </a:stretch>
        </p:blipFill>
        <p:spPr bwMode="auto">
          <a:xfrm>
            <a:off x="4929190" y="3357562"/>
            <a:ext cx="3286148" cy="2772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 advClick="0" advTm="1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фоны\кирпичи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928670"/>
            <a:ext cx="77867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«Старение – это закономерно развивающийся разрушительный  биологический процесс ограничения адаптации организма, это процесс увеличивающий вероятность смерти, сокращающий продолжительность жизни, способствующий появлению возрастной патологии при первичном изменении в наследственном аппарате»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Фролькис В.                                                                                                          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7" name="Picture 1" descr="C:\Documents and Settings\Пользователь\Мои документы\эмблемапож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271450"/>
            <a:ext cx="1371600" cy="1371600"/>
          </a:xfrm>
          <a:prstGeom prst="rect">
            <a:avLst/>
          </a:prstGeom>
          <a:noFill/>
        </p:spPr>
      </p:pic>
      <p:pic>
        <p:nvPicPr>
          <p:cNvPr id="9218" name="Picture 2" descr="C:\Documents and Settings\Пользователь\Мои документы\эмблемапож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0004" y="271449"/>
            <a:ext cx="1371600" cy="13716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Пользователь\Мои документы\фоны\кирпич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803721"/>
            <a:ext cx="7643866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 проект «Демография» направлен на обеспечение увеличения продолжительности жизни населения, на  создание условий для активного долголетия и качественной жизни людей преклонного возраста. Реализация проекта предусматривает ряд мероприятий по укреплению здоровья, увеличению периода  активности, долголетия, а также нацелена на развитие всей гериатрической службы.</a:t>
            </a:r>
            <a:endParaRPr lang="ru-RU" sz="31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20000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Пользователь\Мои документы\фоны\кирпич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714356"/>
            <a:ext cx="7786742" cy="535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Никогда еще в России не говорили так много о жизни старшего поколения, как сегодня. ХХ век – век демографического  взрыва и постарение идет ускоренными темпами. Это доказывает, что проблемы геронтологии и гериатрии не только актуальны, но и становятся все более значимыми, помогая людям бороться со старостью. Что же предлагают ученые, практические врачи, чтобы  прибавить годы к жизни, овладеть секретами долголетия? </a:t>
            </a:r>
            <a:endParaRPr lang="ru-RU" sz="30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1" name="Picture 1" descr="C:\Documents and Settings\Пользователь\Мои документы\пар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0ED"/>
              </a:clrFrom>
              <a:clrTo>
                <a:srgbClr val="F5F0ED">
                  <a:alpha val="0"/>
                </a:srgbClr>
              </a:clrTo>
            </a:clrChange>
          </a:blip>
          <a:srcRect l="58751" t="30953" r="7499" b="7143"/>
          <a:stretch>
            <a:fillRect/>
          </a:stretch>
        </p:blipFill>
        <p:spPr bwMode="auto">
          <a:xfrm>
            <a:off x="357158" y="5220290"/>
            <a:ext cx="1404000" cy="13519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фоны\кирпич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</p:spPr>
      </p:pic>
      <p:pic>
        <p:nvPicPr>
          <p:cNvPr id="3074" name="Picture 2" descr="C:\Documents and Settings\Пользователь\Мои документы\биол во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000108"/>
            <a:ext cx="3200400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428604"/>
            <a:ext cx="485778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612.6 К 467</a:t>
            </a:r>
          </a:p>
          <a:p>
            <a:pPr>
              <a:defRPr/>
            </a:pP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Кишкун, А. А. Биологический возраст и старение: возможности определения и пути коррекции : руководство для врачей </a:t>
            </a:r>
            <a:r>
              <a:rPr lang="en-US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 А. Кишкун. – Москва : ГЭОТАР-Медиа, 2008. – 976 с.</a:t>
            </a:r>
            <a:r>
              <a:rPr lang="en-US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ISBN 978-59704-0786-8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19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357430"/>
            <a:ext cx="45005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руководстве обобщены современные  концепции и практические подходы к изучению сущности патобиохимических и онтогенетических механизмов старения. Большое внимание уделено обоснованию патогенетических подходов к разработке программ управления старением. Дана оценка достижений в области технологий продления и улучшения качества жизни человека.</a:t>
            </a:r>
            <a:endParaRPr lang="ru-RU" sz="20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28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фоны\кирпичи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9144000" cy="6912000"/>
          </a:xfrm>
          <a:prstGeom prst="rect">
            <a:avLst/>
          </a:prstGeom>
          <a:noFill/>
        </p:spPr>
      </p:pic>
      <p:pic>
        <p:nvPicPr>
          <p:cNvPr id="5122" name="Picture 2" descr="C:\Documents and Settings\Пользователь\Мои документы\иммун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52140"/>
            <a:ext cx="2868606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43306" y="660282"/>
            <a:ext cx="542928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612.6 С 301</a:t>
            </a:r>
          </a:p>
          <a:p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Семенков, В.Ф. Иммуногеронтология : Руководство для врачей </a:t>
            </a:r>
            <a:r>
              <a:rPr lang="en-US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В.Ф. Семенков, В.И. Карандашов, Л.В. Ковальчук. – Москва : Медицина, 2005. – 208 с. </a:t>
            </a:r>
            <a:r>
              <a:rPr lang="en-US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ISBN 5-225-04095-0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9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2285992"/>
            <a:ext cx="55006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книге представлены  новые сведения о механизмах старения иммунной системы. Описаны возрастная инволюция тимуса и возрастная динамика иммунного ответа, а также взаимосвязи атеросклероза и иммунитета. Рассказано о феномене  долгожительства и современных подходах к медикаментозной и немедикаментозной иммунокоррекции в геронтологии.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Предназначено для специалистов, занимающихся проблемами старения человека, продления и повышения качества жизни.</a:t>
            </a:r>
            <a:endParaRPr lang="ru-RU" sz="20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28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фоны\кирпич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</p:spPr>
      </p:pic>
      <p:pic>
        <p:nvPicPr>
          <p:cNvPr id="18434" name="Picture 2" descr="C:\Documents and Settings\Пользователь\Мои документы\рук1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13522" r="14109"/>
          <a:stretch>
            <a:fillRect/>
          </a:stretch>
        </p:blipFill>
        <p:spPr bwMode="auto">
          <a:xfrm>
            <a:off x="341984" y="428604"/>
            <a:ext cx="1944000" cy="286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 descr="C:\Documents and Settings\Пользователь\Мои документы\рук2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 l="32000" t="25639" r="31750" b="25611"/>
          <a:stretch>
            <a:fillRect/>
          </a:stretch>
        </p:blipFill>
        <p:spPr bwMode="auto">
          <a:xfrm>
            <a:off x="6858016" y="3156768"/>
            <a:ext cx="1968923" cy="28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28860" y="714356"/>
            <a:ext cx="68580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612.6 Р 851</a:t>
            </a:r>
          </a:p>
          <a:p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Руководство по геронтологии и гериатрии : в 4 т. Т. 1 </a:t>
            </a:r>
            <a:r>
              <a:rPr lang="en-US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редакцией В.Н. Ярыгина, А.С. Мелентьева. – Москва : ГЭОТАР-Медиа, 2010. – 720 с. – </a:t>
            </a:r>
            <a:r>
              <a:rPr lang="en-US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ISBN 978–5–9704–1687–7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(т. </a:t>
            </a:r>
            <a:r>
              <a:rPr lang="en-US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19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928802"/>
            <a:ext cx="64294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612.6 Р 851</a:t>
            </a:r>
          </a:p>
          <a:p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Руководство по геронтологии и гериатрии : в 4 т. Т. 2 </a:t>
            </a:r>
            <a:r>
              <a:rPr lang="en-US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 редакцией В.Н. Ярыгина, А.С. Мелентьева. – Москва : ГЭОТАР-Медиа, 2010. – 784 с. – </a:t>
            </a:r>
            <a:r>
              <a:rPr lang="en-US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ISBN 978-5-9704-1459-0 (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 </a:t>
            </a:r>
            <a:r>
              <a:rPr lang="en-US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9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" y="3296853"/>
            <a:ext cx="707236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томе руководства раскрыты современные представления биологии, генетики, морфологии, физиологии, биохимии, биофизики и других медико-биологических наук о геронтогенезе и сдерживании преждевременного старения, особое место уделяется характеристике демографической ситуации в России и медико-социальной помощи пожилым.</a:t>
            </a:r>
            <a:endParaRPr lang="ru-RU" sz="19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072074"/>
            <a:ext cx="650085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en-US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томе руководства читатель знакомится с основными клиническими характеристиками современного пациента гериатрической практики и многоликостью его «портрета».</a:t>
            </a:r>
            <a:endParaRPr lang="ru-RU" sz="19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 decel="10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фоны\кирпич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857232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«И сказал Господь: не вечно Духу Моему быть пренебрегаемым человеками потому, что они плоть; пусть будут дни их сто двадцать лет»</a:t>
            </a:r>
          </a:p>
          <a:p>
            <a:pPr algn="ctr"/>
            <a:r>
              <a:rPr lang="ru-RU" sz="32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        Бытие 6.3.                                                                                                                   </a:t>
            </a:r>
            <a:endParaRPr lang="ru-RU" sz="32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3" name="Picture 1" descr="C:\Documents and Settings\Пользователь\Мои документы\старение1.jpg"/>
          <p:cNvPicPr>
            <a:picLocks noChangeAspect="1" noChangeArrowheads="1"/>
          </p:cNvPicPr>
          <p:nvPr/>
        </p:nvPicPr>
        <p:blipFill>
          <a:blip r:embed="rId3"/>
          <a:srcRect l="58646" t="20805" r="2916" b="45445"/>
          <a:stretch>
            <a:fillRect/>
          </a:stretch>
        </p:blipFill>
        <p:spPr bwMode="auto">
          <a:xfrm>
            <a:off x="1500166" y="3191082"/>
            <a:ext cx="5715040" cy="3024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Click="0" advTm="1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фоны\кирпич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</p:spPr>
      </p:pic>
      <p:pic>
        <p:nvPicPr>
          <p:cNvPr id="4098" name="Picture 2" descr="C:\Documents and Settings\Пользователь\Мои документы\ухо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1357298"/>
            <a:ext cx="2786082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2500306"/>
            <a:ext cx="47863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учебном пособии отражены основные понятия, связанные с процессом старения отражены его морфологические проявления. Дана оценка биологическим, социальным и медицинским аспектам геронтогенеза. Представлены исследования отечественных и зарубежных ученых, отражающих различные  подходы к процессу инволюции. Особое внимание уделено психологическим аспектам старения.</a:t>
            </a:r>
            <a:endParaRPr lang="ru-RU" sz="20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510771"/>
            <a:ext cx="50006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612.6 У 851</a:t>
            </a:r>
          </a:p>
          <a:p>
            <a:pPr>
              <a:defRPr/>
            </a:pP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Уход за пожилыми: основы геронтологии, геронтопсихологии и гериатрии : учебное пособие </a:t>
            </a:r>
            <a:r>
              <a:rPr lang="en-US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 О. Заварзина, С. В. Шмелева, Е. А. Петрова, В. А. Яковлев. – Москва : ГЭОТАР-Медиа, 2016. – 224 с.</a:t>
            </a:r>
            <a:r>
              <a:rPr lang="en-US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ISBN 978-5-9704-3887-9</a:t>
            </a:r>
            <a:endParaRPr lang="ru-RU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4000</TotalTime>
  <Words>1325</Words>
  <Application>Microsoft Office PowerPoint</Application>
  <PresentationFormat>Экран (4:3)</PresentationFormat>
  <Paragraphs>57</Paragraphs>
  <Slides>17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User2</cp:lastModifiedBy>
  <cp:revision>436</cp:revision>
  <dcterms:created xsi:type="dcterms:W3CDTF">2019-03-28T11:38:40Z</dcterms:created>
  <dcterms:modified xsi:type="dcterms:W3CDTF">2020-11-25T08:39:13Z</dcterms:modified>
</cp:coreProperties>
</file>