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42B-73CA-4900-A9FB-227D0C03966A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0D942-86BF-487D-8463-8676DC8CC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вов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2E2"/>
              </a:clrFrom>
              <a:clrTo>
                <a:srgbClr val="F8F2E2">
                  <a:alpha val="0"/>
                </a:srgbClr>
              </a:clrTo>
            </a:clrChange>
          </a:blip>
          <a:srcRect t="9399"/>
          <a:stretch>
            <a:fillRect/>
          </a:stretch>
        </p:blipFill>
        <p:spPr bwMode="auto">
          <a:xfrm>
            <a:off x="5143504" y="142858"/>
            <a:ext cx="3708000" cy="22148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714362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Н Бурденко – военный хирург советской эпохи 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3071816"/>
            <a:ext cx="435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«Многих воителей стоит один врачеватель искусный»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Илиада (Гомер)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Пользователь\Мои документы\бур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1458" y="2408642"/>
            <a:ext cx="1727336" cy="25920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031" name="Picture 7" descr="C:\Documents and Settings\Пользователь\Мои документы\порт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10" t="76322"/>
          <a:stretch>
            <a:fillRect/>
          </a:stretch>
        </p:blipFill>
        <p:spPr bwMode="auto">
          <a:xfrm>
            <a:off x="1428728" y="3571882"/>
            <a:ext cx="2110344" cy="1476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 advTm="7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1670" y="345030"/>
            <a:ext cx="545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представленной литературы: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929238"/>
            <a:ext cx="857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61(09) Б 92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Багдасарян, С. М. Материалы к биографии Н. Н. Бурденко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М. Багдасарян. – Москва  : Академия Медицинских Наук СССР, 1950. – 151 с.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61(09) Ф 288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Фаустов, А. С. Выдающийся хирург, ученый и гуманист Н. Н. Бурденко (к 125 – летию со дня рождения)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Фаустов, И. Э. Есауленко, Н. В. Боброва. – Воронеж : Издательство «ИСТОКИ»,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2001. – 29 с. –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5-88242-178-0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61(09) Р 882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Русанова, А. А. Кто нас учил. Истоки Воронежской медицинской академии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А. Русанова. – Воронеж : ВГМА, 2008. – 60 с.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61(09) М 63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Мирский, М. Б. Главный хирург Н. Н. Бурденко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Б. Мирский. – Москва : Воениздат, 1973. – 160 с.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sz="16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328766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14057"/>
            <a:ext cx="79296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61(09) А 46</a:t>
            </a:r>
          </a:p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Алексанян, И. В. Главные хирурги фронтов и флотов в Великой Отечественной войне 1941 – 1945 гг.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В. Алексанян, М. Ш. Кнопов. – Москва : Медицина, 1985. – 240 с. : ил.</a:t>
            </a:r>
          </a:p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617 Б 91</a:t>
            </a:r>
          </a:p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Бурденко, Н.Н. Собрание сочинений : в 7 т.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редакцией П. А. Куприянова. – Москва : ИЗДАТЕЛЬСТВО АКАДЕМИИ МЕДИЦИНСКИХ НАУК СССР, 1951. Т. 1 – 235 с. ; 1951. Т. 2 – 291 с. ; 1951. Т. 3 – 323 с. ; 1950. Т. 4 – 350 с. ; 1950. Т. 5 – 252 с. ; 1952. Т. 6 – 281 с. ; 1952. Т. 7 – 264 с.</a:t>
            </a:r>
          </a:p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(09) Б 91</a:t>
            </a:r>
          </a:p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Багдасарян, С. М. Н. Н. Бурденко. Выдающиеся деятели отечественной медицины и здравоохранения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М. Багдасарьян. – Москва : Медицина, 1967. – 69 с.</a:t>
            </a:r>
            <a:endParaRPr lang="ru-RU" sz="16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69183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61(09) М 63</a:t>
            </a:r>
          </a:p>
          <a:p>
            <a:pPr marL="342900" indent="-342900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Мирский, М. Б. Исцеляющий скальпелем. Академик Н. Н. Бурденко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Б. Мирский. – Москва </a:t>
            </a:r>
            <a:r>
              <a:rPr lang="ru-RU" sz="1600" i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Издательство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«Знание», 1983. – 192 с.</a:t>
            </a:r>
          </a:p>
        </p:txBody>
      </p:sp>
    </p:spTree>
  </p:cSld>
  <p:clrMapOvr>
    <a:masterClrMapping/>
  </p:clrMapOvr>
  <p:transition spd="slow" advTm="20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071552"/>
            <a:ext cx="587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14312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Представленная литература находится в Отделе научной литературы – каб.№ 22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407194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вед. библиотекарь Яковенко О. А.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Documents and Settings\Пользователь\Мои документы\цветы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05766"/>
            <a:ext cx="2700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сви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28610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Бурденко Николай Нилович (3.06.1876 – 11.11.1946), русский хирург, основоположник отечественной нейрохирургии. Выпускник, позднее профессор Юрьевского университета. В качестве врача принимал участие в Первой мировой войне, где проявил себя как крупный организатор медицинской службы русской армии. С первых дней Великой Отечественной войны был назначен главным хирургом и консультантом Советской Армии. Организатор и первый президент Академии медицинских наук (с 1944 года).  </a:t>
            </a:r>
            <a:endParaRPr lang="ru-RU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Пользователь\Мои документы\во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6"/>
            <a:ext cx="7358114" cy="1584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20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материа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800"/>
            <a:ext cx="2247963" cy="3384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571486"/>
            <a:ext cx="5499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книга была написана на основании богатого литературного наследия Николая Ниловича, архивных данных о его жизни, стенограмм его выступлений, при чтении писем его учеников и сотрудников, рассеянных  по всему Советскому Союзу, здесь объединены  два варианта «Автобиографических записей» Бурденко. Из этого материала все яснее проступают черты этого необыкновенного человека, все шире и глубже раскрывается его разносторонняя, целиком поставленная на службу Родине деятельность. Важно отметить, что это – прямые (очень редкие) высказывания Николая Ниловича о самом себе, об отдельных моментах  его драгоценной и поучительной жизни.</a:t>
            </a:r>
            <a:endParaRPr lang="ru-RU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8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Пользователь\Мои документы\20201219_105042.jpg"/>
          <p:cNvPicPr/>
          <p:nvPr/>
        </p:nvPicPr>
        <p:blipFill>
          <a:blip r:embed="rId3" cstate="print"/>
          <a:srcRect l="6693" t="9165" r="4631" b="8258"/>
          <a:stretch>
            <a:fillRect/>
          </a:stretch>
        </p:blipFill>
        <p:spPr bwMode="auto">
          <a:xfrm rot="5400000">
            <a:off x="1214413" y="1071553"/>
            <a:ext cx="3071835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Пользователь\Мои документы\20201219_105112.jpg"/>
          <p:cNvPicPr/>
          <p:nvPr/>
        </p:nvPicPr>
        <p:blipFill>
          <a:blip r:embed="rId4" cstate="print"/>
          <a:srcRect l="10277" t="10975" r="8187" b="13762"/>
          <a:stretch>
            <a:fillRect/>
          </a:stretch>
        </p:blipFill>
        <p:spPr bwMode="auto">
          <a:xfrm rot="5400000">
            <a:off x="32034" y="1968180"/>
            <a:ext cx="2988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831095" y="472375"/>
            <a:ext cx="4741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января 1977 года постановлением Правительства Российской Федерации Воронежскому государственному медицинскому институту присвоено имя Н. Н. Бурденко. Это было сделано в знак признания огромного вклада Н. Н. Бурденко в становление высшего медицинского образования в г. Воронеже.</a:t>
            </a:r>
            <a:endParaRPr lang="ru-RU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120814"/>
            <a:ext cx="485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преподавателей нашего  ВУЗа посвящены Н. Н . Бурденко – выдающемуся ученому и врачу–хирургу, организатору медицинской науки и педагогу, известного своей практической деятельностью и научными трудами не только в России, но и за ее пределами. Подробно описан период его жизни и деятельности в Воронеже.</a:t>
            </a:r>
            <a:endParaRPr lang="ru-RU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5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г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52576"/>
            <a:ext cx="2232000" cy="334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Documents and Settings\Пользователь\Мои документы\ис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117138"/>
            <a:ext cx="2138587" cy="3312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28573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провел всю свою жизнь среди бойцов…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кровно связан с Красной Армией. Я отдаю все силы Красной Армии и горжусь своей принадлежностью к ней»                             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Н. Н. Бурденко 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950133"/>
            <a:ext cx="3786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книги М. Мирский посвятил выдающемуся советскому хирургу академику Н. Н. Бурденко. Жизнь каждого хирурга – это прежде всего хирургия, она требует высокого мастерства, полной самоотдачи, глубоких знаний, искреннего человеколюбия. «Божественным искусством» назвал когда-то хирургию великий Гете. Академик Бурденко в совершенстве владел «Божественным искусством».</a:t>
            </a:r>
            <a:endParaRPr lang="ru-RU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8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але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857237"/>
            <a:ext cx="2246162" cy="347052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285734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монографии предпринята попытка систематизации  и обобщения роли выдающихся военно-полевых хирургов в организации квалифицированной и специализированной помощи, научная и организаторская деятельность которых во многом способствовала решению проблемы общегосударственного значения – возвращению в строй и к труду сотен тысяч раненых. Среди имен, украшающих военно-полевую хирургию, особое место занимает генерал-полковник медицинской службы  Н. Н. Бурденко.</a:t>
            </a:r>
            <a:endParaRPr lang="ru-RU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Пользователь\Мои документы\перч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20" y="851388"/>
            <a:ext cx="2232000" cy="32919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7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2000246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и организационная деятельность Бурденко охватывает ряд крупнейших разделов хирургии и смежных с ней областей: разработка вопросов патогенеза и лечения шока; изучение процессов в нервной системе при оперативном вмешательстве и острых травмах; исследование мозговых явлений при опухолях и травмах  центральной нервной системы; труды по военно-полевой хирургии. В годы Великой Отечественной войны он блестяще разрешает много вопросов тактики хирургического лечения  огнестрельных ран. Впервые в мировой практике осуществил интракаротидный метод введения антисептических средств.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Пользователь\Мои документы\фильм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86446" y="285734"/>
            <a:ext cx="3508276" cy="1928826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LeftFacing"/>
            <a:lightRig rig="threePt" dir="t"/>
          </a:scene3d>
        </p:spPr>
      </p:pic>
      <p:pic>
        <p:nvPicPr>
          <p:cNvPr id="6" name="Рисунок 5" descr="C:\Documents and Settings\Пользователь\Мои документы\слова коллег3.jpg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0867" t="24625" r="26806" b="26767"/>
          <a:stretch>
            <a:fillRect/>
          </a:stretch>
        </p:blipFill>
        <p:spPr bwMode="auto">
          <a:xfrm>
            <a:off x="-33348" y="142858"/>
            <a:ext cx="3168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428860" y="57148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«Лучшее наслаждение, самая высокая радость жизни – чувствовать себя нужным и близким людям»</a:t>
            </a:r>
          </a:p>
          <a:p>
            <a:r>
              <a:rPr lang="ru-RU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А. М. Горький</a:t>
            </a: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8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929190" y="1877631"/>
            <a:ext cx="3643338" cy="2765821"/>
            <a:chOff x="500035" y="785798"/>
            <a:chExt cx="3643338" cy="2765821"/>
          </a:xfrm>
        </p:grpSpPr>
        <p:pic>
          <p:nvPicPr>
            <p:cNvPr id="2" name="Рисунок 1" descr="C:\Documents and Settings\Пользователь\Local Settings\Temporary Internet Files\Content.Word\20201219_142635.jpg"/>
            <p:cNvPicPr/>
            <p:nvPr/>
          </p:nvPicPr>
          <p:blipFill>
            <a:blip r:embed="rId3" cstate="print"/>
            <a:srcRect l="8841" t="21414" r="14538" b="11788"/>
            <a:stretch>
              <a:fillRect/>
            </a:stretch>
          </p:blipFill>
          <p:spPr bwMode="auto">
            <a:xfrm rot="5400000">
              <a:off x="2081802" y="1490048"/>
              <a:ext cx="2480067" cy="16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</p:pic>
        <p:pic>
          <p:nvPicPr>
            <p:cNvPr id="3" name="Рисунок 2" descr="C:\Documents and Settings\Пользователь\Local Settings\Temporary Internet Files\Content.Word\20201219_143226.jpg"/>
            <p:cNvPicPr/>
            <p:nvPr/>
          </p:nvPicPr>
          <p:blipFill>
            <a:blip r:embed="rId4" cstate="print"/>
            <a:srcRect l="20399" t="7908" r="4611" b="7894"/>
            <a:stretch>
              <a:fillRect/>
            </a:stretch>
          </p:blipFill>
          <p:spPr bwMode="auto">
            <a:xfrm rot="5400000">
              <a:off x="285720" y="1000113"/>
              <a:ext cx="2714645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714348" y="57148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«Жаден разум человеческий. Он не может ни остановиться, ни пребывать в покое, а порывается все дальше»</a:t>
            </a:r>
          </a:p>
          <a:p>
            <a:r>
              <a:rPr lang="ru-RU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Френсис Бэкон</a:t>
            </a:r>
            <a:endParaRPr lang="ru-RU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66816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«Собрание сочинений» Н. Н. Бурденко состоит из 7 томов, включающих в себя исторические работы о Н. И. Пирогове, труды по военно-полевой хирургии, по вопросам общей хирургии, по нейрохирургии, докторскую диссертацию Н. Н. Бурденко, его статьи по вопросам строительства советского здравоохранения, статьи по общим проблемам науки, культуры и педагогики.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3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Пользователь\Local Settings\Temporary Internet Files\Content.Word\20201222_104820.jpg"/>
          <p:cNvPicPr/>
          <p:nvPr/>
        </p:nvPicPr>
        <p:blipFill>
          <a:blip r:embed="rId3" cstate="print">
            <a:lum contrast="20000"/>
          </a:blip>
          <a:srcRect l="27605" t="16097" r="11417" b="21070"/>
          <a:stretch>
            <a:fillRect/>
          </a:stretch>
        </p:blipFill>
        <p:spPr bwMode="auto">
          <a:xfrm rot="5400000">
            <a:off x="-35751" y="1535899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7" name="Группа 6"/>
          <p:cNvGrpSpPr/>
          <p:nvPr/>
        </p:nvGrpSpPr>
        <p:grpSpPr>
          <a:xfrm>
            <a:off x="6089652" y="571486"/>
            <a:ext cx="2697190" cy="4002908"/>
            <a:chOff x="5875338" y="530708"/>
            <a:chExt cx="2697190" cy="4002908"/>
          </a:xfrm>
        </p:grpSpPr>
        <p:pic>
          <p:nvPicPr>
            <p:cNvPr id="2050" name="Picture 2" descr="C:\Documents and Settings\Пользователь\Мои документы\фото1.jp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875338" y="530708"/>
              <a:ext cx="2697190" cy="1826728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</p:pic>
        <p:pic>
          <p:nvPicPr>
            <p:cNvPr id="2051" name="Picture 3" descr="C:\Documents and Settings\Пользователь\Мои документы\фото2.jp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072198" y="2643188"/>
              <a:ext cx="2214578" cy="1890428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1Right"/>
              <a:lightRig rig="threePt" dir="t"/>
            </a:scene3d>
          </p:spPr>
        </p:pic>
      </p:grpSp>
      <p:sp>
        <p:nvSpPr>
          <p:cNvPr id="8" name="TextBox 7"/>
          <p:cNvSpPr txBox="1"/>
          <p:nvPr/>
        </p:nvSpPr>
        <p:spPr>
          <a:xfrm>
            <a:off x="2500298" y="285734"/>
            <a:ext cx="3929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началась Великая Отечественная война Бурденко было 65 лет, но это не помешало ему тотчас же выехать в действующие войска. На посту главного хирурга он оставался до последних дней своей жизни. Во время войны он не ограничивается хирургической деятельностью, он продолжает свою творческую исследовательскую и педагогическую работу, создавая ценнейшие труды. Об этом и о многом другом в жизни и деятельности Бурденко можно прочитать в этой брошюре.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3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1154</Words>
  <Application>Microsoft Office PowerPoint</Application>
  <PresentationFormat>Экран (16:9)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229</cp:revision>
  <dcterms:created xsi:type="dcterms:W3CDTF">2020-12-12T10:32:53Z</dcterms:created>
  <dcterms:modified xsi:type="dcterms:W3CDTF">2020-12-28T06:36:08Z</dcterms:modified>
</cp:coreProperties>
</file>