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3" r:id="rId4"/>
    <p:sldId id="261" r:id="rId5"/>
    <p:sldId id="262" r:id="rId6"/>
    <p:sldId id="272" r:id="rId7"/>
    <p:sldId id="273" r:id="rId8"/>
    <p:sldId id="274" r:id="rId9"/>
    <p:sldId id="275" r:id="rId10"/>
    <p:sldId id="270" r:id="rId11"/>
    <p:sldId id="269" r:id="rId12"/>
    <p:sldId id="276" r:id="rId13"/>
    <p:sldId id="258" r:id="rId14"/>
    <p:sldId id="277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2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D95-68E8-437B-9EA0-C46B9B40767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34-3B77-4582-B388-44A59CFB5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D95-68E8-437B-9EA0-C46B9B40767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34-3B77-4582-B388-44A59CFB5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D95-68E8-437B-9EA0-C46B9B40767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34-3B77-4582-B388-44A59CFB5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D95-68E8-437B-9EA0-C46B9B40767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34-3B77-4582-B388-44A59CFB5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D95-68E8-437B-9EA0-C46B9B40767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34-3B77-4582-B388-44A59CFB5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D95-68E8-437B-9EA0-C46B9B40767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34-3B77-4582-B388-44A59CFB5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D95-68E8-437B-9EA0-C46B9B40767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34-3B77-4582-B388-44A59CFB5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D95-68E8-437B-9EA0-C46B9B40767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34-3B77-4582-B388-44A59CFB5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D95-68E8-437B-9EA0-C46B9B40767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34-3B77-4582-B388-44A59CFB5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D95-68E8-437B-9EA0-C46B9B40767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34-3B77-4582-B388-44A59CFB5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D95-68E8-437B-9EA0-C46B9B40767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E334-3B77-4582-B388-44A59CFB5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>
    <p:fade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45D95-68E8-437B-9EA0-C46B9B407673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9E334-3B77-4582-B388-44A59CFB5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8000">
    <p:fade/>
    <p:sndAc>
      <p:endSnd/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.AUST\&#1056;&#1072;&#1073;&#1086;&#1095;&#1080;&#1081;%20&#1089;&#1090;&#1086;&#1083;\&#1082;&#1083;&#1080;\&#1084;&#1080;&#1085;&#1091;&#1089;%20&#8212;%20&#1046;&#1091;&#1088;&#1072;&#1074;&#1083;&#1080;%20(www.mixmuz.ru).mp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.AUST\&#1056;&#1072;&#1073;&#1086;&#1095;&#1080;&#1081;%20&#1089;&#1090;&#1086;&#1083;\&#1082;&#1083;&#1080;\&#1051;&#1077;&#1074;%20&#1051;&#1077;&#1097;&#1077;&#1085;&#1082;&#1086;%20&#8212;%20&#1044;&#1077;&#1085;&#1100;%20&#1055;&#1086;&#1073;&#1077;&#1076;&#1099;%20(www.mixmuz.ru).mp3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.AUST\&#1056;&#1072;&#1073;&#1086;&#1095;&#1080;&#1081;%20&#1089;&#1090;&#1086;&#1083;\&#1082;&#1083;&#1080;\&#1051;&#1077;&#1074;%20&#1051;&#1077;&#1097;&#1077;&#1085;&#1082;&#1086;%20&#8212;%20&#1044;&#1077;&#1085;&#1100;%20&#1055;&#1086;&#1073;&#1077;&#1076;&#1099;%20(www.mixmuz.ru)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3" name="Picture 1" descr="C:\Documents and Settings\User.AUST\Мои документы\Мои рисунки\Slide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" name="минус — Журавли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1026" name="Picture 2" descr="C:\Documents and Settings\User.AUST\Мои документы\Мои рисунки\0_d2d7d_1ec412bc_or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0"/>
            <a:ext cx="792958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1000107"/>
            <a:ext cx="7215238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И помнить страшно, </a:t>
            </a:r>
          </a:p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ookman Old Style" pitchFamily="18" charset="0"/>
              </a:rPr>
              <a:t>и забыть нельзя!</a:t>
            </a:r>
            <a:endParaRPr lang="ru-RU" sz="4800" dirty="0">
              <a:solidFill>
                <a:schemeClr val="accent2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6072206"/>
            <a:ext cx="7429552" cy="70788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Bookman Old Style" pitchFamily="18" charset="0"/>
              </a:rPr>
              <a:t>Великая Победа: наследие и наследники. 75-летию Победы в Великой Отечественной войне посвящается.</a:t>
            </a: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 advTm="12000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2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User.AUST\Мои документы\Мои рисунки\Slide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Лев Лещенко — День Победы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5122" name="AutoShape 2" descr="https://cdn.tvc.ru/pictures/o/377/0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cdn.tvc.ru/pictures/o/377/0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C:\Documents and Settings\User.AUST\Мои документы\Мои рисунки\foto-veteranov-vov-s-nagradami-belarus-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142852"/>
            <a:ext cx="3429024" cy="3214710"/>
          </a:xfrm>
          <a:prstGeom prst="rect">
            <a:avLst/>
          </a:prstGeom>
          <a:noFill/>
        </p:spPr>
      </p:pic>
      <p:pic>
        <p:nvPicPr>
          <p:cNvPr id="5127" name="Picture 7" descr="C:\Documents and Settings\User.AUST\Мои документы\Мои рисунки\б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142852"/>
            <a:ext cx="4143404" cy="3214710"/>
          </a:xfrm>
          <a:prstGeom prst="rect">
            <a:avLst/>
          </a:prstGeom>
          <a:noFill/>
        </p:spPr>
      </p:pic>
      <p:pic>
        <p:nvPicPr>
          <p:cNvPr id="5128" name="Picture 8" descr="C:\Documents and Settings\User.AUST\Мои документы\Мои рисунки\9af515558fa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3429000"/>
            <a:ext cx="3786214" cy="3286148"/>
          </a:xfrm>
          <a:prstGeom prst="rect">
            <a:avLst/>
          </a:prstGeom>
          <a:noFill/>
        </p:spPr>
      </p:pic>
      <p:pic>
        <p:nvPicPr>
          <p:cNvPr id="5129" name="Picture 9" descr="C:\Documents and Settings\User.AUST\Мои документы\Мои рисунки\590309d4c46188566c8b47e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3429000"/>
            <a:ext cx="3786214" cy="32861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0"/>
            <a:ext cx="7858148" cy="6863417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«Говорят, война не кончается, пока жив хоть один её солдат. Но и через столетия люди будут помнить те страшные и великие годы – 1941, 1942, 1943, 1944, 1945…» 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 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/>
            </a:r>
            <a:br>
              <a:rPr lang="ru-RU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</a:b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               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                                      </a:t>
            </a:r>
            <a:r>
              <a:rPr lang="ru-RU" sz="4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И.Эребург</a:t>
            </a:r>
            <a:endParaRPr lang="ru-RU" sz="4400" dirty="0">
              <a:solidFill>
                <a:schemeClr val="accent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 advTm="16000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925" accel="100000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925" accel="100000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307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3075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1925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3075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1925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 descr="C:\Documents and Settings\User.AUST\Мои документы\Мои рисунки\Slide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4098" name="Picture 2" descr="C:\Documents and Settings\User.AUST\Мои документы\Мои рисунки\3901389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42852"/>
            <a:ext cx="4572032" cy="4071966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Прямоугольник 4"/>
          <p:cNvSpPr/>
          <p:nvPr/>
        </p:nvSpPr>
        <p:spPr>
          <a:xfrm rot="264379">
            <a:off x="6143636" y="705603"/>
            <a:ext cx="2714644" cy="2585323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Bookman Old Style" pitchFamily="18" charset="0"/>
              </a:rPr>
              <a:t>Война для народов – это слезы и кровь, это вдовы и беспризорные, это раскиданное гнездо, погибшая молодость и оскорбленная старость….</a:t>
            </a:r>
          </a:p>
          <a:p>
            <a:r>
              <a:rPr lang="ru-RU" sz="1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Bookman Old Style" pitchFamily="18" charset="0"/>
              </a:rPr>
              <a:t>          И. Эренбург</a:t>
            </a:r>
            <a:endParaRPr lang="ru-RU" sz="1600" dirty="0">
              <a:ln>
                <a:solidFill>
                  <a:schemeClr val="accent2">
                    <a:lumMod val="50000"/>
                  </a:schemeClr>
                </a:solidFill>
              </a:ln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4500570"/>
            <a:ext cx="6572296" cy="2185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Bookman Old Style" pitchFamily="18" charset="0"/>
              </a:rPr>
              <a:t>«Когда мы говорим о Великой Отечественной войне, в первую очередь вспоминаются лучшие качества нашего народа: мужество, готовность к самопожертвованию ради общего дела, терпение и  гордость за свою страну».   </a:t>
            </a:r>
            <a:r>
              <a:rPr lang="ru-RU" sz="2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Bookman Old Style" pitchFamily="18" charset="0"/>
              </a:rPr>
              <a:t> </a:t>
            </a:r>
            <a:endParaRPr lang="ru-RU" sz="2000" dirty="0" smtClean="0">
              <a:ln>
                <a:solidFill>
                  <a:schemeClr val="accent2">
                    <a:lumMod val="50000"/>
                  </a:schemeClr>
                </a:solidFill>
              </a:ln>
              <a:latin typeface="Bookman Old Style" pitchFamily="18" charset="0"/>
            </a:endParaRPr>
          </a:p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                                                          С. Михалков</a:t>
            </a: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12000">
    <p:fade/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User.AUST\Мои документы\Мои рисунки\Копия Slide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C:\Documents and Settings\User.AUST\Мои документы\Мои рисунки\e9b5d35f88cd4fdd179ca352046280c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7929586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877893">
            <a:off x="3972243" y="4581222"/>
            <a:ext cx="4461587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9600" dirty="0" smtClean="0">
                <a:ln>
                  <a:solidFill>
                    <a:schemeClr val="bg1"/>
                  </a:solidFill>
                </a:ln>
                <a:latin typeface="Bookman Old Style" pitchFamily="18" charset="0"/>
              </a:rPr>
              <a:t>75 лет </a:t>
            </a:r>
            <a:endParaRPr lang="ru-RU" sz="9600" dirty="0">
              <a:ln>
                <a:solidFill>
                  <a:schemeClr val="bg1"/>
                </a:solidFill>
              </a:ln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 advTm="7000">
    <p:fade/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.AUST\Мои документы\Мои рисунки\ка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71472" y="0"/>
            <a:ext cx="821537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76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76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А. </a:t>
            </a:r>
            <a:r>
              <a:rPr kumimoji="0" lang="ru-RU" sz="260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Шамарин</a:t>
            </a:r>
            <a:endParaRPr kumimoji="0" lang="ru-RU" sz="260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man Old Style" pitchFamily="18" charset="0"/>
              <a:ea typeface="Times New Roman" pitchFamily="18" charset="0"/>
            </a:endParaRPr>
          </a:p>
          <a:p>
            <a:pPr marL="0" marR="0" lvl="0" indent="76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60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Никто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не забыт и ничто не забыто» -</a:t>
            </a:r>
            <a:b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Горящая надпись на глыбе гранита.</a:t>
            </a:r>
            <a:b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Поблекшими листьями ветер играет</a:t>
            </a:r>
            <a:b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 снегом холодным венки засыпает.</a:t>
            </a:r>
            <a:b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Но, словно огонь, у подножья – гвоздика.</a:t>
            </a:r>
            <a:b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6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Никто не забыт и ничто не забыто.</a:t>
            </a:r>
            <a:endParaRPr kumimoji="0" lang="ru-RU" sz="260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 advTm="10000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5F01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5F01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User.AUST\Мои документы\Мои рисунки\Копия Slide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User.AUST\Мои документы\Мои рисунки\tradicii-i-atributy-9-maya-dnya-pobed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7929586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fade/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.AUST\Мои документы\Мои рисунки\Копия Slide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User.AUST\Мои документы\Мои рисунки\7021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500306"/>
            <a:ext cx="7143800" cy="40005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рямоугольник 2"/>
          <p:cNvSpPr/>
          <p:nvPr/>
        </p:nvSpPr>
        <p:spPr>
          <a:xfrm>
            <a:off x="1357290" y="357166"/>
            <a:ext cx="7572428" cy="132343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1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Bookman Old Style" pitchFamily="18" charset="0"/>
              </a:rPr>
              <a:t>Проект подготовила вед. библиотекарь Кокина Л.И.</a:t>
            </a:r>
          </a:p>
          <a:p>
            <a:r>
              <a:rPr lang="ru-RU" sz="1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Bookman Old Style" pitchFamily="18" charset="0"/>
              </a:rPr>
              <a:t>Была использована музыка: Марк Бернес «Журавли», Лев </a:t>
            </a:r>
            <a:r>
              <a:rPr lang="ru-RU" sz="1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Bookman Old Style" pitchFamily="18" charset="0"/>
              </a:rPr>
              <a:t>Лещенко</a:t>
            </a:r>
            <a:r>
              <a:rPr lang="ru-RU" sz="1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Bookman Old Style" pitchFamily="18" charset="0"/>
              </a:rPr>
              <a:t> «День Победы</a:t>
            </a:r>
            <a:r>
              <a:rPr lang="ru-RU" sz="1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Bookman Old Style" pitchFamily="18" charset="0"/>
              </a:rPr>
              <a:t>» ; стихи « Уходили мальчики…» </a:t>
            </a:r>
            <a:r>
              <a:rPr lang="ru-RU" sz="16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Bookman Old Style" pitchFamily="18" charset="0"/>
              </a:rPr>
              <a:t>И.Каркова</a:t>
            </a:r>
            <a:r>
              <a:rPr lang="ru-RU" sz="1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Bookman Old Style" pitchFamily="18" charset="0"/>
              </a:rPr>
              <a:t>,« Май 45-ого» Ю.Шмидта; высказывания (цитаты): И.Эренбурга, С. Михалкова , Дж. К. Маршала. Фотографии взяты из </a:t>
            </a:r>
            <a:r>
              <a:rPr lang="ru-RU" sz="160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Bookman Old Style" pitchFamily="18" charset="0"/>
              </a:rPr>
              <a:t>Сети Интернет. </a:t>
            </a:r>
            <a:endParaRPr lang="ru-RU" sz="1600" dirty="0">
              <a:ln>
                <a:solidFill>
                  <a:schemeClr val="accent2">
                    <a:lumMod val="50000"/>
                  </a:schemeClr>
                </a:solidFill>
              </a:ln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1785926"/>
            <a:ext cx="5143536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man Old Style" pitchFamily="18" charset="0"/>
              </a:rPr>
              <a:t>Спасибо за внимание!</a:t>
            </a:r>
            <a:endParaRPr lang="ru-RU" sz="28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 advTm="12000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User.AUST\Мои документы\Мои рисунки\Slide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User.AUST\Мои документы\Мои рисунки\ьььь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7929586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5984" y="285728"/>
            <a:ext cx="5500726" cy="1754326"/>
          </a:xfrm>
          <a:prstGeom prst="rect">
            <a:avLst/>
          </a:prstGeom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  <a:latin typeface="Bookman Old Style" pitchFamily="18" charset="0"/>
              </a:rPr>
              <a:t>22 июня 1941 года</a:t>
            </a:r>
          </a:p>
          <a:p>
            <a:pPr algn="ctr"/>
            <a:r>
              <a:rPr lang="ru-RU" b="1" dirty="0" smtClean="0">
                <a:ln w="508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  <a:latin typeface="Bookman Old Style" pitchFamily="18" charset="0"/>
              </a:rPr>
              <a:t>Тот самый длинный день в году</a:t>
            </a:r>
          </a:p>
          <a:p>
            <a:pPr algn="ctr"/>
            <a:r>
              <a:rPr lang="ru-RU" b="1" dirty="0" smtClean="0">
                <a:ln w="508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  <a:latin typeface="Bookman Old Style" pitchFamily="18" charset="0"/>
              </a:rPr>
              <a:t>С его безоблачной погодой</a:t>
            </a:r>
          </a:p>
          <a:p>
            <a:pPr algn="ctr"/>
            <a:r>
              <a:rPr lang="ru-RU" b="1" dirty="0" smtClean="0">
                <a:ln w="508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  <a:latin typeface="Bookman Old Style" pitchFamily="18" charset="0"/>
              </a:rPr>
              <a:t>Нам выдал общую беду</a:t>
            </a:r>
          </a:p>
          <a:p>
            <a:pPr algn="ctr"/>
            <a:r>
              <a:rPr lang="ru-RU" b="1" dirty="0" smtClean="0">
                <a:ln w="508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  <a:latin typeface="Bookman Old Style" pitchFamily="18" charset="0"/>
              </a:rPr>
              <a:t>На всех, на все четыре года</a:t>
            </a:r>
            <a:r>
              <a:rPr lang="ru-RU" b="1" dirty="0" smtClean="0">
                <a:ln w="508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…</a:t>
            </a:r>
          </a:p>
          <a:p>
            <a:endParaRPr lang="ru-RU" b="1" dirty="0">
              <a:ln w="50800">
                <a:solidFill>
                  <a:schemeClr val="accent2">
                    <a:lumMod val="50000"/>
                  </a:schemeClr>
                </a:solidFill>
              </a:ln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User.AUST\Мои документы\Мои рисунки\Slide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4" name="Picture 5" descr="C:\Documents and Settings\User.AUST\Мои документы\Мои рисунки\fmt_89_424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929066"/>
            <a:ext cx="3000364" cy="292893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4" descr="C:\Documents and Settings\User.AUST\Мои документы\Мои рисунки\639bc7d1ee9fd609fa8db286af10cf3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071810"/>
            <a:ext cx="3143272" cy="314327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728" y="142853"/>
            <a:ext cx="7429552" cy="2246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2000" b="1" dirty="0" smtClean="0">
                <a:ln w="508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  <a:latin typeface="Bookman Old Style" pitchFamily="18" charset="0"/>
              </a:rPr>
              <a:t>На рассвете 22 июня 1941 года, без объявления войны, фашисты вероломно вторглись в нашу страну. С самого начала, война была прозвана Отечественной, потому что в опасности находилась Родина, Отечество. Великая Отечественная война коснулась каждой семьи, на фронт ушел чей -то сын, брат, отец…</a:t>
            </a:r>
            <a:endParaRPr lang="ru-RU" sz="2000" b="1" dirty="0">
              <a:ln w="50800">
                <a:solidFill>
                  <a:schemeClr val="accent2">
                    <a:lumMod val="50000"/>
                  </a:schemeClr>
                </a:solidFill>
              </a:ln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7" name="Picture 3" descr="C:\Documents and Settings\User.AUST\Мои документы\Мои рисунки\efWw1TvxF9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2571744"/>
            <a:ext cx="2714644" cy="307183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 advClick="0" advTm="15000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5" name="Picture 7" descr="C:\Documents and Settings\User.AUST\Мои документы\Мои рисунки\Slide2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056" name="Picture 8" descr="C:\Documents and Settings\User.AUST\Рабочий стол\епр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"/>
            <a:ext cx="7929586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4286256"/>
            <a:ext cx="6455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Война! Война!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 ушах гремели взрывы,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Полнеба дым пожарищ закрывал,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И в полный рост строги и молчаливы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Все встали на борьбу, и стар и мал…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 advTm="8000">
    <p:fade/>
    <p:sndAc>
      <p:stSnd loop="1"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2" descr="C:\Documents and Settings\User.AUST\Мои документы\Мои рисунки\Slide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9" name="Picture 1" descr="C:\Documents and Settings\User.AUST\Мои документы\Мои рисунки\img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68580"/>
            <a:ext cx="8001024" cy="673227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00166" y="-214337"/>
            <a:ext cx="5214974" cy="710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Уходили мальчики – на плечах шинели,</a:t>
            </a:r>
            <a:b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Уходили мальчики – храбро песни пели,</a:t>
            </a:r>
            <a:b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Отступали мальчики пыльными степями,</a:t>
            </a:r>
            <a:b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Умирали мальчики, где – не знали сами…</a:t>
            </a:r>
            <a:b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Попадали мальчики в страшные бараки,</a:t>
            </a:r>
            <a:b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Догоняли мальчиков лютые собаки.</a:t>
            </a:r>
            <a:b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Убивали мальчиков за побег на месте,</a:t>
            </a:r>
            <a:b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Не продали мальчики совести и чести…</a:t>
            </a:r>
            <a:b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Не хотели мальчики поддаваться страху,</a:t>
            </a:r>
            <a:b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Поднимались мальчики по свистку в атаку.</a:t>
            </a:r>
            <a:b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 черный дым сражений, на броне покатой</a:t>
            </a:r>
            <a:b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Уезжали мальчики – стиснув автоматы.</a:t>
            </a:r>
            <a:b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Повидали мальчики – храбрые солдаты –</a:t>
            </a:r>
            <a:b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Волгу – в сорок первом,</a:t>
            </a:r>
            <a:b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Шпрее – в сорок пятом,</a:t>
            </a:r>
            <a:b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Показали мальчики за четыре года,</a:t>
            </a:r>
            <a:b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Кто такие мальчики нашего народа.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1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И. </a:t>
            </a:r>
            <a:r>
              <a:rPr kumimoji="0" lang="ru-RU" sz="1700" b="1" i="1" u="none" strike="noStrike" spc="50" normalizeH="0" baseline="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Карков</a:t>
            </a:r>
            <a:endParaRPr kumimoji="0" lang="ru-RU" sz="1700" b="0" i="1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6000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.AUST\Мои документы\Мои рисунки\Slide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1"/>
            <a:ext cx="7929586" cy="68480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endParaRPr lang="ru-RU" sz="2400" dirty="0" smtClean="0">
              <a:ln>
                <a:solidFill>
                  <a:schemeClr val="accent2">
                    <a:lumMod val="50000"/>
                  </a:schemeClr>
                </a:solidFill>
              </a:ln>
              <a:effectLst>
                <a:reflection blurRad="6350" stA="55000" endA="300" endPos="45500" dir="5400000" sy="-100000" algn="bl" rotWithShape="0"/>
              </a:effectLst>
              <a:latin typeface="Bookman Old Style" pitchFamily="18" charset="0"/>
            </a:endParaRPr>
          </a:p>
          <a:p>
            <a:r>
              <a:rPr lang="ru-R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            </a:t>
            </a:r>
            <a:r>
              <a:rPr lang="ru-RU" sz="23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  <a:latin typeface="Bookman Old Style" pitchFamily="18" charset="0"/>
              </a:rPr>
              <a:t>Прошла война, прошла страда,</a:t>
            </a:r>
          </a:p>
          <a:p>
            <a:r>
              <a:rPr lang="ru-RU" sz="23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  <a:latin typeface="Bookman Old Style" pitchFamily="18" charset="0"/>
              </a:rPr>
              <a:t>             Но боль взывает к людям:</a:t>
            </a:r>
          </a:p>
          <a:p>
            <a:r>
              <a:rPr lang="ru-RU" sz="23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  <a:latin typeface="Bookman Old Style" pitchFamily="18" charset="0"/>
              </a:rPr>
              <a:t>             Давайте, люди никогда,</a:t>
            </a:r>
          </a:p>
          <a:p>
            <a:r>
              <a:rPr lang="ru-RU" sz="23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  <a:latin typeface="Bookman Old Style" pitchFamily="18" charset="0"/>
              </a:rPr>
              <a:t>             Об этом не забудем.</a:t>
            </a:r>
          </a:p>
          <a:p>
            <a:r>
              <a:rPr lang="ru-RU" sz="23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  <a:latin typeface="Bookman Old Style" pitchFamily="18" charset="0"/>
              </a:rPr>
              <a:t>             Пусть память верную о ней</a:t>
            </a:r>
          </a:p>
          <a:p>
            <a:r>
              <a:rPr lang="ru-RU" sz="23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  <a:latin typeface="Bookman Old Style" pitchFamily="18" charset="0"/>
              </a:rPr>
              <a:t>             Хранят, об этой муке,</a:t>
            </a:r>
          </a:p>
          <a:p>
            <a:r>
              <a:rPr lang="ru-RU" sz="23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  <a:latin typeface="Bookman Old Style" pitchFamily="18" charset="0"/>
              </a:rPr>
              <a:t>             И дети нынешних детей</a:t>
            </a:r>
          </a:p>
          <a:p>
            <a:r>
              <a:rPr lang="ru-RU" sz="23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  <a:latin typeface="Bookman Old Style" pitchFamily="18" charset="0"/>
              </a:rPr>
              <a:t>             И наших внуков внуки.</a:t>
            </a:r>
          </a:p>
          <a:p>
            <a:r>
              <a:rPr lang="ru-RU" sz="23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  <a:latin typeface="Bookman Old Style" pitchFamily="18" charset="0"/>
              </a:rPr>
              <a:t>             Чтоб снова на земной планете</a:t>
            </a:r>
          </a:p>
          <a:p>
            <a:r>
              <a:rPr lang="ru-RU" sz="23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  <a:latin typeface="Bookman Old Style" pitchFamily="18" charset="0"/>
              </a:rPr>
              <a:t>             Не повторилось той беды.</a:t>
            </a:r>
          </a:p>
          <a:p>
            <a:r>
              <a:rPr lang="ru-RU" sz="23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  <a:latin typeface="Bookman Old Style" pitchFamily="18" charset="0"/>
              </a:rPr>
              <a:t>             Нам  нужно, чтобы наши дети</a:t>
            </a:r>
          </a:p>
          <a:p>
            <a:r>
              <a:rPr lang="ru-RU" sz="23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  <a:latin typeface="Bookman Old Style" pitchFamily="18" charset="0"/>
              </a:rPr>
              <a:t>             Об этом помнили как мы</a:t>
            </a:r>
          </a:p>
          <a:p>
            <a:r>
              <a:rPr lang="ru-RU" sz="23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  <a:latin typeface="Bookman Old Style" pitchFamily="18" charset="0"/>
              </a:rPr>
              <a:t>             Я не напрасно беспокоюсь,</a:t>
            </a:r>
          </a:p>
          <a:p>
            <a:r>
              <a:rPr lang="ru-RU" sz="23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  <a:latin typeface="Bookman Old Style" pitchFamily="18" charset="0"/>
              </a:rPr>
              <a:t>             Чтоб  не забылась та война!</a:t>
            </a:r>
          </a:p>
          <a:p>
            <a:r>
              <a:rPr lang="ru-RU" sz="23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  <a:latin typeface="Bookman Old Style" pitchFamily="18" charset="0"/>
              </a:rPr>
              <a:t>             Ведь это память – наша совесть</a:t>
            </a:r>
          </a:p>
          <a:p>
            <a:r>
              <a:rPr lang="ru-RU" sz="23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  <a:latin typeface="Bookman Old Style" pitchFamily="18" charset="0"/>
              </a:rPr>
              <a:t>             Она как сила нам нужна…</a:t>
            </a:r>
          </a:p>
          <a:p>
            <a:endParaRPr lang="ru-RU" sz="2300" dirty="0" smtClean="0">
              <a:ln>
                <a:solidFill>
                  <a:schemeClr val="accent2">
                    <a:lumMod val="50000"/>
                  </a:schemeClr>
                </a:solidFill>
              </a:ln>
              <a:effectLst/>
              <a:latin typeface="Bookman Old Style" pitchFamily="18" charset="0"/>
            </a:endParaRPr>
          </a:p>
          <a:p>
            <a:endParaRPr lang="ru-RU" sz="2300" dirty="0">
              <a:ln>
                <a:solidFill>
                  <a:schemeClr val="accent2">
                    <a:lumMod val="50000"/>
                  </a:schemeClr>
                </a:solidFill>
              </a:ln>
              <a:effectLst>
                <a:reflection blurRad="6350" stA="55000" endA="300" endPos="455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 advTm="12000">
    <p:fade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.AUST\Мои документы\Мои рисунки\Копия Slide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User.AUST\Мои документы\Мои рисунки\скачанные файл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7929586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214414" y="5929330"/>
            <a:ext cx="7929586" cy="92333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spc="50" normalizeH="0" baseline="0" dirty="0" smtClean="0">
                <a:ln w="13500">
                  <a:solidFill>
                    <a:schemeClr val="accent2">
                      <a:lumMod val="500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Цена войны написана аккуратными буквами на тысячах табличек, установленных над солдатскими могилами.</a:t>
            </a:r>
            <a:endParaRPr kumimoji="0" lang="ru-RU" b="1" i="0" u="none" strike="noStrike" spc="50" normalizeH="0" baseline="0" dirty="0" smtClean="0">
              <a:ln w="13500">
                <a:solidFill>
                  <a:schemeClr val="accent2">
                    <a:lumMod val="500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spc="50" normalizeH="0" baseline="0" dirty="0" smtClean="0">
                <a:ln w="13500">
                  <a:solidFill>
                    <a:schemeClr val="accent2">
                      <a:lumMod val="500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Джордж К. Маршалл</a:t>
            </a:r>
            <a:endParaRPr kumimoji="0" lang="ru-RU" sz="1600" b="1" i="0" u="none" strike="noStrike" spc="50" normalizeH="0" baseline="0" dirty="0" smtClean="0">
              <a:ln w="13500">
                <a:solidFill>
                  <a:schemeClr val="accent2">
                    <a:lumMod val="50000"/>
                    <a:alpha val="65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0"/>
            <a:ext cx="3857652" cy="1200329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Georgia" pitchFamily="18" charset="0"/>
              </a:rPr>
              <a:t>Стоят в России обелиски,</a:t>
            </a:r>
          </a:p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Georgia" pitchFamily="18" charset="0"/>
              </a:rPr>
              <a:t>На них фамилии солдат…</a:t>
            </a:r>
          </a:p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Georgia" pitchFamily="18" charset="0"/>
              </a:rPr>
              <a:t>Мои ровесники мальчишки</a:t>
            </a:r>
          </a:p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Georgia" pitchFamily="18" charset="0"/>
              </a:rPr>
              <a:t>Под обелисками лежат.</a:t>
            </a: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0"/>
            <a:ext cx="4071933" cy="1200329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Georgia" pitchFamily="18" charset="0"/>
              </a:rPr>
              <a:t>И к ним, притихшие в печали,</a:t>
            </a:r>
          </a:p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Georgia" pitchFamily="18" charset="0"/>
              </a:rPr>
              <a:t>Цветы приносят полевые</a:t>
            </a:r>
          </a:p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Georgia" pitchFamily="18" charset="0"/>
              </a:rPr>
              <a:t>Девчонки те, что их так ждали,</a:t>
            </a:r>
          </a:p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Georgia" pitchFamily="18" charset="0"/>
              </a:rPr>
              <a:t>Теперь уже совсем седые</a:t>
            </a: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Bookman Old Style" pitchFamily="18" charset="0"/>
              </a:rPr>
              <a:t>.</a:t>
            </a:r>
          </a:p>
        </p:txBody>
      </p:sp>
    </p:spTree>
  </p:cSld>
  <p:clrMapOvr>
    <a:masterClrMapping/>
  </p:clrMapOvr>
  <p:transition spd="slow" advClick="0" advTm="15000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User.AUST\Мои документы\Мои рисунки\Копия Slide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214414" y="0"/>
            <a:ext cx="7929586" cy="130805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6738" algn="l"/>
              </a:tabLst>
            </a:pPr>
            <a:r>
              <a:rPr kumimoji="0" lang="ru-RU" sz="210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Война для народа – это слезы и кровь, это вдовы и беспризорные, это раскиданное гнездо, погибшая молодость и оскорбленная старость…</a:t>
            </a:r>
            <a:endParaRPr kumimoji="0" lang="ru-RU" sz="2100" u="none" strike="noStrike" cap="none" normalizeH="0" baseline="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Илья Эренбург</a:t>
            </a:r>
            <a:endParaRPr kumimoji="0" lang="ru-RU" sz="1600" u="none" strike="noStrike" cap="none" normalizeH="0" baseline="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/>
              <a:latin typeface="Bookman Old Style" pitchFamily="18" charset="0"/>
            </a:endParaRPr>
          </a:p>
        </p:txBody>
      </p:sp>
      <p:sp>
        <p:nvSpPr>
          <p:cNvPr id="24581" name="AutoShape 5" descr="https://1tulatv.ru/sites/default/files/1_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C:\Documents and Settings\User.AUST\Мои документы\Мои рисунки\im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85860"/>
            <a:ext cx="7929586" cy="5572140"/>
          </a:xfrm>
          <a:prstGeom prst="rect">
            <a:avLst/>
          </a:prstGeom>
          <a:noFill/>
        </p:spPr>
      </p:pic>
      <p:pic>
        <p:nvPicPr>
          <p:cNvPr id="24583" name="Picture 7" descr="C:\Documents and Settings\User.AUST\Мои документы\Мои рисунки\f50910f4ed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285860"/>
            <a:ext cx="7929586" cy="5572140"/>
          </a:xfrm>
          <a:prstGeom prst="rect">
            <a:avLst/>
          </a:prstGeom>
          <a:noFill/>
        </p:spPr>
      </p:pic>
      <p:pic>
        <p:nvPicPr>
          <p:cNvPr id="24584" name="Picture 8" descr="C:\Documents and Settings\User.AUST\Мои документы\Мои рисунки\wqvVnNLfX1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1285860"/>
            <a:ext cx="7929586" cy="5572140"/>
          </a:xfrm>
          <a:prstGeom prst="rect">
            <a:avLst/>
          </a:prstGeom>
          <a:noFill/>
        </p:spPr>
      </p:pic>
      <p:pic>
        <p:nvPicPr>
          <p:cNvPr id="24585" name="Picture 9" descr="C:\Documents and Settings\User.AUST\Мои документы\Мои рисунки\рр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1285860"/>
            <a:ext cx="7929586" cy="5572140"/>
          </a:xfrm>
          <a:prstGeom prst="rect">
            <a:avLst/>
          </a:prstGeom>
          <a:noFill/>
        </p:spPr>
      </p:pic>
      <p:pic>
        <p:nvPicPr>
          <p:cNvPr id="24586" name="Picture 10" descr="C:\Documents and Settings\User.AUST\Мои документы\Мои рисунки\ап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1285860"/>
            <a:ext cx="7929586" cy="5572140"/>
          </a:xfrm>
          <a:prstGeom prst="rect">
            <a:avLst/>
          </a:prstGeom>
          <a:noFill/>
        </p:spPr>
      </p:pic>
      <p:pic>
        <p:nvPicPr>
          <p:cNvPr id="24587" name="Picture 11" descr="C:\Documents and Settings\User.AUST\Мои документы\Мои рисунки\17318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4414" y="1285860"/>
            <a:ext cx="7929586" cy="5572140"/>
          </a:xfrm>
          <a:prstGeom prst="rect">
            <a:avLst/>
          </a:prstGeom>
          <a:noFill/>
        </p:spPr>
      </p:pic>
      <p:pic>
        <p:nvPicPr>
          <p:cNvPr id="24588" name="Picture 12" descr="C:\Documents and Settings\User.AUST\Мои документы\Мои рисунки\4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14414" y="1285860"/>
            <a:ext cx="7929586" cy="5572140"/>
          </a:xfrm>
          <a:prstGeom prst="rect">
            <a:avLst/>
          </a:prstGeom>
          <a:noFill/>
        </p:spPr>
      </p:pic>
      <p:pic>
        <p:nvPicPr>
          <p:cNvPr id="24589" name="Picture 13" descr="C:\Documents and Settings\User.AUST\Мои документы\Мои рисунки\24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14414" y="1285874"/>
            <a:ext cx="7929586" cy="5572125"/>
          </a:xfrm>
          <a:prstGeom prst="rect">
            <a:avLst/>
          </a:prstGeom>
          <a:noFill/>
        </p:spPr>
      </p:pic>
      <p:pic>
        <p:nvPicPr>
          <p:cNvPr id="24590" name="Picture 14" descr="C:\Documents and Settings\User.AUST\Мои документы\Мои рисунки\260182-db345bc7a2ce67a3010dd72c545ddda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14414" y="1285860"/>
            <a:ext cx="7929586" cy="5572140"/>
          </a:xfrm>
          <a:prstGeom prst="rect">
            <a:avLst/>
          </a:prstGeom>
          <a:noFill/>
        </p:spPr>
      </p:pic>
      <p:pic>
        <p:nvPicPr>
          <p:cNvPr id="24591" name="Picture 15" descr="C:\Documents and Settings\User.AUST\Мои документы\Мои рисунки\88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14413" y="1285860"/>
            <a:ext cx="7929587" cy="5572140"/>
          </a:xfrm>
          <a:prstGeom prst="rect">
            <a:avLst/>
          </a:prstGeom>
          <a:noFill/>
        </p:spPr>
      </p:pic>
      <p:pic>
        <p:nvPicPr>
          <p:cNvPr id="24592" name="Picture 16" descr="C:\Documents and Settings\User.AUST\Мои документы\Мои рисунки\202830-49412f56ba255da5591e0817e15d8da4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14414" y="1285860"/>
            <a:ext cx="7929586" cy="5572140"/>
          </a:xfrm>
          <a:prstGeom prst="rect">
            <a:avLst/>
          </a:prstGeom>
          <a:noFill/>
        </p:spPr>
      </p:pic>
      <p:pic>
        <p:nvPicPr>
          <p:cNvPr id="24593" name="Picture 17" descr="C:\Documents and Settings\User.AUST\Мои документы\Мои рисунки\10075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14414" y="1285859"/>
            <a:ext cx="7929585" cy="557214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User.AUST\Мои документы\Мои рисунки\Копия Slide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User.AUST\Мои документы\Мои рисунки\nastol.com.ua-475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0"/>
            <a:ext cx="7929586" cy="6858000"/>
          </a:xfrm>
          <a:prstGeom prst="rect">
            <a:avLst/>
          </a:prstGeom>
          <a:noFill/>
        </p:spPr>
      </p:pic>
      <p:pic>
        <p:nvPicPr>
          <p:cNvPr id="5" name="Лев Лещенко — День Победы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5852" y="474345"/>
            <a:ext cx="364333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  <a:t>Май 45-го</a:t>
            </a:r>
          </a:p>
          <a:p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  <a:t>Май сорок пятого. Победа.</a:t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</a:b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  <a:t>Усталость. Тяжесть рук и ног.</a:t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</a:b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  <a:t>Ее так ждали наши деды,</a:t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</a:b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  <a:t>Прошел уже не малый срок.</a:t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</a:b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  <a:t/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</a:b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  <a:t>Четыре года перестрелок,</a:t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</a:b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  <a:t>Бомбежек, яростных атак.</a:t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</a:b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  <a:t>Тупая боль сковала тело.</a:t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</a:b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  <a:t>Все! Сдался вражеский Рейхстаг!</a:t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</a:b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  <a:t/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</a:b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  <a:t>Ценою миллионов жизней,</a:t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</a:b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  <a:t>Сгоревших, сел и городов,</a:t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</a:b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  <a:t>Повергнута чума фашизма.</a:t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</a:b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  <a:t>Ценой могил, ценой крестов.</a:t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</a:b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  <a:t/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</a:b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  <a:t>В руках держали папиросы,</a:t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</a:b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  <a:t>Уже не в силах прикурить.</a:t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</a:b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  <a:t>Сидят солдаты и матросы,</a:t>
            </a:r>
            <a:b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</a:br>
            <a:r>
              <a:rPr lang="ru-RU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  <a:t>Сумевшие тогда дожить.</a:t>
            </a:r>
          </a:p>
          <a:p>
            <a:pPr algn="r"/>
            <a:r>
              <a:rPr lang="ru-RU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Book Antiqua" pitchFamily="18" charset="0"/>
              </a:rPr>
              <a:t>Ю. Шмидт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ransition spd="slow" advClick="0" advTm="12000"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491</Words>
  <Application>Microsoft Office PowerPoint</Application>
  <PresentationFormat>Экран (4:3)</PresentationFormat>
  <Paragraphs>60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VGMA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AuSt</dc:creator>
  <cp:lastModifiedBy>AuSt</cp:lastModifiedBy>
  <cp:revision>267</cp:revision>
  <dcterms:created xsi:type="dcterms:W3CDTF">2020-03-27T05:12:48Z</dcterms:created>
  <dcterms:modified xsi:type="dcterms:W3CDTF">2020-05-13T10:06:57Z</dcterms:modified>
</cp:coreProperties>
</file>