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120" y="6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55B892F-3DAD-4A72-9ADB-B234E4A79C35}"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378940-2448-4898-8408-F068920BD072}" type="slidenum">
              <a:rPr lang="ru-RU" smtClean="0"/>
              <a:pPr/>
              <a:t>‹#›</a:t>
            </a:fld>
            <a:endParaRPr lang="ru-RU"/>
          </a:p>
        </p:txBody>
      </p:sp>
    </p:spTree>
    <p:extLst>
      <p:ext uri="{BB962C8B-B14F-4D97-AF65-F5344CB8AC3E}">
        <p14:creationId xmlns:p14="http://schemas.microsoft.com/office/powerpoint/2010/main" val="4236145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5B892F-3DAD-4A72-9ADB-B234E4A79C35}"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378940-2448-4898-8408-F068920BD072}" type="slidenum">
              <a:rPr lang="ru-RU" smtClean="0"/>
              <a:pPr/>
              <a:t>‹#›</a:t>
            </a:fld>
            <a:endParaRPr lang="ru-RU"/>
          </a:p>
        </p:txBody>
      </p:sp>
    </p:spTree>
    <p:extLst>
      <p:ext uri="{BB962C8B-B14F-4D97-AF65-F5344CB8AC3E}">
        <p14:creationId xmlns:p14="http://schemas.microsoft.com/office/powerpoint/2010/main" val="185174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5B892F-3DAD-4A72-9ADB-B234E4A79C35}"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378940-2448-4898-8408-F068920BD072}" type="slidenum">
              <a:rPr lang="ru-RU" smtClean="0"/>
              <a:pPr/>
              <a:t>‹#›</a:t>
            </a:fld>
            <a:endParaRPr lang="ru-RU"/>
          </a:p>
        </p:txBody>
      </p:sp>
    </p:spTree>
    <p:extLst>
      <p:ext uri="{BB962C8B-B14F-4D97-AF65-F5344CB8AC3E}">
        <p14:creationId xmlns:p14="http://schemas.microsoft.com/office/powerpoint/2010/main" val="52237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5B892F-3DAD-4A72-9ADB-B234E4A79C35}"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378940-2448-4898-8408-F068920BD072}" type="slidenum">
              <a:rPr lang="ru-RU" smtClean="0"/>
              <a:pPr/>
              <a:t>‹#›</a:t>
            </a:fld>
            <a:endParaRPr lang="ru-RU"/>
          </a:p>
        </p:txBody>
      </p:sp>
    </p:spTree>
    <p:extLst>
      <p:ext uri="{BB962C8B-B14F-4D97-AF65-F5344CB8AC3E}">
        <p14:creationId xmlns:p14="http://schemas.microsoft.com/office/powerpoint/2010/main" val="111553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55B892F-3DAD-4A72-9ADB-B234E4A79C35}"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378940-2448-4898-8408-F068920BD072}" type="slidenum">
              <a:rPr lang="ru-RU" smtClean="0"/>
              <a:pPr/>
              <a:t>‹#›</a:t>
            </a:fld>
            <a:endParaRPr lang="ru-RU"/>
          </a:p>
        </p:txBody>
      </p:sp>
    </p:spTree>
    <p:extLst>
      <p:ext uri="{BB962C8B-B14F-4D97-AF65-F5344CB8AC3E}">
        <p14:creationId xmlns:p14="http://schemas.microsoft.com/office/powerpoint/2010/main" val="1372850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55B892F-3DAD-4A72-9ADB-B234E4A79C35}" type="datetimeFigureOut">
              <a:rPr lang="ru-RU" smtClean="0"/>
              <a:pPr/>
              <a:t>09.12.2020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378940-2448-4898-8408-F068920BD072}" type="slidenum">
              <a:rPr lang="ru-RU" smtClean="0"/>
              <a:pPr/>
              <a:t>‹#›</a:t>
            </a:fld>
            <a:endParaRPr lang="ru-RU"/>
          </a:p>
        </p:txBody>
      </p:sp>
    </p:spTree>
    <p:extLst>
      <p:ext uri="{BB962C8B-B14F-4D97-AF65-F5344CB8AC3E}">
        <p14:creationId xmlns:p14="http://schemas.microsoft.com/office/powerpoint/2010/main" val="353310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55B892F-3DAD-4A72-9ADB-B234E4A79C35}" type="datetimeFigureOut">
              <a:rPr lang="ru-RU" smtClean="0"/>
              <a:pPr/>
              <a:t>09.12.2020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6378940-2448-4898-8408-F068920BD072}" type="slidenum">
              <a:rPr lang="ru-RU" smtClean="0"/>
              <a:pPr/>
              <a:t>‹#›</a:t>
            </a:fld>
            <a:endParaRPr lang="ru-RU"/>
          </a:p>
        </p:txBody>
      </p:sp>
    </p:spTree>
    <p:extLst>
      <p:ext uri="{BB962C8B-B14F-4D97-AF65-F5344CB8AC3E}">
        <p14:creationId xmlns:p14="http://schemas.microsoft.com/office/powerpoint/2010/main" val="47866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55B892F-3DAD-4A72-9ADB-B234E4A79C35}" type="datetimeFigureOut">
              <a:rPr lang="ru-RU" smtClean="0"/>
              <a:pPr/>
              <a:t>09.12.2020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6378940-2448-4898-8408-F068920BD072}" type="slidenum">
              <a:rPr lang="ru-RU" smtClean="0"/>
              <a:pPr/>
              <a:t>‹#›</a:t>
            </a:fld>
            <a:endParaRPr lang="ru-RU"/>
          </a:p>
        </p:txBody>
      </p:sp>
    </p:spTree>
    <p:extLst>
      <p:ext uri="{BB962C8B-B14F-4D97-AF65-F5344CB8AC3E}">
        <p14:creationId xmlns:p14="http://schemas.microsoft.com/office/powerpoint/2010/main" val="9184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55B892F-3DAD-4A72-9ADB-B234E4A79C35}" type="datetimeFigureOut">
              <a:rPr lang="ru-RU" smtClean="0"/>
              <a:pPr/>
              <a:t>09.12.2020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6378940-2448-4898-8408-F068920BD072}" type="slidenum">
              <a:rPr lang="ru-RU" smtClean="0"/>
              <a:pPr/>
              <a:t>‹#›</a:t>
            </a:fld>
            <a:endParaRPr lang="ru-RU"/>
          </a:p>
        </p:txBody>
      </p:sp>
    </p:spTree>
    <p:extLst>
      <p:ext uri="{BB962C8B-B14F-4D97-AF65-F5344CB8AC3E}">
        <p14:creationId xmlns:p14="http://schemas.microsoft.com/office/powerpoint/2010/main" val="1076157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55B892F-3DAD-4A72-9ADB-B234E4A79C35}" type="datetimeFigureOut">
              <a:rPr lang="ru-RU" smtClean="0"/>
              <a:pPr/>
              <a:t>09.12.2020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378940-2448-4898-8408-F068920BD072}" type="slidenum">
              <a:rPr lang="ru-RU" smtClean="0"/>
              <a:pPr/>
              <a:t>‹#›</a:t>
            </a:fld>
            <a:endParaRPr lang="ru-RU"/>
          </a:p>
        </p:txBody>
      </p:sp>
    </p:spTree>
    <p:extLst>
      <p:ext uri="{BB962C8B-B14F-4D97-AF65-F5344CB8AC3E}">
        <p14:creationId xmlns:p14="http://schemas.microsoft.com/office/powerpoint/2010/main" val="2319583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55B892F-3DAD-4A72-9ADB-B234E4A79C35}" type="datetimeFigureOut">
              <a:rPr lang="ru-RU" smtClean="0"/>
              <a:pPr/>
              <a:t>09.12.2020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378940-2448-4898-8408-F068920BD072}" type="slidenum">
              <a:rPr lang="ru-RU" smtClean="0"/>
              <a:pPr/>
              <a:t>‹#›</a:t>
            </a:fld>
            <a:endParaRPr lang="ru-RU"/>
          </a:p>
        </p:txBody>
      </p:sp>
    </p:spTree>
    <p:extLst>
      <p:ext uri="{BB962C8B-B14F-4D97-AF65-F5344CB8AC3E}">
        <p14:creationId xmlns:p14="http://schemas.microsoft.com/office/powerpoint/2010/main" val="1805317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B892F-3DAD-4A72-9ADB-B234E4A79C35}" type="datetimeFigureOut">
              <a:rPr lang="ru-RU" smtClean="0"/>
              <a:pPr/>
              <a:t>09.12.2020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78940-2448-4898-8408-F068920BD072}" type="slidenum">
              <a:rPr lang="ru-RU" smtClean="0"/>
              <a:pPr/>
              <a:t>‹#›</a:t>
            </a:fld>
            <a:endParaRPr lang="ru-RU"/>
          </a:p>
        </p:txBody>
      </p:sp>
    </p:spTree>
    <p:extLst>
      <p:ext uri="{BB962C8B-B14F-4D97-AF65-F5344CB8AC3E}">
        <p14:creationId xmlns:p14="http://schemas.microsoft.com/office/powerpoint/2010/main" val="2354324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3684" y="2370221"/>
            <a:ext cx="9144000" cy="902368"/>
          </a:xfrm>
          <a:solidFill>
            <a:schemeClr val="accent2">
              <a:lumMod val="75000"/>
            </a:schemeClr>
          </a:solidFill>
          <a:effectLst>
            <a:glow rad="228600">
              <a:schemeClr val="accent2">
                <a:satMod val="175000"/>
                <a:alpha val="40000"/>
              </a:schemeClr>
            </a:glow>
            <a:outerShdw blurRad="152400" dist="317500" dir="5400000" sx="90000" sy="-19000" rotWithShape="0">
              <a:prstClr val="black">
                <a:alpha val="15000"/>
              </a:prstClr>
            </a:outerShdw>
            <a:softEdge rad="127000"/>
          </a:effectLst>
        </p:spPr>
        <p:txBody>
          <a:bodyPr>
            <a:normAutofit/>
          </a:bodyPr>
          <a:lstStyle/>
          <a:p>
            <a:pPr algn="just"/>
            <a:r>
              <a:rPr lang="ru-RU" sz="4800" i="1" dirty="0" smtClean="0">
                <a:solidFill>
                  <a:schemeClr val="accent4">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«Ты не один , когда есть книга» </a:t>
            </a:r>
            <a:endParaRPr lang="ru-RU" sz="4800" i="1" dirty="0">
              <a:solidFill>
                <a:schemeClr val="accent4">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7407442" y="4696912"/>
            <a:ext cx="4567440" cy="1655762"/>
          </a:xfrm>
        </p:spPr>
        <p:txBody>
          <a:bodyPr/>
          <a:lstStyle/>
          <a:p>
            <a:pPr algn="l"/>
            <a:r>
              <a:rPr lang="ru-RU" dirty="0" smtClean="0"/>
              <a:t>Выставку подготовила </a:t>
            </a:r>
          </a:p>
          <a:p>
            <a:pPr algn="l"/>
            <a:r>
              <a:rPr lang="ru-RU" dirty="0" smtClean="0"/>
              <a:t>зав. </a:t>
            </a:r>
            <a:r>
              <a:rPr lang="ru-RU" dirty="0"/>
              <a:t>с</a:t>
            </a:r>
            <a:r>
              <a:rPr lang="ru-RU" dirty="0" smtClean="0"/>
              <a:t>ектором </a:t>
            </a:r>
            <a:r>
              <a:rPr lang="ru-RU" dirty="0" smtClean="0"/>
              <a:t>ОУЛ          </a:t>
            </a:r>
            <a:r>
              <a:rPr lang="ru-RU" dirty="0" err="1" smtClean="0"/>
              <a:t>Буравлева</a:t>
            </a:r>
            <a:r>
              <a:rPr lang="ru-RU" dirty="0" smtClean="0"/>
              <a:t> М.А.</a:t>
            </a:r>
            <a:endParaRPr lang="ru-RU" dirty="0"/>
          </a:p>
        </p:txBody>
      </p:sp>
    </p:spTree>
    <p:extLst>
      <p:ext uri="{BB962C8B-B14F-4D97-AF65-F5344CB8AC3E}">
        <p14:creationId xmlns:p14="http://schemas.microsoft.com/office/powerpoint/2010/main" val="4213115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7673" y="244809"/>
            <a:ext cx="5494421" cy="1325563"/>
          </a:xfrm>
        </p:spPr>
        <p:txBody>
          <a:bodyPr>
            <a:normAutofit/>
          </a:bodyPr>
          <a:lstStyle/>
          <a:p>
            <a:r>
              <a:rPr lang="ru-RU" sz="3200" i="1" dirty="0" smtClean="0">
                <a:solidFill>
                  <a:schemeClr val="accent2">
                    <a:lumMod val="50000"/>
                  </a:schemeClr>
                </a:solidFill>
                <a:latin typeface="Times New Roman" panose="02020603050405020304" pitchFamily="18" charset="0"/>
                <a:cs typeface="Times New Roman" panose="02020603050405020304" pitchFamily="18" charset="0"/>
              </a:rPr>
              <a:t> Джульетта Мед </a:t>
            </a:r>
            <a:br>
              <a:rPr lang="ru-RU" sz="3200" i="1" dirty="0" smtClean="0">
                <a:solidFill>
                  <a:schemeClr val="accent2">
                    <a:lumMod val="50000"/>
                  </a:schemeClr>
                </a:solidFill>
                <a:latin typeface="Times New Roman" panose="02020603050405020304" pitchFamily="18" charset="0"/>
                <a:cs typeface="Times New Roman" panose="02020603050405020304" pitchFamily="18" charset="0"/>
              </a:rPr>
            </a:br>
            <a:r>
              <a:rPr lang="ru-RU" sz="3200" i="1" dirty="0" smtClean="0">
                <a:solidFill>
                  <a:schemeClr val="accent2">
                    <a:lumMod val="50000"/>
                  </a:schemeClr>
                </a:solidFill>
                <a:latin typeface="Times New Roman" panose="02020603050405020304" pitchFamily="18" charset="0"/>
                <a:cs typeface="Times New Roman" panose="02020603050405020304" pitchFamily="18" charset="0"/>
              </a:rPr>
              <a:t>«</a:t>
            </a:r>
            <a:r>
              <a:rPr lang="en-US" sz="3200" i="1" dirty="0" smtClean="0">
                <a:solidFill>
                  <a:schemeClr val="accent2">
                    <a:lumMod val="50000"/>
                  </a:schemeClr>
                </a:solidFill>
                <a:latin typeface="Times New Roman" panose="02020603050405020304" pitchFamily="18" charset="0"/>
                <a:cs typeface="Times New Roman" panose="02020603050405020304" pitchFamily="18" charset="0"/>
              </a:rPr>
              <a:t>Love story </a:t>
            </a:r>
            <a:r>
              <a:rPr lang="ru-RU" sz="3200" i="1" dirty="0" smtClean="0">
                <a:solidFill>
                  <a:schemeClr val="accent2">
                    <a:lumMod val="50000"/>
                  </a:schemeClr>
                </a:solidFill>
                <a:latin typeface="Times New Roman" panose="02020603050405020304" pitchFamily="18" charset="0"/>
                <a:cs typeface="Times New Roman" panose="02020603050405020304" pitchFamily="18" charset="0"/>
              </a:rPr>
              <a:t>по…»</a:t>
            </a:r>
            <a:endParaRPr lang="ru-RU" sz="3200" i="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11381" y="1843325"/>
            <a:ext cx="3103419" cy="4691995"/>
          </a:xfrm>
          <a:effectLst>
            <a:glow rad="228600">
              <a:schemeClr val="accent1">
                <a:satMod val="175000"/>
                <a:alpha val="40000"/>
              </a:schemeClr>
            </a:glow>
            <a:outerShdw blurRad="50800" dist="38100" dir="2700000" algn="tl" rotWithShape="0">
              <a:prstClr val="black">
                <a:alpha val="40000"/>
              </a:prstClr>
            </a:outerShdw>
          </a:effectLst>
        </p:spPr>
      </p:pic>
      <p:sp>
        <p:nvSpPr>
          <p:cNvPr id="5" name="Прямоугольник 4"/>
          <p:cNvSpPr/>
          <p:nvPr/>
        </p:nvSpPr>
        <p:spPr>
          <a:xfrm>
            <a:off x="4864768" y="2040087"/>
            <a:ext cx="6096000" cy="2308324"/>
          </a:xfrm>
          <a:prstGeom prst="rect">
            <a:avLst/>
          </a:prstGeom>
          <a:solidFill>
            <a:schemeClr val="accent1">
              <a:lumMod val="40000"/>
              <a:lumOff val="60000"/>
            </a:schemeClr>
          </a:solidFill>
          <a:effectLst>
            <a:glow rad="228600">
              <a:schemeClr val="accent5">
                <a:satMod val="175000"/>
                <a:alpha val="40000"/>
              </a:schemeClr>
            </a:glow>
          </a:effectLst>
        </p:spPr>
        <p:txBody>
          <a:bodyPr>
            <a:spAutoFit/>
          </a:bodyPr>
          <a:lstStyle/>
          <a:p>
            <a:r>
              <a:rPr lang="ru-RU" i="1" dirty="0" smtClean="0">
                <a:latin typeface="Times New Roman" panose="02020603050405020304" pitchFamily="18" charset="0"/>
                <a:cs typeface="Times New Roman" panose="02020603050405020304" pitchFamily="18" charset="0"/>
              </a:rPr>
              <a:t>У Оливии есть все, о чем можно только мечтать. У нее даже есть жених,. но именно это и отравляет девушке жизнь! Пока она пытается понять, что такое любовь, молодой человек старательно приближает день свадьбы! Хватит ли у романтичной Оливии смелости порвать помолвку и пуститься на поиски настоящего чувства? Пока у нее в кармане лишь карта Лондона и скрещенные на удачу пальцы!</a:t>
            </a:r>
          </a:p>
        </p:txBody>
      </p:sp>
    </p:spTree>
    <p:extLst>
      <p:ext uri="{BB962C8B-B14F-4D97-AF65-F5344CB8AC3E}">
        <p14:creationId xmlns:p14="http://schemas.microsoft.com/office/powerpoint/2010/main" val="2856575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264695"/>
            <a:ext cx="10515600" cy="4597192"/>
          </a:xfrm>
          <a:solidFill>
            <a:schemeClr val="accent1">
              <a:lumMod val="20000"/>
              <a:lumOff val="80000"/>
            </a:schemeClr>
          </a:solidFill>
        </p:spPr>
        <p:txBody>
          <a:bodyPr>
            <a:normAutofit fontScale="92500" lnSpcReduction="10000"/>
          </a:bodyPr>
          <a:lstStyle/>
          <a:p>
            <a:r>
              <a:rPr lang="ru-RU" i="1" dirty="0" smtClean="0">
                <a:solidFill>
                  <a:schemeClr val="accent2">
                    <a:lumMod val="50000"/>
                  </a:schemeClr>
                </a:solidFill>
                <a:latin typeface="Times New Roman" panose="02020603050405020304" pitchFamily="18" charset="0"/>
                <a:cs typeface="Times New Roman" panose="02020603050405020304" pitchFamily="18" charset="0"/>
              </a:rPr>
              <a:t>«Хорошая книга – это та, которая начинается тогда, когда вы дочитали последнюю страницу…»   А.С. Пиньоль</a:t>
            </a:r>
          </a:p>
          <a:p>
            <a:r>
              <a:rPr lang="ru-RU" i="1" dirty="0" smtClean="0">
                <a:solidFill>
                  <a:schemeClr val="accent2">
                    <a:lumMod val="50000"/>
                  </a:schemeClr>
                </a:solidFill>
                <a:latin typeface="Times New Roman" panose="02020603050405020304" pitchFamily="18" charset="0"/>
                <a:cs typeface="Times New Roman" panose="02020603050405020304" pitchFamily="18" charset="0"/>
              </a:rPr>
              <a:t>«Только книги могут спасти, только в них можно найти сочувствие, и утешение, и любовь... Книги, ничего не требуя взамен, любят каждого, кто их открывает. Они никогда не покидают даже тех, кто не заботится о них.» Корнелия Функе</a:t>
            </a:r>
          </a:p>
          <a:p>
            <a:r>
              <a:rPr lang="ru-RU" i="1" dirty="0" smtClean="0">
                <a:solidFill>
                  <a:schemeClr val="accent2">
                    <a:lumMod val="50000"/>
                  </a:schemeClr>
                </a:solidFill>
                <a:latin typeface="Times New Roman" panose="02020603050405020304" pitchFamily="18" charset="0"/>
                <a:cs typeface="Times New Roman" panose="02020603050405020304" pitchFamily="18" charset="0"/>
              </a:rPr>
              <a:t>«Книга — это вечная мысль. Рука, протянутая через десятилетия и века, когда рядом невозможно найти собеседника.»  Йозеф Эметс</a:t>
            </a:r>
          </a:p>
          <a:p>
            <a:r>
              <a:rPr lang="ru-RU" i="1" dirty="0" smtClean="0">
                <a:solidFill>
                  <a:schemeClr val="accent2">
                    <a:lumMod val="50000"/>
                  </a:schemeClr>
                </a:solidFill>
                <a:latin typeface="Times New Roman" panose="02020603050405020304" pitchFamily="18" charset="0"/>
                <a:cs typeface="Times New Roman" panose="02020603050405020304" pitchFamily="18" charset="0"/>
              </a:rPr>
              <a:t>«Книга – это мечта, которую вы держите в руках.» Нил Гейман</a:t>
            </a:r>
            <a:endParaRPr lang="ru-RU" i="1" dirty="0">
              <a:solidFill>
                <a:schemeClr val="accent2">
                  <a:lumMod val="50000"/>
                </a:schemeClr>
              </a:solidFill>
              <a:latin typeface="Times New Roman" panose="02020603050405020304" pitchFamily="18" charset="0"/>
              <a:cs typeface="Times New Roman" panose="02020603050405020304" pitchFamily="18" charset="0"/>
            </a:endParaRPr>
          </a:p>
          <a:p>
            <a:r>
              <a:rPr lang="ru-RU" i="1" dirty="0" smtClean="0">
                <a:solidFill>
                  <a:schemeClr val="accent2">
                    <a:lumMod val="50000"/>
                  </a:schemeClr>
                </a:solidFill>
                <a:latin typeface="Times New Roman" panose="02020603050405020304" pitchFamily="18" charset="0"/>
                <a:cs typeface="Times New Roman" panose="02020603050405020304" pitchFamily="18" charset="0"/>
              </a:rPr>
              <a:t>«Перестать читать книги — значит перестать мыслить.»</a:t>
            </a:r>
          </a:p>
          <a:p>
            <a:pPr marL="0" indent="0">
              <a:buNone/>
            </a:pPr>
            <a:r>
              <a:rPr lang="ru-RU" i="1" dirty="0">
                <a:solidFill>
                  <a:schemeClr val="accent2">
                    <a:lumMod val="50000"/>
                  </a:schemeClr>
                </a:solidFill>
                <a:latin typeface="Times New Roman" panose="02020603050405020304" pitchFamily="18" charset="0"/>
                <a:cs typeface="Times New Roman" panose="02020603050405020304" pitchFamily="18" charset="0"/>
              </a:rPr>
              <a:t> </a:t>
            </a:r>
            <a:r>
              <a:rPr lang="ru-RU" i="1" dirty="0" smtClean="0">
                <a:solidFill>
                  <a:schemeClr val="accent2">
                    <a:lumMod val="50000"/>
                  </a:schemeClr>
                </a:solidFill>
                <a:latin typeface="Times New Roman" panose="02020603050405020304" pitchFamily="18" charset="0"/>
                <a:cs typeface="Times New Roman" panose="02020603050405020304" pitchFamily="18" charset="0"/>
              </a:rPr>
              <a:t>   Ф.М. Достоевский</a:t>
            </a:r>
            <a:endParaRPr lang="ru-RU" i="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6848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1295399"/>
          </a:xfrm>
        </p:spPr>
        <p:txBody>
          <a:bodyPr>
            <a:normAutofit/>
          </a:bodyPr>
          <a:lstStyle/>
          <a:p>
            <a:pPr algn="ctr"/>
            <a:r>
              <a:rPr lang="ru-RU" sz="2800" dirty="0" smtClean="0">
                <a:latin typeface="Times New Roman" pitchFamily="18" charset="0"/>
                <a:cs typeface="Times New Roman" pitchFamily="18" charset="0"/>
              </a:rPr>
              <a:t>Список литературы:</a:t>
            </a:r>
            <a:endParaRPr lang="ru-RU" sz="2800" dirty="0"/>
          </a:p>
        </p:txBody>
      </p:sp>
      <p:sp>
        <p:nvSpPr>
          <p:cNvPr id="3" name="Содержимое 2"/>
          <p:cNvSpPr>
            <a:spLocks noGrp="1"/>
          </p:cNvSpPr>
          <p:nvPr>
            <p:ph idx="1"/>
          </p:nvPr>
        </p:nvSpPr>
        <p:spPr>
          <a:xfrm>
            <a:off x="838200" y="975360"/>
            <a:ext cx="10634472" cy="3938016"/>
          </a:xfrm>
        </p:spPr>
        <p:txBody>
          <a:bodyPr>
            <a:normAutofit fontScale="77500" lnSpcReduction="20000"/>
          </a:bodyPr>
          <a:lstStyle/>
          <a:p>
            <a:pPr algn="just">
              <a:lnSpc>
                <a:spcPct val="120000"/>
              </a:lnSpc>
            </a:pPr>
            <a:r>
              <a:rPr lang="ru-RU" sz="2600" dirty="0" smtClean="0">
                <a:latin typeface="Times New Roman" pitchFamily="18" charset="0"/>
                <a:cs typeface="Times New Roman" pitchFamily="18" charset="0"/>
              </a:rPr>
              <a:t>1. Леви</a:t>
            </a:r>
            <a:r>
              <a:rPr lang="ru-RU" sz="2600" dirty="0">
                <a:latin typeface="Times New Roman" pitchFamily="18" charset="0"/>
                <a:cs typeface="Times New Roman" pitchFamily="18" charset="0"/>
              </a:rPr>
              <a:t>,</a:t>
            </a:r>
            <a:r>
              <a:rPr lang="ru-RU" sz="2600" dirty="0" smtClean="0">
                <a:latin typeface="Times New Roman" pitchFamily="18" charset="0"/>
                <a:cs typeface="Times New Roman" pitchFamily="18" charset="0"/>
              </a:rPr>
              <a:t> М. Следующий раз : роман / М. Леви. – Москва : Иностранка, 2010. – 304 с.</a:t>
            </a:r>
          </a:p>
          <a:p>
            <a:pPr algn="just">
              <a:lnSpc>
                <a:spcPct val="120000"/>
              </a:lnSpc>
            </a:pPr>
            <a:r>
              <a:rPr lang="ru-RU" sz="2600" dirty="0" smtClean="0">
                <a:latin typeface="Times New Roman" pitchFamily="18" charset="0"/>
                <a:cs typeface="Times New Roman" pitchFamily="18" charset="0"/>
              </a:rPr>
              <a:t>2. </a:t>
            </a:r>
            <a:r>
              <a:rPr lang="ru-RU" sz="2600" dirty="0" err="1" smtClean="0">
                <a:latin typeface="Times New Roman" pitchFamily="18" charset="0"/>
                <a:cs typeface="Times New Roman" pitchFamily="18" charset="0"/>
              </a:rPr>
              <a:t>Бенаквиста</a:t>
            </a:r>
            <a:r>
              <a:rPr lang="ru-RU" sz="2600" dirty="0" smtClean="0">
                <a:latin typeface="Times New Roman" pitchFamily="18" charset="0"/>
                <a:cs typeface="Times New Roman" pitchFamily="18" charset="0"/>
              </a:rPr>
              <a:t>, Т. Укусы рассвета : роман / Т. </a:t>
            </a:r>
            <a:r>
              <a:rPr lang="ru-RU" sz="2600" dirty="0" err="1" smtClean="0">
                <a:latin typeface="Times New Roman" pitchFamily="18" charset="0"/>
                <a:cs typeface="Times New Roman" pitchFamily="18" charset="0"/>
              </a:rPr>
              <a:t>Бенаквиста</a:t>
            </a:r>
            <a:r>
              <a:rPr lang="ru-RU" sz="2600" dirty="0" smtClean="0">
                <a:latin typeface="Times New Roman" pitchFamily="18" charset="0"/>
                <a:cs typeface="Times New Roman" pitchFamily="18" charset="0"/>
              </a:rPr>
              <a:t>. – Москва : Флюид, 2006. – 256 с.</a:t>
            </a:r>
          </a:p>
          <a:p>
            <a:pPr algn="just">
              <a:lnSpc>
                <a:spcPct val="120000"/>
              </a:lnSpc>
            </a:pPr>
            <a:r>
              <a:rPr lang="ru-RU" sz="2600" dirty="0" smtClean="0">
                <a:latin typeface="Times New Roman" pitchFamily="18" charset="0"/>
                <a:cs typeface="Times New Roman" pitchFamily="18" charset="0"/>
              </a:rPr>
              <a:t>3. </a:t>
            </a:r>
            <a:r>
              <a:rPr lang="ru-RU" sz="2600" dirty="0" err="1" smtClean="0">
                <a:latin typeface="Times New Roman" pitchFamily="18" charset="0"/>
                <a:cs typeface="Times New Roman" pitchFamily="18" charset="0"/>
              </a:rPr>
              <a:t>Пиньоль</a:t>
            </a:r>
            <a:r>
              <a:rPr lang="ru-RU" sz="2600" dirty="0" smtClean="0">
                <a:latin typeface="Times New Roman" pitchFamily="18" charset="0"/>
                <a:cs typeface="Times New Roman" pitchFamily="18" charset="0"/>
              </a:rPr>
              <a:t>, А. С. Пандора в Конго : роман / А. С. </a:t>
            </a:r>
            <a:r>
              <a:rPr lang="ru-RU" sz="2600" dirty="0" err="1" smtClean="0">
                <a:latin typeface="Times New Roman" pitchFamily="18" charset="0"/>
                <a:cs typeface="Times New Roman" pitchFamily="18" charset="0"/>
              </a:rPr>
              <a:t>Пиньоль</a:t>
            </a:r>
            <a:r>
              <a:rPr lang="ru-RU" sz="2600" dirty="0" smtClean="0">
                <a:latin typeface="Times New Roman" pitchFamily="18" charset="0"/>
                <a:cs typeface="Times New Roman" pitchFamily="18" charset="0"/>
              </a:rPr>
              <a:t>. – Москва : Мир книги, 2007. – 448 с.</a:t>
            </a:r>
          </a:p>
          <a:p>
            <a:pPr algn="just">
              <a:lnSpc>
                <a:spcPct val="120000"/>
              </a:lnSpc>
            </a:pPr>
            <a:r>
              <a:rPr lang="ru-RU" sz="2600" dirty="0" smtClean="0">
                <a:latin typeface="Times New Roman" pitchFamily="18" charset="0"/>
                <a:cs typeface="Times New Roman" pitchFamily="18" charset="0"/>
              </a:rPr>
              <a:t>4. </a:t>
            </a:r>
            <a:r>
              <a:rPr lang="ru-RU" sz="2600" dirty="0" err="1" smtClean="0">
                <a:latin typeface="Times New Roman" pitchFamily="18" charset="0"/>
                <a:cs typeface="Times New Roman" pitchFamily="18" charset="0"/>
              </a:rPr>
              <a:t>Гавальда</a:t>
            </a:r>
            <a:r>
              <a:rPr lang="ru-RU" sz="2600" dirty="0" smtClean="0">
                <a:latin typeface="Times New Roman" pitchFamily="18" charset="0"/>
                <a:cs typeface="Times New Roman" pitchFamily="18" charset="0"/>
              </a:rPr>
              <a:t>, А. Глоток свободы : роман / А. </a:t>
            </a:r>
            <a:r>
              <a:rPr lang="ru-RU" sz="2600" dirty="0" err="1" smtClean="0">
                <a:latin typeface="Times New Roman" pitchFamily="18" charset="0"/>
                <a:cs typeface="Times New Roman" pitchFamily="18" charset="0"/>
              </a:rPr>
              <a:t>Гавальда</a:t>
            </a:r>
            <a:r>
              <a:rPr lang="ru-RU" sz="2600" dirty="0" smtClean="0">
                <a:latin typeface="Times New Roman" pitchFamily="18" charset="0"/>
                <a:cs typeface="Times New Roman" pitchFamily="18" charset="0"/>
              </a:rPr>
              <a:t>. – Москва : АСТ: </a:t>
            </a:r>
            <a:r>
              <a:rPr lang="ru-RU" sz="2600" dirty="0" err="1" smtClean="0">
                <a:latin typeface="Times New Roman" pitchFamily="18" charset="0"/>
                <a:cs typeface="Times New Roman" pitchFamily="18" charset="0"/>
              </a:rPr>
              <a:t>Астрель</a:t>
            </a:r>
            <a:r>
              <a:rPr lang="ru-RU" sz="2600" dirty="0" smtClean="0">
                <a:latin typeface="Times New Roman" pitchFamily="18" charset="0"/>
                <a:cs typeface="Times New Roman" pitchFamily="18" charset="0"/>
              </a:rPr>
              <a:t>, 2010. – 190 с.</a:t>
            </a:r>
          </a:p>
          <a:p>
            <a:pPr algn="just">
              <a:lnSpc>
                <a:spcPct val="120000"/>
              </a:lnSpc>
            </a:pPr>
            <a:r>
              <a:rPr lang="ru-RU" sz="2600" dirty="0" smtClean="0">
                <a:latin typeface="Times New Roman" pitchFamily="18" charset="0"/>
                <a:cs typeface="Times New Roman" pitchFamily="18" charset="0"/>
              </a:rPr>
              <a:t>5. Коэльо, П. Алхимик : роман / П. Коэльо. – Москва : АСТ, 2013. – 220 с.</a:t>
            </a:r>
          </a:p>
          <a:p>
            <a:pPr algn="just">
              <a:lnSpc>
                <a:spcPct val="120000"/>
              </a:lnSpc>
            </a:pPr>
            <a:r>
              <a:rPr lang="ru-RU" sz="2600" dirty="0" smtClean="0">
                <a:latin typeface="Times New Roman" pitchFamily="18" charset="0"/>
                <a:cs typeface="Times New Roman" pitchFamily="18" charset="0"/>
              </a:rPr>
              <a:t>6. Коэльо, П. Валькирии / П. Коэльо. – Москва : АСТ, 2011. – 224 с.</a:t>
            </a:r>
          </a:p>
          <a:p>
            <a:pPr algn="just">
              <a:lnSpc>
                <a:spcPct val="120000"/>
              </a:lnSpc>
            </a:pPr>
            <a:r>
              <a:rPr lang="ru-RU" sz="2600" dirty="0" smtClean="0">
                <a:latin typeface="Times New Roman" pitchFamily="18" charset="0"/>
                <a:cs typeface="Times New Roman" pitchFamily="18" charset="0"/>
              </a:rPr>
              <a:t>7. Генри, О. Игра на понижение : рассказы / О. Генри. – Москва : Б.С.Г.–ПРЕСС, 2006. –   414 с.</a:t>
            </a:r>
          </a:p>
        </p:txBody>
      </p:sp>
      <p:sp>
        <p:nvSpPr>
          <p:cNvPr id="4" name="Прямоугольник 3"/>
          <p:cNvSpPr/>
          <p:nvPr/>
        </p:nvSpPr>
        <p:spPr>
          <a:xfrm>
            <a:off x="789432" y="4437888"/>
            <a:ext cx="6099048" cy="1569660"/>
          </a:xfrm>
          <a:prstGeom prst="rect">
            <a:avLst/>
          </a:prstGeom>
        </p:spPr>
        <p:txBody>
          <a:bodyPr wrap="square">
            <a:spAutoFit/>
          </a:bodyPr>
          <a:lstStyle/>
          <a:p>
            <a:pPr marL="285750" indent="-285750" algn="just">
              <a:lnSpc>
                <a:spcPct val="120000"/>
              </a:lnSpc>
              <a:buFont typeface="Arial" panose="020B0604020202020204" pitchFamily="34" charset="0"/>
              <a:buChar char="•"/>
            </a:pPr>
            <a:r>
              <a:rPr lang="ru-RU" sz="2000" dirty="0">
                <a:latin typeface="Times New Roman" pitchFamily="18" charset="0"/>
                <a:cs typeface="Times New Roman" pitchFamily="18" charset="0"/>
              </a:rPr>
              <a:t>8. Ремарк, Э. М. </a:t>
            </a:r>
            <a:r>
              <a:rPr lang="ru-RU" sz="2000" dirty="0" err="1">
                <a:latin typeface="Times New Roman" pitchFamily="18" charset="0"/>
                <a:cs typeface="Times New Roman" pitchFamily="18" charset="0"/>
              </a:rPr>
              <a:t>Гэм</a:t>
            </a:r>
            <a:r>
              <a:rPr lang="ru-RU" sz="2000" dirty="0">
                <a:latin typeface="Times New Roman" pitchFamily="18" charset="0"/>
                <a:cs typeface="Times New Roman" pitchFamily="18" charset="0"/>
              </a:rPr>
              <a:t> / Э. М. Ремарк. – </a:t>
            </a:r>
            <a:r>
              <a:rPr lang="ru-RU" sz="2000" dirty="0" smtClean="0">
                <a:latin typeface="Times New Roman" pitchFamily="18" charset="0"/>
                <a:cs typeface="Times New Roman" pitchFamily="18" charset="0"/>
              </a:rPr>
              <a:t>Москва : </a:t>
            </a:r>
            <a:r>
              <a:rPr lang="ru-RU" sz="2000" dirty="0" err="1">
                <a:latin typeface="Times New Roman" pitchFamily="18" charset="0"/>
                <a:cs typeface="Times New Roman" pitchFamily="18" charset="0"/>
              </a:rPr>
              <a:t>Варгус</a:t>
            </a:r>
            <a:r>
              <a:rPr lang="ru-RU" sz="2000" dirty="0">
                <a:latin typeface="Times New Roman" pitchFamily="18" charset="0"/>
                <a:cs typeface="Times New Roman" pitchFamily="18" charset="0"/>
              </a:rPr>
              <a:t>, 2009. – 240 с.</a:t>
            </a:r>
          </a:p>
          <a:p>
            <a:pPr marL="285750" indent="-285750" algn="just">
              <a:lnSpc>
                <a:spcPct val="120000"/>
              </a:lnSpc>
              <a:buFont typeface="Arial" panose="020B0604020202020204" pitchFamily="34" charset="0"/>
              <a:buChar char="•"/>
            </a:pPr>
            <a:r>
              <a:rPr lang="ru-RU" sz="2000" dirty="0">
                <a:latin typeface="Times New Roman" pitchFamily="18" charset="0"/>
                <a:cs typeface="Times New Roman" pitchFamily="18" charset="0"/>
              </a:rPr>
              <a:t>9. Мед, Дж. </a:t>
            </a:r>
            <a:r>
              <a:rPr lang="en-US" sz="2000" dirty="0">
                <a:latin typeface="Times New Roman" pitchFamily="18" charset="0"/>
                <a:cs typeface="Times New Roman" pitchFamily="18" charset="0"/>
              </a:rPr>
              <a:t>Love story </a:t>
            </a:r>
            <a:r>
              <a:rPr lang="ru-RU" sz="2000" dirty="0">
                <a:latin typeface="Times New Roman" pitchFamily="18" charset="0"/>
                <a:cs typeface="Times New Roman" pitchFamily="18" charset="0"/>
              </a:rPr>
              <a:t>по… / Дж. Мед. – Москва : </a:t>
            </a:r>
            <a:r>
              <a:rPr lang="ru-RU" sz="2000" dirty="0" err="1">
                <a:latin typeface="Times New Roman" pitchFamily="18" charset="0"/>
                <a:cs typeface="Times New Roman" pitchFamily="18" charset="0"/>
              </a:rPr>
              <a:t>Гелеос</a:t>
            </a:r>
            <a:r>
              <a:rPr lang="ru-RU" sz="2000" dirty="0">
                <a:latin typeface="Times New Roman" pitchFamily="18" charset="0"/>
                <a:cs typeface="Times New Roman" pitchFamily="18" charset="0"/>
              </a:rPr>
              <a:t>, 2006. – 448 с.</a:t>
            </a:r>
            <a:endParaRPr lang="ru-RU"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0947" y="0"/>
            <a:ext cx="5650832" cy="1325563"/>
          </a:xfrm>
        </p:spPr>
        <p:txBody>
          <a:bodyPr>
            <a:normAutofit/>
          </a:bodyPr>
          <a:lstStyle/>
          <a:p>
            <a:r>
              <a:rPr lang="ru-RU" sz="3200" i="1" dirty="0" smtClean="0">
                <a:solidFill>
                  <a:schemeClr val="accent2">
                    <a:lumMod val="50000"/>
                  </a:schemeClr>
                </a:solidFill>
                <a:latin typeface="Times New Roman" panose="02020603050405020304" pitchFamily="18" charset="0"/>
                <a:cs typeface="Times New Roman" panose="02020603050405020304" pitchFamily="18" charset="0"/>
              </a:rPr>
              <a:t>Марк Леви «Следующий раз»</a:t>
            </a:r>
            <a:endParaRPr lang="ru-RU" sz="3200" i="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5308" y="1388854"/>
            <a:ext cx="3630063" cy="5082089"/>
          </a:xfrm>
          <a:effectLst>
            <a:glow rad="228600">
              <a:schemeClr val="accent1">
                <a:satMod val="175000"/>
                <a:alpha val="40000"/>
              </a:schemeClr>
            </a:glow>
            <a:outerShdw blurRad="50800" dist="38100" dir="2700000" algn="tl" rotWithShape="0">
              <a:prstClr val="black">
                <a:alpha val="40000"/>
              </a:prstClr>
            </a:outerShdw>
          </a:effectLst>
        </p:spPr>
      </p:pic>
      <p:sp>
        <p:nvSpPr>
          <p:cNvPr id="5" name="Прямоугольник 4"/>
          <p:cNvSpPr/>
          <p:nvPr/>
        </p:nvSpPr>
        <p:spPr>
          <a:xfrm>
            <a:off x="5089358" y="1954339"/>
            <a:ext cx="6569241" cy="2862322"/>
          </a:xfrm>
          <a:prstGeom prst="rect">
            <a:avLst/>
          </a:prstGeom>
          <a:solidFill>
            <a:schemeClr val="accent1">
              <a:lumMod val="40000"/>
              <a:lumOff val="60000"/>
            </a:schemeClr>
          </a:solidFill>
          <a:effectLst>
            <a:glow rad="228600">
              <a:schemeClr val="accent5">
                <a:satMod val="175000"/>
                <a:alpha val="40000"/>
              </a:schemeClr>
            </a:glow>
          </a:effectLst>
        </p:spPr>
        <p:txBody>
          <a:bodyPr wrap="square">
            <a:spAutoFit/>
          </a:bodyPr>
          <a:lstStyle/>
          <a:p>
            <a:pPr algn="just"/>
            <a:r>
              <a:rPr lang="ru-RU" i="1" dirty="0" smtClean="0">
                <a:latin typeface="Times New Roman" panose="02020603050405020304" pitchFamily="18" charset="0"/>
                <a:cs typeface="Times New Roman" panose="02020603050405020304" pitchFamily="18" charset="0"/>
              </a:rPr>
              <a:t>Джонатан, эксперт по живописи из Бостона, незадолго до свадьбы с художницей Анной вылетает в Лондон, чтобы увидеть загадочную картину русского художника XIX века Владимира Рацкина. Познакомившись с галеристкой Кларой, он осознает, что они уже встречались, она испытывает то же чувство. Они не могут жить друг без друга, но невеста Джонатана готова на все, чтобы его вернуть. Влюбленным предстоит узнать невероятную истину: они любили друг друга в прошлой жизни и их судьбы навеки связала таинственная картина…</a:t>
            </a:r>
          </a:p>
        </p:txBody>
      </p:sp>
    </p:spTree>
    <p:extLst>
      <p:ext uri="{BB962C8B-B14F-4D97-AF65-F5344CB8AC3E}">
        <p14:creationId xmlns:p14="http://schemas.microsoft.com/office/powerpoint/2010/main" val="1431320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2263" y="0"/>
            <a:ext cx="6444915" cy="1325563"/>
          </a:xfrm>
        </p:spPr>
        <p:txBody>
          <a:bodyPr>
            <a:normAutofit/>
          </a:bodyPr>
          <a:lstStyle/>
          <a:p>
            <a:r>
              <a:rPr lang="ru-RU" sz="3200" i="1" dirty="0" smtClean="0">
                <a:solidFill>
                  <a:schemeClr val="accent2">
                    <a:lumMod val="50000"/>
                  </a:schemeClr>
                </a:solidFill>
                <a:latin typeface="Times New Roman" panose="02020603050405020304" pitchFamily="18" charset="0"/>
                <a:cs typeface="Times New Roman" panose="02020603050405020304" pitchFamily="18" charset="0"/>
              </a:rPr>
              <a:t>Тонино Бенаквиста</a:t>
            </a:r>
            <a:br>
              <a:rPr lang="ru-RU" sz="3200" i="1" dirty="0" smtClean="0">
                <a:solidFill>
                  <a:schemeClr val="accent2">
                    <a:lumMod val="50000"/>
                  </a:schemeClr>
                </a:solidFill>
                <a:latin typeface="Times New Roman" panose="02020603050405020304" pitchFamily="18" charset="0"/>
                <a:cs typeface="Times New Roman" panose="02020603050405020304" pitchFamily="18" charset="0"/>
              </a:rPr>
            </a:br>
            <a:r>
              <a:rPr lang="ru-RU" sz="3200" i="1" dirty="0" smtClean="0">
                <a:solidFill>
                  <a:schemeClr val="accent2">
                    <a:lumMod val="50000"/>
                  </a:schemeClr>
                </a:solidFill>
                <a:latin typeface="Times New Roman" panose="02020603050405020304" pitchFamily="18" charset="0"/>
                <a:cs typeface="Times New Roman" panose="02020603050405020304" pitchFamily="18" charset="0"/>
              </a:rPr>
              <a:t> «Укусы рассвета»</a:t>
            </a:r>
            <a:endParaRPr lang="ru-RU" sz="3200" i="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2263" y="1445675"/>
            <a:ext cx="3429001" cy="5032077"/>
          </a:xfrm>
          <a:effectLst>
            <a:glow rad="228600">
              <a:schemeClr val="accent1">
                <a:satMod val="175000"/>
                <a:alpha val="40000"/>
              </a:schemeClr>
            </a:glow>
            <a:outerShdw blurRad="50800" dist="38100" dir="2700000" algn="tl" rotWithShape="0">
              <a:prstClr val="black">
                <a:alpha val="40000"/>
              </a:prstClr>
            </a:outerShdw>
          </a:effectLst>
        </p:spPr>
      </p:pic>
      <p:sp>
        <p:nvSpPr>
          <p:cNvPr id="5" name="Прямоугольник 4"/>
          <p:cNvSpPr/>
          <p:nvPr/>
        </p:nvSpPr>
        <p:spPr>
          <a:xfrm>
            <a:off x="5105401" y="2230905"/>
            <a:ext cx="6096000" cy="2308324"/>
          </a:xfrm>
          <a:prstGeom prst="rect">
            <a:avLst/>
          </a:prstGeom>
          <a:solidFill>
            <a:schemeClr val="accent1">
              <a:lumMod val="40000"/>
              <a:lumOff val="60000"/>
            </a:schemeClr>
          </a:solidFill>
          <a:effectLst>
            <a:glow rad="228600">
              <a:schemeClr val="accent5">
                <a:satMod val="175000"/>
                <a:alpha val="40000"/>
              </a:schemeClr>
            </a:glow>
          </a:effectLst>
        </p:spPr>
        <p:txBody>
          <a:bodyPr>
            <a:spAutoFit/>
          </a:bodyPr>
          <a:lstStyle/>
          <a:p>
            <a:r>
              <a:rPr lang="ru-RU" i="1" dirty="0" smtClean="0">
                <a:latin typeface="Times New Roman" panose="02020603050405020304" pitchFamily="18" charset="0"/>
                <a:cs typeface="Times New Roman" panose="02020603050405020304" pitchFamily="18" charset="0"/>
              </a:rPr>
              <a:t>Главные герои романа — Антуан и Бертран — молодые парижские безработные, избравшие путь «профессиональных тусовщиков-халявщиков». Впечатления, блеск, причастность к успеху — все это оказывается доступным при ночном образе жизни. Вот только ночь — это особое измерение, параллельный мир, в котором живут другие люди. И порой с наступлением утра ночные кошмары превращаются в дневную реальность…</a:t>
            </a: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2930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010" y="148556"/>
            <a:ext cx="6035842" cy="1325563"/>
          </a:xfrm>
        </p:spPr>
        <p:txBody>
          <a:bodyPr>
            <a:normAutofit/>
          </a:bodyPr>
          <a:lstStyle/>
          <a:p>
            <a:r>
              <a:rPr lang="ru-RU" sz="3200" i="1" dirty="0" smtClean="0">
                <a:solidFill>
                  <a:schemeClr val="accent2">
                    <a:lumMod val="50000"/>
                  </a:schemeClr>
                </a:solidFill>
                <a:latin typeface="Times New Roman" panose="02020603050405020304" pitchFamily="18" charset="0"/>
                <a:cs typeface="Times New Roman" panose="02020603050405020304" pitchFamily="18" charset="0"/>
              </a:rPr>
              <a:t>Альберт Санчес Пиньоль «Пандора в Конго»</a:t>
            </a:r>
            <a:endParaRPr lang="ru-RU" sz="3200" i="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10651" y="1690688"/>
            <a:ext cx="2955852" cy="4647568"/>
          </a:xfrm>
          <a:effectLst>
            <a:glow rad="228600">
              <a:schemeClr val="accent1">
                <a:satMod val="175000"/>
                <a:alpha val="40000"/>
              </a:schemeClr>
            </a:glow>
            <a:outerShdw blurRad="50800" dist="38100" dir="2700000" algn="tl" rotWithShape="0">
              <a:prstClr val="black">
                <a:alpha val="40000"/>
              </a:prstClr>
            </a:outerShdw>
          </a:effectLst>
        </p:spPr>
      </p:pic>
      <p:sp>
        <p:nvSpPr>
          <p:cNvPr id="5" name="Прямоугольник 4"/>
          <p:cNvSpPr/>
          <p:nvPr/>
        </p:nvSpPr>
        <p:spPr>
          <a:xfrm>
            <a:off x="5141495" y="1690688"/>
            <a:ext cx="6096000" cy="3416320"/>
          </a:xfrm>
          <a:prstGeom prst="rect">
            <a:avLst/>
          </a:prstGeom>
          <a:solidFill>
            <a:schemeClr val="accent1">
              <a:lumMod val="40000"/>
              <a:lumOff val="60000"/>
            </a:schemeClr>
          </a:solidFill>
          <a:effectLst>
            <a:glow rad="228600">
              <a:schemeClr val="accent5">
                <a:satMod val="175000"/>
                <a:alpha val="40000"/>
              </a:schemeClr>
            </a:glow>
          </a:effectLst>
        </p:spPr>
        <p:txBody>
          <a:bodyPr>
            <a:spAutoFit/>
          </a:bodyPr>
          <a:lstStyle/>
          <a:p>
            <a:pPr algn="just"/>
            <a:r>
              <a:rPr lang="ru-RU" i="1" dirty="0" smtClean="0">
                <a:latin typeface="Times New Roman" panose="02020603050405020304" pitchFamily="18" charset="0"/>
                <a:cs typeface="Times New Roman" panose="02020603050405020304" pitchFamily="18" charset="0"/>
              </a:rPr>
              <a:t>Самое сердце черной Африки. Конго… Пылающая адская бездна… В этих щетинистых зарослях двух ополоумевших от собственной алчности братьев ждет смертельная наживка. На месте найденного золотого прииска британская экспедиция натыкается на страшное, кровожадное племя, обитающее в недрах земли. В их акульих зрачках нет ни грамма любви. Их смех напоминает карканье ворон. Сражение в глубине заколдованной шахты перерастает в дикую бойню, и на этом история только начинается… История убийцы, двух аристократов, одинокого писателя и девушки с горячей кожей цвета молока, рожденной под каменным небом…</a:t>
            </a: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0684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0126" y="256841"/>
            <a:ext cx="5891463" cy="1325563"/>
          </a:xfrm>
        </p:spPr>
        <p:txBody>
          <a:bodyPr>
            <a:normAutofit/>
          </a:bodyPr>
          <a:lstStyle/>
          <a:p>
            <a:r>
              <a:rPr lang="ru-RU" sz="3200" i="1" dirty="0" smtClean="0">
                <a:solidFill>
                  <a:schemeClr val="accent2">
                    <a:lumMod val="50000"/>
                  </a:schemeClr>
                </a:solidFill>
                <a:latin typeface="Times New Roman" panose="02020603050405020304" pitchFamily="18" charset="0"/>
                <a:cs typeface="Times New Roman" panose="02020603050405020304" pitchFamily="18" charset="0"/>
              </a:rPr>
              <a:t>   Анна Гавальда</a:t>
            </a:r>
            <a:br>
              <a:rPr lang="ru-RU" sz="3200" i="1" dirty="0" smtClean="0">
                <a:solidFill>
                  <a:schemeClr val="accent2">
                    <a:lumMod val="50000"/>
                  </a:schemeClr>
                </a:solidFill>
                <a:latin typeface="Times New Roman" panose="02020603050405020304" pitchFamily="18" charset="0"/>
                <a:cs typeface="Times New Roman" panose="02020603050405020304" pitchFamily="18" charset="0"/>
              </a:rPr>
            </a:br>
            <a:r>
              <a:rPr lang="ru-RU" sz="3200" i="1" dirty="0" smtClean="0">
                <a:solidFill>
                  <a:schemeClr val="accent2">
                    <a:lumMod val="50000"/>
                  </a:schemeClr>
                </a:solidFill>
                <a:latin typeface="Times New Roman" panose="02020603050405020304" pitchFamily="18" charset="0"/>
                <a:cs typeface="Times New Roman" panose="02020603050405020304" pitchFamily="18" charset="0"/>
              </a:rPr>
              <a:t>«Глоток свободы»</a:t>
            </a:r>
            <a:endParaRPr lang="ru-RU" sz="3200" i="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466" t="5879" r="13234" b="5087"/>
          <a:stretch/>
        </p:blipFill>
        <p:spPr>
          <a:xfrm>
            <a:off x="838200" y="1690688"/>
            <a:ext cx="3333304" cy="4626395"/>
          </a:xfrm>
          <a:effectLst>
            <a:glow rad="228600">
              <a:schemeClr val="accent1">
                <a:satMod val="175000"/>
                <a:alpha val="40000"/>
              </a:schemeClr>
            </a:glow>
            <a:outerShdw blurRad="50800" dist="38100" dir="2700000" algn="tl" rotWithShape="0">
              <a:prstClr val="black">
                <a:alpha val="40000"/>
              </a:prstClr>
            </a:outerShdw>
          </a:effectLst>
        </p:spPr>
      </p:pic>
      <p:sp>
        <p:nvSpPr>
          <p:cNvPr id="5" name="Прямоугольник 4"/>
          <p:cNvSpPr/>
          <p:nvPr/>
        </p:nvSpPr>
        <p:spPr>
          <a:xfrm>
            <a:off x="4997116" y="1972560"/>
            <a:ext cx="6096000" cy="2031325"/>
          </a:xfrm>
          <a:prstGeom prst="rect">
            <a:avLst/>
          </a:prstGeom>
          <a:solidFill>
            <a:schemeClr val="accent1">
              <a:lumMod val="40000"/>
              <a:lumOff val="60000"/>
            </a:schemeClr>
          </a:solidFill>
          <a:effectLst>
            <a:glow rad="228600">
              <a:schemeClr val="accent5">
                <a:satMod val="175000"/>
                <a:alpha val="40000"/>
              </a:schemeClr>
            </a:glow>
          </a:effectLst>
        </p:spPr>
        <p:txBody>
          <a:bodyPr>
            <a:spAutoFit/>
          </a:bodyPr>
          <a:lstStyle/>
          <a:p>
            <a:r>
              <a:rPr lang="ru-RU" i="1" dirty="0" smtClean="0">
                <a:latin typeface="Times New Roman" panose="02020603050405020304" pitchFamily="18" charset="0"/>
                <a:cs typeface="Times New Roman" panose="02020603050405020304" pitchFamily="18" charset="0"/>
              </a:rPr>
              <a:t>"Глоток свободы" - это рассказ об отлично проведенных выходных. О встрече брата с любимыми сестрами, об их веселом побеге с семейного торжества, о поездке в замок в гости к младшему брату </a:t>
            </a:r>
            <a:r>
              <a:rPr lang="ru-RU" i="1" dirty="0" err="1" smtClean="0">
                <a:latin typeface="Times New Roman" panose="02020603050405020304" pitchFamily="18" charset="0"/>
                <a:cs typeface="Times New Roman" panose="02020603050405020304" pitchFamily="18" charset="0"/>
              </a:rPr>
              <a:t>Венсану</a:t>
            </a:r>
            <a:r>
              <a:rPr lang="ru-RU" i="1" dirty="0" smtClean="0">
                <a:latin typeface="Times New Roman" panose="02020603050405020304" pitchFamily="18" charset="0"/>
                <a:cs typeface="Times New Roman" panose="02020603050405020304" pitchFamily="18" charset="0"/>
              </a:rPr>
              <a:t>, о похождениях "великолепной четверки", о </a:t>
            </a:r>
            <a:r>
              <a:rPr lang="ru-RU" i="1" dirty="0" err="1" smtClean="0">
                <a:latin typeface="Times New Roman" panose="02020603050405020304" pitchFamily="18" charset="0"/>
                <a:cs typeface="Times New Roman" panose="02020603050405020304" pitchFamily="18" charset="0"/>
              </a:rPr>
              <a:t>луарских</a:t>
            </a:r>
            <a:r>
              <a:rPr lang="ru-RU" i="1" dirty="0" smtClean="0">
                <a:latin typeface="Times New Roman" panose="02020603050405020304" pitchFamily="18" charset="0"/>
                <a:cs typeface="Times New Roman" panose="02020603050405020304" pitchFamily="18" charset="0"/>
              </a:rPr>
              <a:t> винах, о взаимопонимании, о радости жизни, о творчестве, о любви.</a:t>
            </a: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7670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9074" y="256841"/>
            <a:ext cx="5626768" cy="1325563"/>
          </a:xfrm>
        </p:spPr>
        <p:txBody>
          <a:bodyPr>
            <a:normAutofit/>
          </a:bodyPr>
          <a:lstStyle/>
          <a:p>
            <a:r>
              <a:rPr lang="ru-RU" sz="3200" i="1" dirty="0" smtClean="0">
                <a:solidFill>
                  <a:schemeClr val="accent2">
                    <a:lumMod val="50000"/>
                  </a:schemeClr>
                </a:solidFill>
                <a:latin typeface="Times New Roman" panose="02020603050405020304" pitchFamily="18" charset="0"/>
                <a:cs typeface="Times New Roman" panose="02020603050405020304" pitchFamily="18" charset="0"/>
              </a:rPr>
              <a:t>Пауло Коэльо «Алхимик»</a:t>
            </a:r>
            <a:endParaRPr lang="ru-RU" sz="3200" i="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4137" y="1401930"/>
            <a:ext cx="3032111" cy="4742615"/>
          </a:xfrm>
          <a:effectLst>
            <a:glow rad="228600">
              <a:schemeClr val="accent1">
                <a:satMod val="175000"/>
                <a:alpha val="40000"/>
              </a:schemeClr>
            </a:glow>
            <a:outerShdw blurRad="50800" dist="38100" dir="2700000" algn="tl" rotWithShape="0">
              <a:prstClr val="black">
                <a:alpha val="40000"/>
              </a:prstClr>
            </a:outerShdw>
          </a:effectLst>
        </p:spPr>
      </p:pic>
      <p:sp>
        <p:nvSpPr>
          <p:cNvPr id="5" name="Прямоугольник 4"/>
          <p:cNvSpPr/>
          <p:nvPr/>
        </p:nvSpPr>
        <p:spPr>
          <a:xfrm>
            <a:off x="4696326" y="1980746"/>
            <a:ext cx="6096000" cy="2585323"/>
          </a:xfrm>
          <a:prstGeom prst="rect">
            <a:avLst/>
          </a:prstGeom>
          <a:solidFill>
            <a:schemeClr val="accent1">
              <a:lumMod val="40000"/>
              <a:lumOff val="60000"/>
            </a:schemeClr>
          </a:solidFill>
          <a:effectLst>
            <a:glow rad="228600">
              <a:schemeClr val="accent5">
                <a:satMod val="175000"/>
                <a:alpha val="40000"/>
              </a:schemeClr>
            </a:glow>
          </a:effectLst>
        </p:spPr>
        <p:txBody>
          <a:bodyPr>
            <a:spAutoFit/>
          </a:bodyPr>
          <a:lstStyle/>
          <a:p>
            <a:r>
              <a:rPr lang="ru-RU" dirty="0" smtClean="0"/>
              <a:t> </a:t>
            </a:r>
            <a:r>
              <a:rPr lang="ru-RU" i="1" dirty="0" smtClean="0">
                <a:latin typeface="Times New Roman" panose="02020603050405020304" pitchFamily="18" charset="0"/>
                <a:cs typeface="Times New Roman" panose="02020603050405020304" pitchFamily="18" charset="0"/>
              </a:rPr>
              <a:t>Главная идея романа «Алхимик» - это проблема человеческого самопознания, поиск того самого смысла жизни.</a:t>
            </a:r>
          </a:p>
          <a:p>
            <a:r>
              <a:rPr lang="ru-RU" i="1" dirty="0" smtClean="0">
                <a:latin typeface="Times New Roman" panose="02020603050405020304" pitchFamily="18" charset="0"/>
                <a:cs typeface="Times New Roman" panose="02020603050405020304" pitchFamily="18" charset="0"/>
              </a:rPr>
              <a:t>Главным героем книги является пастух Сантьяго, которому однажды во сне привиделись египетские пирамиды, и он понял, что там ему суждено отыскать своё сокровище – уготованную ему судьбу. Не раздумывая, он устремляется навстречу своей мечте в нелёгкое для обычного пастуха путешествие.</a:t>
            </a: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4101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8915" y="0"/>
            <a:ext cx="5301916" cy="1325563"/>
          </a:xfrm>
        </p:spPr>
        <p:txBody>
          <a:bodyPr>
            <a:normAutofit/>
          </a:bodyPr>
          <a:lstStyle/>
          <a:p>
            <a:r>
              <a:rPr lang="ru-RU" sz="3200" i="1" dirty="0" smtClean="0">
                <a:solidFill>
                  <a:schemeClr val="accent2">
                    <a:lumMod val="50000"/>
                  </a:schemeClr>
                </a:solidFill>
                <a:latin typeface="Times New Roman" panose="02020603050405020304" pitchFamily="18" charset="0"/>
                <a:cs typeface="Times New Roman" panose="02020603050405020304" pitchFamily="18" charset="0"/>
              </a:rPr>
              <a:t>Пауло Коэльо «Валькирии»</a:t>
            </a:r>
            <a:endParaRPr lang="ru-RU" sz="3200" i="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9953" r="22534" b="12276"/>
          <a:stretch/>
        </p:blipFill>
        <p:spPr>
          <a:xfrm>
            <a:off x="878305" y="1218033"/>
            <a:ext cx="3176338" cy="4844891"/>
          </a:xfrm>
          <a:effectLst>
            <a:glow rad="228600">
              <a:schemeClr val="accent1">
                <a:satMod val="175000"/>
                <a:alpha val="40000"/>
              </a:schemeClr>
            </a:glow>
            <a:outerShdw blurRad="50800" dist="38100" dir="2700000" algn="tl" rotWithShape="0">
              <a:prstClr val="black">
                <a:alpha val="40000"/>
              </a:prstClr>
            </a:outerShdw>
          </a:effectLst>
        </p:spPr>
      </p:pic>
      <p:sp>
        <p:nvSpPr>
          <p:cNvPr id="5" name="Прямоугольник 4"/>
          <p:cNvSpPr/>
          <p:nvPr/>
        </p:nvSpPr>
        <p:spPr>
          <a:xfrm>
            <a:off x="5165558" y="1520158"/>
            <a:ext cx="6096000" cy="3970318"/>
          </a:xfrm>
          <a:prstGeom prst="rect">
            <a:avLst/>
          </a:prstGeom>
          <a:solidFill>
            <a:schemeClr val="accent1">
              <a:lumMod val="40000"/>
              <a:lumOff val="60000"/>
            </a:schemeClr>
          </a:solidFill>
          <a:effectLst>
            <a:glow rad="228600">
              <a:schemeClr val="accent5">
                <a:satMod val="175000"/>
                <a:alpha val="40000"/>
              </a:schemeClr>
            </a:glow>
          </a:effectLst>
        </p:spPr>
        <p:txBody>
          <a:bodyPr>
            <a:spAutoFit/>
          </a:bodyPr>
          <a:lstStyle/>
          <a:p>
            <a:r>
              <a:rPr lang="ru-RU" dirty="0" smtClean="0">
                <a:latin typeface="Times New Roman" panose="02020603050405020304" pitchFamily="18" charset="0"/>
                <a:cs typeface="Times New Roman" panose="02020603050405020304" pitchFamily="18" charset="0"/>
              </a:rPr>
              <a:t>Только когда мы принимаем себя со всеми своими слабостями, мы готовы изменить мир. Герой «Валькирий» следует за мечтой, надеясь изменить свою жизнь. Он отправляется в пустыню Мохаве, чтобы встретиться со своим ангелом-хранителем и обрести истинное знание о себе и мире. Паоло знает, что пустыня не так безжизненна и необитаема, как может показаться: по словам его наставника Ж., она таит новые встречи и возможности. Вдали от хаоса мирской жизни молодой маг и группа женщин-воинов, валькирий, помогают Паоло достичь цели. Вместе с Паоло и его женой Крис они отправляются в путешествие – метафизическое и реальное, бросающее вызов их чувствам и вере, но в конце концов приводящее к Истинной Любви и Истинному Знанию.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4023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411" y="292936"/>
            <a:ext cx="5530516" cy="1325563"/>
          </a:xfrm>
        </p:spPr>
        <p:txBody>
          <a:bodyPr>
            <a:normAutofit/>
          </a:bodyPr>
          <a:lstStyle/>
          <a:p>
            <a:r>
              <a:rPr lang="ru-RU" sz="3200" i="1" dirty="0" smtClean="0">
                <a:solidFill>
                  <a:schemeClr val="accent2">
                    <a:lumMod val="50000"/>
                  </a:schemeClr>
                </a:solidFill>
                <a:latin typeface="Times New Roman" panose="02020603050405020304" pitchFamily="18" charset="0"/>
                <a:cs typeface="Times New Roman" panose="02020603050405020304" pitchFamily="18" charset="0"/>
              </a:rPr>
              <a:t>О.Генри «Игра на понижение»</a:t>
            </a:r>
            <a:endParaRPr lang="ru-RU" sz="3200" i="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7188" t="1731" r="15623" b="2874"/>
          <a:stretch/>
        </p:blipFill>
        <p:spPr>
          <a:xfrm>
            <a:off x="601579" y="1431608"/>
            <a:ext cx="3296652" cy="4680433"/>
          </a:xfrm>
          <a:effectLst>
            <a:glow rad="228600">
              <a:schemeClr val="accent1">
                <a:satMod val="175000"/>
                <a:alpha val="40000"/>
              </a:schemeClr>
            </a:glow>
            <a:outerShdw blurRad="50800" dist="38100" dir="2700000" algn="tl" rotWithShape="0">
              <a:prstClr val="black">
                <a:alpha val="40000"/>
              </a:prstClr>
            </a:outerShdw>
          </a:effectLst>
        </p:spPr>
      </p:pic>
      <p:sp>
        <p:nvSpPr>
          <p:cNvPr id="7" name="Прямоугольник 6"/>
          <p:cNvSpPr/>
          <p:nvPr/>
        </p:nvSpPr>
        <p:spPr>
          <a:xfrm>
            <a:off x="4672264" y="2101719"/>
            <a:ext cx="6096000" cy="1477328"/>
          </a:xfrm>
          <a:prstGeom prst="rect">
            <a:avLst/>
          </a:prstGeom>
          <a:solidFill>
            <a:schemeClr val="accent1">
              <a:lumMod val="40000"/>
              <a:lumOff val="60000"/>
            </a:schemeClr>
          </a:solidFill>
          <a:effectLst>
            <a:glow rad="228600">
              <a:schemeClr val="accent5">
                <a:satMod val="175000"/>
                <a:alpha val="40000"/>
              </a:schemeClr>
            </a:glow>
          </a:effectLst>
        </p:spPr>
        <p:txBody>
          <a:bodyPr>
            <a:spAutoFit/>
          </a:bodyPr>
          <a:lstStyle/>
          <a:p>
            <a:r>
              <a:rPr lang="ru-RU" i="1" dirty="0" smtClean="0">
                <a:latin typeface="Times New Roman" panose="02020603050405020304" pitchFamily="18" charset="0"/>
                <a:cs typeface="Times New Roman" panose="02020603050405020304" pitchFamily="18" charset="0"/>
              </a:rPr>
              <a:t>В сборник "Игра на понижение" вошло тридцать тоже ранее не издававшихся на русском языке новелл, каждая из которых поражает неистощимой фантазией, вызывая то грустную, то ироничную, то сентиментальную улыбку. Иначе и быть не может.</a:t>
            </a: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046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5168" y="280904"/>
            <a:ext cx="7034463" cy="1325563"/>
          </a:xfrm>
        </p:spPr>
        <p:txBody>
          <a:bodyPr>
            <a:normAutofit/>
          </a:bodyPr>
          <a:lstStyle/>
          <a:p>
            <a:r>
              <a:rPr lang="ru-RU" sz="3200" i="1" dirty="0" smtClean="0">
                <a:solidFill>
                  <a:schemeClr val="accent2">
                    <a:lumMod val="50000"/>
                  </a:schemeClr>
                </a:solidFill>
                <a:latin typeface="Times New Roman" panose="02020603050405020304" pitchFamily="18" charset="0"/>
                <a:cs typeface="Times New Roman" panose="02020603050405020304" pitchFamily="18" charset="0"/>
              </a:rPr>
              <a:t> Эрих Мария Ремарк </a:t>
            </a:r>
            <a:br>
              <a:rPr lang="ru-RU" sz="3200" i="1" dirty="0" smtClean="0">
                <a:solidFill>
                  <a:schemeClr val="accent2">
                    <a:lumMod val="50000"/>
                  </a:schemeClr>
                </a:solidFill>
                <a:latin typeface="Times New Roman" panose="02020603050405020304" pitchFamily="18" charset="0"/>
                <a:cs typeface="Times New Roman" panose="02020603050405020304" pitchFamily="18" charset="0"/>
              </a:rPr>
            </a:br>
            <a:r>
              <a:rPr lang="ru-RU" sz="3200" i="1" dirty="0" smtClean="0">
                <a:solidFill>
                  <a:schemeClr val="accent2">
                    <a:lumMod val="50000"/>
                  </a:schemeClr>
                </a:solidFill>
                <a:latin typeface="Times New Roman" panose="02020603050405020304" pitchFamily="18" charset="0"/>
                <a:cs typeface="Times New Roman" panose="02020603050405020304" pitchFamily="18" charset="0"/>
              </a:rPr>
              <a:t>«Гэм»</a:t>
            </a:r>
            <a:endParaRPr lang="ru-RU" sz="3200" i="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1736" y="1490676"/>
            <a:ext cx="3092115" cy="4854727"/>
          </a:xfrm>
          <a:effectLst>
            <a:glow rad="228600">
              <a:schemeClr val="accent1">
                <a:satMod val="175000"/>
                <a:alpha val="40000"/>
              </a:schemeClr>
            </a:glow>
            <a:outerShdw blurRad="50800" dist="38100" dir="2700000" algn="tl" rotWithShape="0">
              <a:prstClr val="black">
                <a:alpha val="40000"/>
              </a:prstClr>
            </a:outerShdw>
          </a:effectLst>
        </p:spPr>
      </p:pic>
      <p:sp>
        <p:nvSpPr>
          <p:cNvPr id="5" name="Прямоугольник 4"/>
          <p:cNvSpPr/>
          <p:nvPr/>
        </p:nvSpPr>
        <p:spPr>
          <a:xfrm>
            <a:off x="4684294" y="1979929"/>
            <a:ext cx="6096000" cy="1754326"/>
          </a:xfrm>
          <a:prstGeom prst="rect">
            <a:avLst/>
          </a:prstGeom>
          <a:solidFill>
            <a:schemeClr val="accent1">
              <a:lumMod val="40000"/>
              <a:lumOff val="60000"/>
            </a:schemeClr>
          </a:solidFill>
          <a:effectLst>
            <a:glow rad="228600">
              <a:schemeClr val="accent5">
                <a:satMod val="175000"/>
                <a:alpha val="40000"/>
              </a:schemeClr>
            </a:glow>
          </a:effectLst>
        </p:spPr>
        <p:txBody>
          <a:bodyPr>
            <a:spAutoFit/>
          </a:bodyPr>
          <a:lstStyle/>
          <a:p>
            <a:r>
              <a:rPr lang="ru-RU" i="1" dirty="0" smtClean="0">
                <a:latin typeface="Times New Roman" panose="02020603050405020304" pitchFamily="18" charset="0"/>
                <a:cs typeface="Times New Roman" panose="02020603050405020304" pitchFamily="18" charset="0"/>
              </a:rPr>
              <a:t>Гэм - красивая молодая женщина, одним взглядом или жестом сводящая с ума любого, будь то австрийский граф, богатый креол или парижский клерк. Прекрасная и свободная, она появляется в разных уголках света, надеясь отыскать единственное богатство, недоступное ей, - любовь...</a:t>
            </a:r>
          </a:p>
        </p:txBody>
      </p:sp>
    </p:spTree>
    <p:extLst>
      <p:ext uri="{BB962C8B-B14F-4D97-AF65-F5344CB8AC3E}">
        <p14:creationId xmlns:p14="http://schemas.microsoft.com/office/powerpoint/2010/main" val="456084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1087</Words>
  <Application>Microsoft Office PowerPoint</Application>
  <PresentationFormat>Широкоэкранный</PresentationFormat>
  <Paragraphs>38</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Calibri Light</vt:lpstr>
      <vt:lpstr>Times New Roman</vt:lpstr>
      <vt:lpstr>Тема Office</vt:lpstr>
      <vt:lpstr>«Ты не один , когда есть книга» </vt:lpstr>
      <vt:lpstr>Марк Леви «Следующий раз»</vt:lpstr>
      <vt:lpstr>Тонино Бенаквиста  «Укусы рассвета»</vt:lpstr>
      <vt:lpstr>Альберт Санчес Пиньоль «Пандора в Конго»</vt:lpstr>
      <vt:lpstr>   Анна Гавальда «Глоток свободы»</vt:lpstr>
      <vt:lpstr>Пауло Коэльо «Алхимик»</vt:lpstr>
      <vt:lpstr>Пауло Коэльо «Валькирии»</vt:lpstr>
      <vt:lpstr>О.Генри «Игра на понижение»</vt:lpstr>
      <vt:lpstr> Эрих Мария Ремарк  «Гэм»</vt:lpstr>
      <vt:lpstr> Джульетта Мед  «Love story по…»</vt:lpstr>
      <vt:lpstr>Презентация PowerPoint</vt:lpstr>
      <vt:lpstr>Список литературы:</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HP</dc:creator>
  <cp:lastModifiedBy>User2</cp:lastModifiedBy>
  <cp:revision>29</cp:revision>
  <dcterms:created xsi:type="dcterms:W3CDTF">2020-11-05T09:14:38Z</dcterms:created>
  <dcterms:modified xsi:type="dcterms:W3CDTF">2020-12-09T10:18:39Z</dcterms:modified>
</cp:coreProperties>
</file>