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0" r:id="rId2"/>
    <p:sldId id="274" r:id="rId3"/>
    <p:sldId id="258" r:id="rId4"/>
    <p:sldId id="273" r:id="rId5"/>
    <p:sldId id="275" r:id="rId6"/>
    <p:sldId id="276" r:id="rId7"/>
    <p:sldId id="278" r:id="rId8"/>
    <p:sldId id="279" r:id="rId9"/>
    <p:sldId id="283" r:id="rId10"/>
    <p:sldId id="281" r:id="rId11"/>
    <p:sldId id="282" r:id="rId12"/>
    <p:sldId id="262" r:id="rId13"/>
    <p:sldId id="284" r:id="rId1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3300"/>
    <a:srgbClr val="FF0000"/>
    <a:srgbClr val="967200"/>
    <a:srgbClr val="705500"/>
    <a:srgbClr val="AC8300"/>
    <a:srgbClr val="B48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106" autoAdjust="0"/>
    <p:restoredTop sz="94660"/>
  </p:normalViewPr>
  <p:slideViewPr>
    <p:cSldViewPr>
      <p:cViewPr varScale="1">
        <p:scale>
          <a:sx n="99" d="100"/>
          <a:sy n="99" d="100"/>
        </p:scale>
        <p:origin x="300"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304846F5-2681-420C-B341-53FCFD08811D}" type="datetimeFigureOut">
              <a:rPr lang="ru-RU" smtClean="0"/>
              <a:pPr/>
              <a:t>25.02.2021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3362CD9-7425-4120-9802-7AE0985E4039}"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04846F5-2681-420C-B341-53FCFD08811D}" type="datetimeFigureOut">
              <a:rPr lang="ru-RU" smtClean="0"/>
              <a:pPr/>
              <a:t>25.02.2021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3362CD9-7425-4120-9802-7AE0985E4039}"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04846F5-2681-420C-B341-53FCFD08811D}" type="datetimeFigureOut">
              <a:rPr lang="ru-RU" smtClean="0"/>
              <a:pPr/>
              <a:t>25.02.2021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3362CD9-7425-4120-9802-7AE0985E4039}"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04846F5-2681-420C-B341-53FCFD08811D}" type="datetimeFigureOut">
              <a:rPr lang="ru-RU" smtClean="0"/>
              <a:pPr/>
              <a:t>25.02.2021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3362CD9-7425-4120-9802-7AE0985E4039}"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304846F5-2681-420C-B341-53FCFD08811D}" type="datetimeFigureOut">
              <a:rPr lang="ru-RU" smtClean="0"/>
              <a:pPr/>
              <a:t>25.02.2021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3362CD9-7425-4120-9802-7AE0985E4039}"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304846F5-2681-420C-B341-53FCFD08811D}" type="datetimeFigureOut">
              <a:rPr lang="ru-RU" smtClean="0"/>
              <a:pPr/>
              <a:t>25.02.2021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3362CD9-7425-4120-9802-7AE0985E4039}"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304846F5-2681-420C-B341-53FCFD08811D}" type="datetimeFigureOut">
              <a:rPr lang="ru-RU" smtClean="0"/>
              <a:pPr/>
              <a:t>25.02.2021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43362CD9-7425-4120-9802-7AE0985E4039}"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304846F5-2681-420C-B341-53FCFD08811D}" type="datetimeFigureOut">
              <a:rPr lang="ru-RU" smtClean="0"/>
              <a:pPr/>
              <a:t>25.02.2021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43362CD9-7425-4120-9802-7AE0985E4039}"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304846F5-2681-420C-B341-53FCFD08811D}" type="datetimeFigureOut">
              <a:rPr lang="ru-RU" smtClean="0"/>
              <a:pPr/>
              <a:t>25.02.2021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43362CD9-7425-4120-9802-7AE0985E4039}"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304846F5-2681-420C-B341-53FCFD08811D}" type="datetimeFigureOut">
              <a:rPr lang="ru-RU" smtClean="0"/>
              <a:pPr/>
              <a:t>25.02.2021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3362CD9-7425-4120-9802-7AE0985E4039}"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304846F5-2681-420C-B341-53FCFD08811D}" type="datetimeFigureOut">
              <a:rPr lang="ru-RU" smtClean="0"/>
              <a:pPr/>
              <a:t>25.02.2021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3362CD9-7425-4120-9802-7AE0985E4039}"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4846F5-2681-420C-B341-53FCFD08811D}" type="datetimeFigureOut">
              <a:rPr lang="ru-RU" smtClean="0"/>
              <a:pPr/>
              <a:t>25.02.2021</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362CD9-7425-4120-9802-7AE0985E4039}"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Documents and Settings\Пользователь\Мои документы\ковид19.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TextBox 2"/>
          <p:cNvSpPr txBox="1"/>
          <p:nvPr/>
        </p:nvSpPr>
        <p:spPr>
          <a:xfrm>
            <a:off x="1857356" y="4643446"/>
            <a:ext cx="4936288" cy="646331"/>
          </a:xfrm>
          <a:prstGeom prst="rect">
            <a:avLst/>
          </a:prstGeom>
          <a:noFill/>
        </p:spPr>
        <p:txBody>
          <a:bodyPr wrap="none" rtlCol="0">
            <a:spAutoFit/>
          </a:bodyPr>
          <a:lstStyle/>
          <a:p>
            <a:pPr algn="ctr"/>
            <a:r>
              <a:rPr lang="ru-RU" sz="3600" b="1" i="1" dirty="0" smtClean="0">
                <a:solidFill>
                  <a:schemeClr val="tx1">
                    <a:lumMod val="65000"/>
                    <a:lumOff val="35000"/>
                  </a:schemeClr>
                </a:solidFill>
                <a:effectLst>
                  <a:outerShdw blurRad="38100" dist="38100" dir="2700000" algn="tl">
                    <a:srgbClr val="000000">
                      <a:alpha val="43137"/>
                    </a:srgbClr>
                  </a:outerShdw>
                </a:effectLst>
              </a:rPr>
              <a:t>Проблемы и решения…</a:t>
            </a:r>
            <a:endParaRPr lang="ru-RU" sz="3600" b="1" i="1" dirty="0">
              <a:solidFill>
                <a:schemeClr val="tx1">
                  <a:lumMod val="65000"/>
                  <a:lumOff val="35000"/>
                </a:schemeClr>
              </a:solidFill>
              <a:effectLst>
                <a:outerShdw blurRad="38100" dist="38100" dir="2700000" algn="tl">
                  <a:srgbClr val="000000">
                    <a:alpha val="43137"/>
                  </a:srgbClr>
                </a:outerShdw>
              </a:effectLst>
            </a:endParaRPr>
          </a:p>
        </p:txBody>
      </p:sp>
    </p:spTree>
  </p:cSld>
  <p:clrMapOvr>
    <a:masterClrMapping/>
  </p:clrMapOvr>
  <p:transition spd="slow" advClick="0" advTm="3000">
    <p:zo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pic>
        <p:nvPicPr>
          <p:cNvPr id="35841" name="Picture 1" descr="20210209_153700"/>
          <p:cNvPicPr>
            <a:picLocks noChangeAspect="1" noChangeArrowheads="1"/>
          </p:cNvPicPr>
          <p:nvPr/>
        </p:nvPicPr>
        <p:blipFill>
          <a:blip r:embed="rId2" cstate="print">
            <a:lum bright="20000"/>
          </a:blip>
          <a:srcRect l="20091" t="16637" r="14149" b="13508"/>
          <a:stretch>
            <a:fillRect/>
          </a:stretch>
        </p:blipFill>
        <p:spPr bwMode="auto">
          <a:xfrm>
            <a:off x="5786446" y="285728"/>
            <a:ext cx="3071834" cy="4857784"/>
          </a:xfrm>
          <a:prstGeom prst="rect">
            <a:avLst/>
          </a:prstGeom>
          <a:ln w="38100" cap="sq">
            <a:solidFill>
              <a:schemeClr val="tx1">
                <a:lumMod val="65000"/>
                <a:lumOff val="35000"/>
              </a:schemeClr>
            </a:solidFill>
            <a:prstDash val="solid"/>
            <a:miter lim="800000"/>
          </a:ln>
          <a:effectLst>
            <a:outerShdw blurRad="50800" dist="38100" dir="2700000" algn="tl" rotWithShape="0">
              <a:srgbClr val="000000">
                <a:alpha val="43000"/>
              </a:srgbClr>
            </a:outerShdw>
          </a:effectLst>
        </p:spPr>
      </p:pic>
      <p:pic>
        <p:nvPicPr>
          <p:cNvPr id="1026" name="Picture 2" descr="C:\Documents and Settings\Пользователь\Мои документы\коронав.jpg"/>
          <p:cNvPicPr>
            <a:picLocks noChangeAspect="1" noChangeArrowheads="1"/>
          </p:cNvPicPr>
          <p:nvPr/>
        </p:nvPicPr>
        <p:blipFill>
          <a:blip r:embed="rId3">
            <a:lum contrast="20000"/>
          </a:blip>
          <a:srcRect l="18795" t="28257" r="61802" b="32545"/>
          <a:stretch>
            <a:fillRect/>
          </a:stretch>
        </p:blipFill>
        <p:spPr bwMode="auto">
          <a:xfrm>
            <a:off x="95042" y="5098909"/>
            <a:ext cx="1548000" cy="1759091"/>
          </a:xfrm>
          <a:prstGeom prst="ellipse">
            <a:avLst/>
          </a:prstGeom>
          <a:ln>
            <a:noFill/>
          </a:ln>
          <a:effectLst>
            <a:softEdge rad="112500"/>
          </a:effectLst>
        </p:spPr>
      </p:pic>
      <p:sp>
        <p:nvSpPr>
          <p:cNvPr id="7" name="TextBox 6"/>
          <p:cNvSpPr txBox="1"/>
          <p:nvPr/>
        </p:nvSpPr>
        <p:spPr>
          <a:xfrm>
            <a:off x="1785918" y="5357826"/>
            <a:ext cx="6929486" cy="1323439"/>
          </a:xfrm>
          <a:prstGeom prst="rect">
            <a:avLst/>
          </a:prstGeom>
          <a:noFill/>
        </p:spPr>
        <p:txBody>
          <a:bodyPr wrap="square" rtlCol="0">
            <a:spAutoFit/>
          </a:bodyPr>
          <a:lstStyle/>
          <a:p>
            <a:r>
              <a:rPr lang="ru-RU" sz="2000" b="1" i="1" u="sng" dirty="0" smtClean="0">
                <a:solidFill>
                  <a:schemeClr val="tx1">
                    <a:lumMod val="65000"/>
                    <a:lumOff val="35000"/>
                  </a:schemeClr>
                </a:solidFill>
                <a:effectLst>
                  <a:outerShdw blurRad="38100" dist="38100" dir="2700000" algn="tl">
                    <a:srgbClr val="000000">
                      <a:alpha val="43137"/>
                    </a:srgbClr>
                  </a:outerShdw>
                </a:effectLst>
              </a:rPr>
              <a:t>       Пасечник, И.</a:t>
            </a:r>
            <a:r>
              <a:rPr lang="en-US" sz="2000" b="1" i="1" u="sng" dirty="0" smtClean="0">
                <a:solidFill>
                  <a:schemeClr val="tx1">
                    <a:lumMod val="65000"/>
                    <a:lumOff val="35000"/>
                  </a:schemeClr>
                </a:solidFill>
                <a:effectLst>
                  <a:outerShdw blurRad="38100" dist="38100" dir="2700000" algn="tl">
                    <a:srgbClr val="000000">
                      <a:alpha val="43137"/>
                    </a:srgbClr>
                  </a:outerShdw>
                </a:effectLst>
              </a:rPr>
              <a:t> </a:t>
            </a:r>
            <a:r>
              <a:rPr lang="ru-RU" sz="2000" b="1" i="1" u="sng" dirty="0" smtClean="0">
                <a:solidFill>
                  <a:schemeClr val="tx1">
                    <a:lumMod val="65000"/>
                    <a:lumOff val="35000"/>
                  </a:schemeClr>
                </a:solidFill>
                <a:effectLst>
                  <a:outerShdw blurRad="38100" dist="38100" dir="2700000" algn="tl">
                    <a:srgbClr val="000000">
                      <a:alpha val="43137"/>
                    </a:srgbClr>
                  </a:outerShdw>
                </a:effectLst>
              </a:rPr>
              <a:t>Н. Нутритивная поддержка больных коронавирусной инфекцией в критических состояниях </a:t>
            </a:r>
            <a:r>
              <a:rPr lang="en-US" sz="2000" b="1" i="1" u="sng" dirty="0" smtClean="0">
                <a:solidFill>
                  <a:schemeClr val="tx1">
                    <a:lumMod val="65000"/>
                    <a:lumOff val="35000"/>
                  </a:schemeClr>
                </a:solidFill>
                <a:effectLst>
                  <a:outerShdw blurRad="38100" dist="38100" dir="2700000" algn="tl">
                    <a:srgbClr val="000000">
                      <a:alpha val="43137"/>
                    </a:srgbClr>
                  </a:outerShdw>
                </a:effectLst>
              </a:rPr>
              <a:t>/</a:t>
            </a:r>
            <a:r>
              <a:rPr lang="ru-RU" sz="2000" b="1" i="1" u="sng" dirty="0" smtClean="0">
                <a:solidFill>
                  <a:schemeClr val="tx1">
                    <a:lumMod val="65000"/>
                    <a:lumOff val="35000"/>
                  </a:schemeClr>
                </a:solidFill>
                <a:effectLst>
                  <a:outerShdw blurRad="38100" dist="38100" dir="2700000" algn="tl">
                    <a:srgbClr val="000000">
                      <a:alpha val="43137"/>
                    </a:srgbClr>
                  </a:outerShdw>
                </a:effectLst>
              </a:rPr>
              <a:t> И.</a:t>
            </a:r>
            <a:r>
              <a:rPr lang="en-US" sz="2000" b="1" i="1" u="sng" dirty="0" smtClean="0">
                <a:solidFill>
                  <a:schemeClr val="tx1">
                    <a:lumMod val="65000"/>
                    <a:lumOff val="35000"/>
                  </a:schemeClr>
                </a:solidFill>
                <a:effectLst>
                  <a:outerShdw blurRad="38100" dist="38100" dir="2700000" algn="tl">
                    <a:srgbClr val="000000">
                      <a:alpha val="43137"/>
                    </a:srgbClr>
                  </a:outerShdw>
                </a:effectLst>
              </a:rPr>
              <a:t> </a:t>
            </a:r>
            <a:r>
              <a:rPr lang="ru-RU" sz="2000" b="1" i="1" u="sng" dirty="0" smtClean="0">
                <a:solidFill>
                  <a:schemeClr val="tx1">
                    <a:lumMod val="65000"/>
                    <a:lumOff val="35000"/>
                  </a:schemeClr>
                </a:solidFill>
                <a:effectLst>
                  <a:outerShdw blurRad="38100" dist="38100" dir="2700000" algn="tl">
                    <a:srgbClr val="000000">
                      <a:alpha val="43137"/>
                    </a:srgbClr>
                  </a:outerShdw>
                </a:effectLst>
              </a:rPr>
              <a:t>Н. Пасечник </a:t>
            </a:r>
            <a:r>
              <a:rPr lang="en-US" sz="2000" b="1" i="1" u="sng" dirty="0" smtClean="0">
                <a:solidFill>
                  <a:schemeClr val="tx1">
                    <a:lumMod val="65000"/>
                    <a:lumOff val="35000"/>
                  </a:schemeClr>
                </a:solidFill>
                <a:effectLst>
                  <a:outerShdw blurRad="38100" dist="38100" dir="2700000" algn="tl">
                    <a:srgbClr val="000000">
                      <a:alpha val="43137"/>
                    </a:srgbClr>
                  </a:outerShdw>
                </a:effectLst>
              </a:rPr>
              <a:t>//</a:t>
            </a:r>
            <a:r>
              <a:rPr lang="ru-RU" sz="2000" b="1" i="1" u="sng" dirty="0" smtClean="0">
                <a:solidFill>
                  <a:schemeClr val="tx1">
                    <a:lumMod val="65000"/>
                    <a:lumOff val="35000"/>
                  </a:schemeClr>
                </a:solidFill>
                <a:effectLst>
                  <a:outerShdw blurRad="38100" dist="38100" dir="2700000" algn="tl">
                    <a:srgbClr val="000000">
                      <a:alpha val="43137"/>
                    </a:srgbClr>
                  </a:outerShdw>
                </a:effectLst>
              </a:rPr>
              <a:t> Анестезиология и реаниматология. – 2020. - № 3. – С. 70-75.</a:t>
            </a:r>
            <a:endParaRPr lang="ru-RU" sz="2000" b="1" i="1" u="sng" dirty="0">
              <a:solidFill>
                <a:schemeClr val="tx1">
                  <a:lumMod val="65000"/>
                  <a:lumOff val="35000"/>
                </a:schemeClr>
              </a:solidFill>
              <a:effectLst>
                <a:outerShdw blurRad="38100" dist="38100" dir="2700000" algn="tl">
                  <a:srgbClr val="000000">
                    <a:alpha val="43137"/>
                  </a:srgbClr>
                </a:outerShdw>
              </a:effectLst>
            </a:endParaRPr>
          </a:p>
        </p:txBody>
      </p:sp>
      <p:sp>
        <p:nvSpPr>
          <p:cNvPr id="8" name="TextBox 7"/>
          <p:cNvSpPr txBox="1"/>
          <p:nvPr/>
        </p:nvSpPr>
        <p:spPr>
          <a:xfrm>
            <a:off x="285720" y="214290"/>
            <a:ext cx="5214975" cy="4819781"/>
          </a:xfrm>
          <a:prstGeom prst="rect">
            <a:avLst/>
          </a:prstGeom>
          <a:noFill/>
          <a:ln w="38100">
            <a:solidFill>
              <a:schemeClr val="tx1">
                <a:lumMod val="65000"/>
                <a:lumOff val="35000"/>
              </a:schemeClr>
            </a:solidFill>
          </a:ln>
        </p:spPr>
        <p:txBody>
          <a:bodyPr wrap="square" rtlCol="0">
            <a:spAutoFit/>
          </a:bodyPr>
          <a:lstStyle/>
          <a:p>
            <a:pPr algn="ctr"/>
            <a:r>
              <a:rPr lang="ru-RU" sz="1920" b="1" dirty="0" smtClean="0">
                <a:solidFill>
                  <a:schemeClr val="tx1">
                    <a:lumMod val="65000"/>
                    <a:lumOff val="35000"/>
                  </a:schemeClr>
                </a:solidFill>
                <a:effectLst>
                  <a:outerShdw blurRad="38100" dist="38100" dir="2700000" algn="tl">
                    <a:srgbClr val="000000">
                      <a:alpha val="43137"/>
                    </a:srgbClr>
                  </a:outerShdw>
                </a:effectLst>
              </a:rPr>
              <a:t>Статья посвящена вопросам оказания помощи больным с новой коронавирусной инфекцией. Акцент сделан на статусе питания и методах его коррекции у больных </a:t>
            </a:r>
            <a:r>
              <a:rPr lang="en-US" sz="1920" b="1" dirty="0" smtClean="0">
                <a:solidFill>
                  <a:schemeClr val="tx1">
                    <a:lumMod val="65000"/>
                    <a:lumOff val="35000"/>
                  </a:schemeClr>
                </a:solidFill>
                <a:effectLst>
                  <a:outerShdw blurRad="38100" dist="38100" dir="2700000" algn="tl">
                    <a:srgbClr val="000000">
                      <a:alpha val="43137"/>
                    </a:srgbClr>
                  </a:outerShdw>
                </a:effectLst>
              </a:rPr>
              <a:t>COVID</a:t>
            </a:r>
            <a:r>
              <a:rPr lang="ru-RU" sz="1920" b="1" dirty="0" smtClean="0">
                <a:solidFill>
                  <a:schemeClr val="tx1">
                    <a:lumMod val="65000"/>
                    <a:lumOff val="35000"/>
                  </a:schemeClr>
                </a:solidFill>
                <a:effectLst>
                  <a:outerShdw blurRad="38100" dist="38100" dir="2700000" algn="tl">
                    <a:srgbClr val="000000">
                      <a:alpha val="43137"/>
                    </a:srgbClr>
                  </a:outerShdw>
                </a:effectLst>
              </a:rPr>
              <a:t> – 19 в критических состояниях. Подчеркивается, что тяжелые больные достаточно часто имеют признаки нутритивной недостаточности. Кроме того, течение болезни осложняется развитием дыхательной недостаточности, требующей проведения искусственной вентиляции легких. Обсуждаются сроки  начала нутритивной поддержки, потребности в белке и калориях, а также способы доставки необходимого количества нутриентов и энергии, а это  требует индивидуального подхода к каждому пациенту.</a:t>
            </a:r>
            <a:endParaRPr lang="ru-RU" sz="1920" b="1" dirty="0">
              <a:solidFill>
                <a:schemeClr val="tx1">
                  <a:lumMod val="65000"/>
                  <a:lumOff val="35000"/>
                </a:schemeClr>
              </a:solidFill>
              <a:effectLst>
                <a:outerShdw blurRad="38100" dist="38100" dir="2700000" algn="tl">
                  <a:srgbClr val="000000">
                    <a:alpha val="43137"/>
                  </a:srgbClr>
                </a:outerShdw>
              </a:effectLst>
            </a:endParaRPr>
          </a:p>
        </p:txBody>
      </p:sp>
    </p:spTree>
  </p:cSld>
  <p:clrMapOvr>
    <a:masterClrMapping/>
  </p:clrMapOvr>
  <p:transition spd="slow" advClick="0" advTm="41000">
    <p:zo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pic>
        <p:nvPicPr>
          <p:cNvPr id="36865" name="Picture 1" descr="20210209_155609"/>
          <p:cNvPicPr>
            <a:picLocks noChangeAspect="1" noChangeArrowheads="1"/>
          </p:cNvPicPr>
          <p:nvPr/>
        </p:nvPicPr>
        <p:blipFill>
          <a:blip r:embed="rId2" cstate="print">
            <a:lum contrast="10000"/>
          </a:blip>
          <a:srcRect l="7959" t="4459" r="8832" b="9015"/>
          <a:stretch>
            <a:fillRect/>
          </a:stretch>
        </p:blipFill>
        <p:spPr bwMode="auto">
          <a:xfrm>
            <a:off x="285720" y="2000240"/>
            <a:ext cx="3071834" cy="4643470"/>
          </a:xfrm>
          <a:prstGeom prst="rect">
            <a:avLst/>
          </a:prstGeom>
          <a:noFill/>
          <a:ln w="38100">
            <a:solidFill>
              <a:schemeClr val="tx1">
                <a:lumMod val="65000"/>
                <a:lumOff val="35000"/>
              </a:schemeClr>
            </a:solidFill>
          </a:ln>
        </p:spPr>
      </p:pic>
      <p:pic>
        <p:nvPicPr>
          <p:cNvPr id="2051" name="Picture 3" descr="C:\Documents and Settings\Пользователь\Мои документы\разные1.jpg"/>
          <p:cNvPicPr>
            <a:picLocks noChangeAspect="1" noChangeArrowheads="1"/>
          </p:cNvPicPr>
          <p:nvPr/>
        </p:nvPicPr>
        <p:blipFill>
          <a:blip r:embed="rId3">
            <a:clrChange>
              <a:clrFrom>
                <a:srgbClr val="FFFFFF"/>
              </a:clrFrom>
              <a:clrTo>
                <a:srgbClr val="FFFFFF">
                  <a:alpha val="0"/>
                </a:srgbClr>
              </a:clrTo>
            </a:clrChange>
            <a:lum bright="-20000"/>
          </a:blip>
          <a:srcRect l="23282" t="51287" r="55712"/>
          <a:stretch>
            <a:fillRect/>
          </a:stretch>
        </p:blipFill>
        <p:spPr bwMode="auto">
          <a:xfrm>
            <a:off x="7572396" y="-71461"/>
            <a:ext cx="1548000" cy="2020780"/>
          </a:xfrm>
          <a:prstGeom prst="rect">
            <a:avLst/>
          </a:prstGeom>
          <a:noFill/>
        </p:spPr>
      </p:pic>
      <p:sp>
        <p:nvSpPr>
          <p:cNvPr id="7" name="TextBox 6"/>
          <p:cNvSpPr txBox="1"/>
          <p:nvPr/>
        </p:nvSpPr>
        <p:spPr>
          <a:xfrm>
            <a:off x="142844" y="-24"/>
            <a:ext cx="7597508" cy="1874359"/>
          </a:xfrm>
          <a:prstGeom prst="rect">
            <a:avLst/>
          </a:prstGeom>
          <a:noFill/>
        </p:spPr>
        <p:txBody>
          <a:bodyPr wrap="square" rtlCol="0">
            <a:spAutoFit/>
          </a:bodyPr>
          <a:lstStyle/>
          <a:p>
            <a:r>
              <a:rPr lang="ru-RU" sz="1930" b="1" i="1" u="sng" dirty="0" smtClean="0">
                <a:solidFill>
                  <a:schemeClr val="tx1">
                    <a:lumMod val="65000"/>
                    <a:lumOff val="35000"/>
                  </a:schemeClr>
                </a:solidFill>
                <a:effectLst>
                  <a:outerShdw blurRad="38100" dist="38100" dir="2700000" algn="tl">
                    <a:srgbClr val="000000">
                      <a:alpha val="43137"/>
                    </a:srgbClr>
                  </a:outerShdw>
                </a:effectLst>
              </a:rPr>
              <a:t>      Гайсенок, О.</a:t>
            </a:r>
            <a:r>
              <a:rPr lang="en-US" sz="1930" b="1" i="1" u="sng" dirty="0" smtClean="0">
                <a:solidFill>
                  <a:schemeClr val="tx1">
                    <a:lumMod val="65000"/>
                    <a:lumOff val="35000"/>
                  </a:schemeClr>
                </a:solidFill>
                <a:effectLst>
                  <a:outerShdw blurRad="38100" dist="38100" dir="2700000" algn="tl">
                    <a:srgbClr val="000000">
                      <a:alpha val="43137"/>
                    </a:srgbClr>
                  </a:outerShdw>
                </a:effectLst>
              </a:rPr>
              <a:t> </a:t>
            </a:r>
            <a:r>
              <a:rPr lang="ru-RU" sz="1930" b="1" i="1" u="sng" dirty="0" smtClean="0">
                <a:solidFill>
                  <a:schemeClr val="tx1">
                    <a:lumMod val="65000"/>
                    <a:lumOff val="35000"/>
                  </a:schemeClr>
                </a:solidFill>
                <a:effectLst>
                  <a:outerShdw blurRad="38100" dist="38100" dir="2700000" algn="tl">
                    <a:srgbClr val="000000">
                      <a:alpha val="43137"/>
                    </a:srgbClr>
                  </a:outerShdw>
                </a:effectLst>
              </a:rPr>
              <a:t>В. Лекарственные взаимодействия и побочные эффекты совместного назначения </a:t>
            </a:r>
            <a:r>
              <a:rPr lang="ru-RU" sz="1930" b="1" i="1" u="sng" dirty="0" smtClean="0">
                <a:solidFill>
                  <a:schemeClr val="tx1">
                    <a:lumMod val="65000"/>
                    <a:lumOff val="35000"/>
                  </a:schemeClr>
                </a:solidFill>
                <a:effectLst>
                  <a:outerShdw blurRad="38100" dist="38100" dir="2700000" algn="tl">
                    <a:srgbClr val="000000">
                      <a:alpha val="43137"/>
                    </a:srgbClr>
                  </a:outerShdw>
                </a:effectLst>
              </a:rPr>
              <a:t>хлорохина</a:t>
            </a:r>
            <a:r>
              <a:rPr lang="en-US" sz="1930" b="1" i="1" u="sng" dirty="0" smtClean="0">
                <a:solidFill>
                  <a:schemeClr val="tx1">
                    <a:lumMod val="65000"/>
                    <a:lumOff val="35000"/>
                  </a:schemeClr>
                </a:solidFill>
                <a:effectLst>
                  <a:outerShdw blurRad="38100" dist="38100" dir="2700000" algn="tl">
                    <a:srgbClr val="000000">
                      <a:alpha val="43137"/>
                    </a:srgbClr>
                  </a:outerShdw>
                </a:effectLst>
              </a:rPr>
              <a:t>/</a:t>
            </a:r>
            <a:r>
              <a:rPr lang="ru-RU" sz="1930" b="1" i="1" u="sng" dirty="0" smtClean="0">
                <a:solidFill>
                  <a:schemeClr val="tx1">
                    <a:lumMod val="65000"/>
                    <a:lumOff val="35000"/>
                  </a:schemeClr>
                </a:solidFill>
                <a:effectLst>
                  <a:outerShdw blurRad="38100" dist="38100" dir="2700000" algn="tl">
                    <a:srgbClr val="000000">
                      <a:alpha val="43137"/>
                    </a:srgbClr>
                  </a:outerShdw>
                </a:effectLst>
              </a:rPr>
              <a:t>гидроксихлорохина </a:t>
            </a:r>
            <a:r>
              <a:rPr lang="ru-RU" sz="1930" b="1" i="1" u="sng" dirty="0" smtClean="0">
                <a:solidFill>
                  <a:schemeClr val="tx1">
                    <a:lumMod val="65000"/>
                    <a:lumOff val="35000"/>
                  </a:schemeClr>
                </a:solidFill>
                <a:effectLst>
                  <a:outerShdw blurRad="38100" dist="38100" dir="2700000" algn="tl">
                    <a:srgbClr val="000000">
                      <a:alpha val="43137"/>
                    </a:srgbClr>
                  </a:outerShdw>
                </a:effectLst>
              </a:rPr>
              <a:t>и азитромицина: к вопросу рациональной фармакотерапии пациентов с </a:t>
            </a:r>
            <a:r>
              <a:rPr lang="en-US" sz="1930" b="1" i="1" u="sng" dirty="0" smtClean="0">
                <a:solidFill>
                  <a:schemeClr val="tx1">
                    <a:lumMod val="65000"/>
                    <a:lumOff val="35000"/>
                  </a:schemeClr>
                </a:solidFill>
                <a:effectLst>
                  <a:outerShdw blurRad="38100" dist="38100" dir="2700000" algn="tl">
                    <a:srgbClr val="000000">
                      <a:alpha val="43137"/>
                    </a:srgbClr>
                  </a:outerShdw>
                </a:effectLst>
              </a:rPr>
              <a:t>COVID</a:t>
            </a:r>
            <a:r>
              <a:rPr lang="ru-RU" sz="1930" b="1" i="1" u="sng" dirty="0" smtClean="0">
                <a:solidFill>
                  <a:schemeClr val="tx1">
                    <a:lumMod val="65000"/>
                    <a:lumOff val="35000"/>
                  </a:schemeClr>
                </a:solidFill>
                <a:effectLst>
                  <a:outerShdw blurRad="38100" dist="38100" dir="2700000" algn="tl">
                    <a:srgbClr val="000000">
                      <a:alpha val="43137"/>
                    </a:srgbClr>
                  </a:outerShdw>
                </a:effectLst>
              </a:rPr>
              <a:t> – 19 противомалярийными препаратами</a:t>
            </a:r>
            <a:r>
              <a:rPr lang="en-US" sz="1930" b="1" i="1" u="sng" dirty="0" smtClean="0">
                <a:solidFill>
                  <a:schemeClr val="tx1">
                    <a:lumMod val="65000"/>
                    <a:lumOff val="35000"/>
                  </a:schemeClr>
                </a:solidFill>
                <a:effectLst>
                  <a:outerShdw blurRad="38100" dist="38100" dir="2700000" algn="tl">
                    <a:srgbClr val="000000">
                      <a:alpha val="43137"/>
                    </a:srgbClr>
                  </a:outerShdw>
                </a:effectLst>
              </a:rPr>
              <a:t> / </a:t>
            </a:r>
            <a:r>
              <a:rPr lang="ru-RU" sz="1930" b="1" i="1" u="sng" dirty="0" smtClean="0">
                <a:solidFill>
                  <a:schemeClr val="tx1">
                    <a:lumMod val="65000"/>
                    <a:lumOff val="35000"/>
                  </a:schemeClr>
                </a:solidFill>
                <a:effectLst>
                  <a:outerShdw blurRad="38100" dist="38100" dir="2700000" algn="tl">
                    <a:srgbClr val="000000">
                      <a:alpha val="43137"/>
                    </a:srgbClr>
                  </a:outerShdw>
                </a:effectLst>
              </a:rPr>
              <a:t>О.</a:t>
            </a:r>
            <a:r>
              <a:rPr lang="en-US" sz="1930" b="1" i="1" u="sng" dirty="0" smtClean="0">
                <a:solidFill>
                  <a:schemeClr val="tx1">
                    <a:lumMod val="65000"/>
                    <a:lumOff val="35000"/>
                  </a:schemeClr>
                </a:solidFill>
                <a:effectLst>
                  <a:outerShdw blurRad="38100" dist="38100" dir="2700000" algn="tl">
                    <a:srgbClr val="000000">
                      <a:alpha val="43137"/>
                    </a:srgbClr>
                  </a:outerShdw>
                </a:effectLst>
              </a:rPr>
              <a:t> </a:t>
            </a:r>
            <a:r>
              <a:rPr lang="ru-RU" sz="1930" b="1" i="1" u="sng" dirty="0" smtClean="0">
                <a:solidFill>
                  <a:schemeClr val="tx1">
                    <a:lumMod val="65000"/>
                    <a:lumOff val="35000"/>
                  </a:schemeClr>
                </a:solidFill>
                <a:effectLst>
                  <a:outerShdw blurRad="38100" dist="38100" dir="2700000" algn="tl">
                    <a:srgbClr val="000000">
                      <a:alpha val="43137"/>
                    </a:srgbClr>
                  </a:outerShdw>
                </a:effectLst>
              </a:rPr>
              <a:t>В. Гайсенок </a:t>
            </a:r>
            <a:r>
              <a:rPr lang="en-US" sz="1930" b="1" i="1" u="sng" dirty="0" smtClean="0">
                <a:solidFill>
                  <a:schemeClr val="tx1">
                    <a:lumMod val="65000"/>
                    <a:lumOff val="35000"/>
                  </a:schemeClr>
                </a:solidFill>
                <a:effectLst>
                  <a:outerShdw blurRad="38100" dist="38100" dir="2700000" algn="tl">
                    <a:srgbClr val="000000">
                      <a:alpha val="43137"/>
                    </a:srgbClr>
                  </a:outerShdw>
                </a:effectLst>
              </a:rPr>
              <a:t>//</a:t>
            </a:r>
            <a:r>
              <a:rPr lang="ru-RU" sz="1930" b="1" i="1" u="sng" dirty="0" smtClean="0">
                <a:solidFill>
                  <a:schemeClr val="tx1">
                    <a:lumMod val="65000"/>
                    <a:lumOff val="35000"/>
                  </a:schemeClr>
                </a:solidFill>
                <a:effectLst>
                  <a:outerShdw blurRad="38100" dist="38100" dir="2700000" algn="tl">
                    <a:srgbClr val="000000">
                      <a:alpha val="43137"/>
                    </a:srgbClr>
                  </a:outerShdw>
                </a:effectLst>
              </a:rPr>
              <a:t> Рациональная фармакотерапия в кардиологии. – 2020. - № 16(3). – С. 481-486.</a:t>
            </a:r>
            <a:endParaRPr lang="ru-RU" sz="1930" b="1" i="1" u="sng" dirty="0">
              <a:solidFill>
                <a:schemeClr val="tx1">
                  <a:lumMod val="65000"/>
                  <a:lumOff val="35000"/>
                </a:schemeClr>
              </a:solidFill>
              <a:effectLst>
                <a:outerShdw blurRad="38100" dist="38100" dir="2700000" algn="tl">
                  <a:srgbClr val="000000">
                    <a:alpha val="43137"/>
                  </a:srgbClr>
                </a:outerShdw>
              </a:effectLst>
            </a:endParaRPr>
          </a:p>
        </p:txBody>
      </p:sp>
      <p:sp>
        <p:nvSpPr>
          <p:cNvPr id="6" name="TextBox 5"/>
          <p:cNvSpPr txBox="1"/>
          <p:nvPr/>
        </p:nvSpPr>
        <p:spPr>
          <a:xfrm>
            <a:off x="3643306" y="1857364"/>
            <a:ext cx="5214974" cy="4795159"/>
          </a:xfrm>
          <a:prstGeom prst="rect">
            <a:avLst/>
          </a:prstGeom>
          <a:noFill/>
          <a:ln w="38100">
            <a:solidFill>
              <a:schemeClr val="tx1">
                <a:lumMod val="65000"/>
                <a:lumOff val="35000"/>
              </a:schemeClr>
            </a:solidFill>
          </a:ln>
        </p:spPr>
        <p:txBody>
          <a:bodyPr wrap="square" rtlCol="0">
            <a:spAutoFit/>
          </a:bodyPr>
          <a:lstStyle/>
          <a:p>
            <a:pPr algn="ctr"/>
            <a:r>
              <a:rPr lang="ru-RU" sz="1910" b="1" dirty="0" smtClean="0">
                <a:solidFill>
                  <a:schemeClr val="tx1">
                    <a:lumMod val="65000"/>
                    <a:lumOff val="35000"/>
                  </a:schemeClr>
                </a:solidFill>
                <a:effectLst>
                  <a:outerShdw blurRad="38100" dist="38100" dir="2700000" algn="tl">
                    <a:srgbClr val="000000">
                      <a:alpha val="43137"/>
                    </a:srgbClr>
                  </a:outerShdw>
                </a:effectLst>
              </a:rPr>
              <a:t>С позиций рациональной фармакотерапии проведен анализ существующих подходов к лечению пациентов с </a:t>
            </a:r>
            <a:r>
              <a:rPr lang="en-US" sz="1910" b="1" dirty="0" smtClean="0">
                <a:solidFill>
                  <a:schemeClr val="tx1">
                    <a:lumMod val="65000"/>
                    <a:lumOff val="35000"/>
                  </a:schemeClr>
                </a:solidFill>
                <a:effectLst>
                  <a:outerShdw blurRad="38100" dist="38100" dir="2700000" algn="tl">
                    <a:srgbClr val="000000">
                      <a:alpha val="43137"/>
                    </a:srgbClr>
                  </a:outerShdw>
                </a:effectLst>
              </a:rPr>
              <a:t>COVID</a:t>
            </a:r>
            <a:r>
              <a:rPr lang="ru-RU" sz="1910" b="1" dirty="0" smtClean="0">
                <a:solidFill>
                  <a:schemeClr val="tx1">
                    <a:lumMod val="65000"/>
                    <a:lumOff val="35000"/>
                  </a:schemeClr>
                </a:solidFill>
                <a:effectLst>
                  <a:outerShdw blurRad="38100" dist="38100" dir="2700000" algn="tl">
                    <a:srgbClr val="000000">
                      <a:alpha val="43137"/>
                    </a:srgbClr>
                  </a:outerShdw>
                </a:effectLst>
              </a:rPr>
              <a:t> – 19 противомалярийными препаратами. Особое внимание уделено лекарственным взаимодействиям и побочным эффектам совместного назначения хлорохина </a:t>
            </a:r>
            <a:r>
              <a:rPr lang="en-US" sz="1910" b="1" dirty="0" smtClean="0">
                <a:solidFill>
                  <a:schemeClr val="tx1">
                    <a:lumMod val="65000"/>
                    <a:lumOff val="35000"/>
                  </a:schemeClr>
                </a:solidFill>
                <a:effectLst>
                  <a:outerShdw blurRad="38100" dist="38100" dir="2700000" algn="tl">
                    <a:srgbClr val="000000">
                      <a:alpha val="43137"/>
                    </a:srgbClr>
                  </a:outerShdw>
                </a:effectLst>
              </a:rPr>
              <a:t>/</a:t>
            </a:r>
            <a:r>
              <a:rPr lang="ru-RU" sz="1910" b="1" dirty="0" smtClean="0">
                <a:solidFill>
                  <a:schemeClr val="tx1">
                    <a:lumMod val="65000"/>
                    <a:lumOff val="35000"/>
                  </a:schemeClr>
                </a:solidFill>
                <a:effectLst>
                  <a:outerShdw blurRad="38100" dist="38100" dir="2700000" algn="tl">
                    <a:srgbClr val="000000">
                      <a:alpha val="43137"/>
                    </a:srgbClr>
                  </a:outerShdw>
                </a:effectLst>
              </a:rPr>
              <a:t> гидроксихлорохина и азитромицина, с учетом проблемы кардиотоксичности и вероятности наличия сердечно-сосудистых заболеваний у лиц среднего и пожилого возраста. Отдельное внимание уделено «проаритмогенным» побочным эффектам терапии азитромицином, а также проблеме резистентности микроорганизмов к макролидам при антибиотикотерапии пневмоний.</a:t>
            </a:r>
            <a:endParaRPr lang="ru-RU" sz="1910" b="1" dirty="0">
              <a:solidFill>
                <a:schemeClr val="tx1">
                  <a:lumMod val="65000"/>
                  <a:lumOff val="35000"/>
                </a:schemeClr>
              </a:solidFill>
              <a:effectLst>
                <a:outerShdw blurRad="38100" dist="38100" dir="2700000" algn="tl">
                  <a:srgbClr val="000000">
                    <a:alpha val="43137"/>
                  </a:srgbClr>
                </a:outerShdw>
              </a:effectLst>
            </a:endParaRPr>
          </a:p>
        </p:txBody>
      </p:sp>
    </p:spTree>
  </p:cSld>
  <p:clrMapOvr>
    <a:masterClrMapping/>
  </p:clrMapOvr>
  <p:transition spd="slow" advClick="0" advTm="43000">
    <p:zoom/>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1071570" y="736659"/>
            <a:ext cx="6929454" cy="477054"/>
          </a:xfrm>
          <a:prstGeom prst="rect">
            <a:avLst/>
          </a:prstGeom>
        </p:spPr>
        <p:txBody>
          <a:bodyPr wrap="square">
            <a:spAutoFit/>
          </a:bodyPr>
          <a:lstStyle/>
          <a:p>
            <a:pPr algn="ctr"/>
            <a:r>
              <a:rPr lang="ru-RU" sz="2500" b="1" dirty="0" smtClean="0">
                <a:solidFill>
                  <a:schemeClr val="tx1">
                    <a:lumMod val="65000"/>
                    <a:lumOff val="35000"/>
                  </a:schemeClr>
                </a:solidFill>
                <a:effectLst>
                  <a:outerShdw blurRad="38100" dist="38100" dir="2700000" algn="tl">
                    <a:srgbClr val="000000">
                      <a:alpha val="43137"/>
                    </a:srgbClr>
                  </a:outerShdw>
                </a:effectLst>
              </a:rPr>
              <a:t> </a:t>
            </a:r>
            <a:endParaRPr lang="ru-RU" sz="2500" b="1" dirty="0">
              <a:solidFill>
                <a:schemeClr val="tx1">
                  <a:lumMod val="65000"/>
                  <a:lumOff val="35000"/>
                </a:schemeClr>
              </a:solidFill>
              <a:effectLst>
                <a:outerShdw blurRad="38100" dist="38100" dir="2700000" algn="tl">
                  <a:srgbClr val="000000">
                    <a:alpha val="43137"/>
                  </a:srgbClr>
                </a:outerShdw>
              </a:effectLst>
            </a:endParaRPr>
          </a:p>
        </p:txBody>
      </p:sp>
      <p:sp>
        <p:nvSpPr>
          <p:cNvPr id="7" name="TextBox 6"/>
          <p:cNvSpPr txBox="1"/>
          <p:nvPr/>
        </p:nvSpPr>
        <p:spPr>
          <a:xfrm>
            <a:off x="0" y="357166"/>
            <a:ext cx="5000628" cy="369332"/>
          </a:xfrm>
          <a:prstGeom prst="rect">
            <a:avLst/>
          </a:prstGeom>
          <a:noFill/>
        </p:spPr>
        <p:txBody>
          <a:bodyPr wrap="square" rtlCol="0">
            <a:spAutoFit/>
          </a:bodyPr>
          <a:lstStyle/>
          <a:p>
            <a:endParaRPr lang="ru-RU" dirty="0"/>
          </a:p>
        </p:txBody>
      </p:sp>
      <p:sp>
        <p:nvSpPr>
          <p:cNvPr id="9" name="TextBox 8"/>
          <p:cNvSpPr txBox="1"/>
          <p:nvPr/>
        </p:nvSpPr>
        <p:spPr>
          <a:xfrm>
            <a:off x="2643174" y="142852"/>
            <a:ext cx="6215106" cy="6555641"/>
          </a:xfrm>
          <a:prstGeom prst="rect">
            <a:avLst/>
          </a:prstGeom>
          <a:noFill/>
          <a:ln w="38100">
            <a:solidFill>
              <a:schemeClr val="tx1">
                <a:lumMod val="65000"/>
                <a:lumOff val="35000"/>
              </a:schemeClr>
            </a:solidFill>
          </a:ln>
        </p:spPr>
        <p:txBody>
          <a:bodyPr wrap="square" rtlCol="0">
            <a:spAutoFit/>
          </a:bodyPr>
          <a:lstStyle/>
          <a:p>
            <a:pPr algn="ctr"/>
            <a:r>
              <a:rPr lang="ru-RU" sz="2100" b="1" dirty="0" smtClean="0">
                <a:solidFill>
                  <a:schemeClr val="tx1">
                    <a:lumMod val="65000"/>
                    <a:lumOff val="35000"/>
                  </a:schemeClr>
                </a:solidFill>
                <a:effectLst>
                  <a:outerShdw blurRad="38100" dist="38100" dir="2700000" algn="tl">
                    <a:srgbClr val="000000">
                      <a:alpha val="43137"/>
                    </a:srgbClr>
                  </a:outerShdw>
                </a:effectLst>
              </a:rPr>
              <a:t>С момента первого сообщения новая коронавирусная инфекция </a:t>
            </a:r>
            <a:r>
              <a:rPr lang="en-US" sz="2100" b="1" dirty="0" smtClean="0">
                <a:solidFill>
                  <a:schemeClr val="tx1">
                    <a:lumMod val="65000"/>
                    <a:lumOff val="35000"/>
                  </a:schemeClr>
                </a:solidFill>
                <a:effectLst>
                  <a:outerShdw blurRad="38100" dist="38100" dir="2700000" algn="tl">
                    <a:srgbClr val="000000">
                      <a:alpha val="43137"/>
                    </a:srgbClr>
                  </a:outerShdw>
                </a:effectLst>
              </a:rPr>
              <a:t>COVID </a:t>
            </a:r>
            <a:r>
              <a:rPr lang="ru-RU" sz="2100" b="1" dirty="0" smtClean="0">
                <a:solidFill>
                  <a:schemeClr val="tx1">
                    <a:lumMod val="65000"/>
                    <a:lumOff val="35000"/>
                  </a:schemeClr>
                </a:solidFill>
                <a:effectLst>
                  <a:outerShdw blurRad="38100" dist="38100" dir="2700000" algn="tl">
                    <a:srgbClr val="000000">
                      <a:alpha val="43137"/>
                    </a:srgbClr>
                  </a:outerShdw>
                </a:effectLst>
              </a:rPr>
              <a:t>– 19 достигла масштабов глобальной  чрезвычайной ситуации в области здравоохранения. Во всем мире число лабораторно подтвержденных случаев продолжает расти и число летальных исходов тоже. Становится понятным, что с помощью только изоляции не возможно предотвратить распространение </a:t>
            </a:r>
            <a:r>
              <a:rPr lang="en-US" sz="2100" b="1" dirty="0" smtClean="0">
                <a:solidFill>
                  <a:schemeClr val="tx1">
                    <a:lumMod val="65000"/>
                    <a:lumOff val="35000"/>
                  </a:schemeClr>
                </a:solidFill>
                <a:effectLst>
                  <a:outerShdw blurRad="38100" dist="38100" dir="2700000" algn="tl">
                    <a:srgbClr val="000000">
                      <a:alpha val="43137"/>
                    </a:srgbClr>
                  </a:outerShdw>
                </a:effectLst>
              </a:rPr>
              <a:t>COVID</a:t>
            </a:r>
            <a:r>
              <a:rPr lang="ru-RU" sz="2100" b="1" dirty="0" smtClean="0">
                <a:solidFill>
                  <a:schemeClr val="tx1">
                    <a:lumMod val="65000"/>
                    <a:lumOff val="35000"/>
                  </a:schemeClr>
                </a:solidFill>
                <a:effectLst>
                  <a:outerShdw blurRad="38100" dist="38100" dir="2700000" algn="tl">
                    <a:srgbClr val="000000">
                      <a:alpha val="43137"/>
                    </a:srgbClr>
                  </a:outerShdw>
                </a:effectLst>
              </a:rPr>
              <a:t> – 19 и глобальное воздействие этой вирусной инфекции вызывает все большую озабоченность медицинского сообщества. Пандемический потенциал </a:t>
            </a:r>
            <a:r>
              <a:rPr lang="en-US" sz="2100" b="1" dirty="0" smtClean="0">
                <a:solidFill>
                  <a:schemeClr val="tx1">
                    <a:lumMod val="65000"/>
                    <a:lumOff val="35000"/>
                  </a:schemeClr>
                </a:solidFill>
                <a:effectLst>
                  <a:outerShdw blurRad="38100" dist="38100" dir="2700000" algn="tl">
                    <a:srgbClr val="000000">
                      <a:alpha val="43137"/>
                    </a:srgbClr>
                  </a:outerShdw>
                </a:effectLst>
              </a:rPr>
              <a:t>COVID</a:t>
            </a:r>
            <a:r>
              <a:rPr lang="ru-RU" sz="2100" b="1" dirty="0" smtClean="0">
                <a:solidFill>
                  <a:schemeClr val="tx1">
                    <a:lumMod val="65000"/>
                    <a:lumOff val="35000"/>
                  </a:schemeClr>
                </a:solidFill>
                <a:effectLst>
                  <a:outerShdw blurRad="38100" dist="38100" dir="2700000" algn="tl">
                    <a:srgbClr val="000000">
                      <a:alpha val="43137"/>
                    </a:srgbClr>
                  </a:outerShdw>
                </a:effectLst>
              </a:rPr>
              <a:t> – 19 требует постоянного мониторинга для своевременного выявления и предсказания возможной  адаптации и эволюции вируса, изменения вирулентности и патогенности. Эти факторы будут влиять на показатели смертности и прогноз. Необходимы также дальнейшие исследования для выявления эффективных препаратов для лечения </a:t>
            </a:r>
            <a:r>
              <a:rPr lang="en-US" sz="2100" b="1" dirty="0" smtClean="0">
                <a:solidFill>
                  <a:schemeClr val="tx1">
                    <a:lumMod val="65000"/>
                    <a:lumOff val="35000"/>
                  </a:schemeClr>
                </a:solidFill>
                <a:effectLst>
                  <a:outerShdw blurRad="38100" dist="38100" dir="2700000" algn="tl">
                    <a:srgbClr val="000000">
                      <a:alpha val="43137"/>
                    </a:srgbClr>
                  </a:outerShdw>
                </a:effectLst>
              </a:rPr>
              <a:t>COVID</a:t>
            </a:r>
            <a:r>
              <a:rPr lang="ru-RU" sz="2100" b="1" dirty="0" smtClean="0">
                <a:solidFill>
                  <a:schemeClr val="tx1">
                    <a:lumMod val="65000"/>
                    <a:lumOff val="35000"/>
                  </a:schemeClr>
                </a:solidFill>
                <a:effectLst>
                  <a:outerShdw blurRad="38100" dist="38100" dir="2700000" algn="tl">
                    <a:srgbClr val="000000">
                      <a:alpha val="43137"/>
                    </a:srgbClr>
                  </a:outerShdw>
                </a:effectLst>
              </a:rPr>
              <a:t> – 19.</a:t>
            </a:r>
            <a:endParaRPr lang="ru-RU" sz="2100" b="1" dirty="0">
              <a:solidFill>
                <a:schemeClr val="tx1">
                  <a:lumMod val="65000"/>
                  <a:lumOff val="35000"/>
                </a:schemeClr>
              </a:solidFill>
              <a:effectLst>
                <a:outerShdw blurRad="38100" dist="38100" dir="2700000" algn="tl">
                  <a:srgbClr val="000000">
                    <a:alpha val="43137"/>
                  </a:srgbClr>
                </a:outerShdw>
              </a:effectLst>
            </a:endParaRPr>
          </a:p>
        </p:txBody>
      </p:sp>
      <p:pic>
        <p:nvPicPr>
          <p:cNvPr id="1032" name="Picture 8" descr="C:\Documents and Settings\Пользователь\Мои документы\вак1.jpg"/>
          <p:cNvPicPr>
            <a:picLocks noChangeAspect="1" noChangeArrowheads="1"/>
          </p:cNvPicPr>
          <p:nvPr/>
        </p:nvPicPr>
        <p:blipFill>
          <a:blip r:embed="rId2">
            <a:clrChange>
              <a:clrFrom>
                <a:srgbClr val="000000"/>
              </a:clrFrom>
              <a:clrTo>
                <a:srgbClr val="000000">
                  <a:alpha val="0"/>
                </a:srgbClr>
              </a:clrTo>
            </a:clrChange>
          </a:blip>
          <a:srcRect l="2071" r="62860"/>
          <a:stretch>
            <a:fillRect/>
          </a:stretch>
        </p:blipFill>
        <p:spPr bwMode="auto">
          <a:xfrm flipH="1">
            <a:off x="0" y="0"/>
            <a:ext cx="2500298" cy="6858000"/>
          </a:xfrm>
          <a:prstGeom prst="rect">
            <a:avLst/>
          </a:prstGeom>
          <a:noFill/>
        </p:spPr>
      </p:pic>
    </p:spTree>
  </p:cSld>
  <p:clrMapOvr>
    <a:masterClrMapping/>
  </p:clrMapOvr>
  <p:transition spd="slow" advClick="0" advTm="46000">
    <p:zoom/>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Пользователь\Мои документы\гребень.jpg"/>
          <p:cNvPicPr>
            <a:picLocks noChangeAspect="1" noChangeArrowheads="1"/>
          </p:cNvPicPr>
          <p:nvPr/>
        </p:nvPicPr>
        <p:blipFill>
          <a:blip r:embed="rId2">
            <a:clrChange>
              <a:clrFrom>
                <a:srgbClr val="FFFFFF"/>
              </a:clrFrom>
              <a:clrTo>
                <a:srgbClr val="FFFFFF">
                  <a:alpha val="0"/>
                </a:srgbClr>
              </a:clrTo>
            </a:clrChange>
          </a:blip>
          <a:srcRect l="42260"/>
          <a:stretch>
            <a:fillRect/>
          </a:stretch>
        </p:blipFill>
        <p:spPr bwMode="auto">
          <a:xfrm>
            <a:off x="0" y="0"/>
            <a:ext cx="9144000" cy="6858000"/>
          </a:xfrm>
          <a:prstGeom prst="rect">
            <a:avLst/>
          </a:prstGeom>
          <a:noFill/>
        </p:spPr>
      </p:pic>
      <p:sp>
        <p:nvSpPr>
          <p:cNvPr id="3" name="TextBox 2"/>
          <p:cNvSpPr txBox="1"/>
          <p:nvPr/>
        </p:nvSpPr>
        <p:spPr>
          <a:xfrm>
            <a:off x="1857356" y="2428868"/>
            <a:ext cx="7263527" cy="830997"/>
          </a:xfrm>
          <a:prstGeom prst="rect">
            <a:avLst/>
          </a:prstGeom>
          <a:noFill/>
        </p:spPr>
        <p:txBody>
          <a:bodyPr wrap="none" rtlCol="0">
            <a:spAutoFit/>
          </a:bodyPr>
          <a:lstStyle/>
          <a:p>
            <a:r>
              <a:rPr lang="ru-RU" sz="4800" b="1" i="1" dirty="0" smtClean="0">
                <a:solidFill>
                  <a:schemeClr val="tx1">
                    <a:lumMod val="65000"/>
                    <a:lumOff val="35000"/>
                  </a:schemeClr>
                </a:solidFill>
                <a:effectLst>
                  <a:outerShdw blurRad="38100" dist="38100" dir="2700000" algn="tl">
                    <a:srgbClr val="000000">
                      <a:alpha val="43137"/>
                    </a:srgbClr>
                  </a:outerShdw>
                </a:effectLst>
              </a:rPr>
              <a:t>Благодарим за внимание</a:t>
            </a:r>
            <a:r>
              <a:rPr lang="en-US" sz="4800" b="1" i="1" dirty="0" smtClean="0">
                <a:solidFill>
                  <a:schemeClr val="tx1">
                    <a:lumMod val="65000"/>
                    <a:lumOff val="35000"/>
                  </a:schemeClr>
                </a:solidFill>
                <a:effectLst>
                  <a:outerShdw blurRad="38100" dist="38100" dir="2700000" algn="tl">
                    <a:srgbClr val="000000">
                      <a:alpha val="43137"/>
                    </a:srgbClr>
                  </a:outerShdw>
                </a:effectLst>
              </a:rPr>
              <a:t>!</a:t>
            </a:r>
            <a:endParaRPr lang="ru-RU" sz="4800" b="1" i="1" dirty="0">
              <a:solidFill>
                <a:schemeClr val="tx1">
                  <a:lumMod val="65000"/>
                  <a:lumOff val="35000"/>
                </a:schemeClr>
              </a:solidFill>
              <a:effectLst>
                <a:outerShdw blurRad="38100" dist="38100" dir="2700000" algn="tl">
                  <a:srgbClr val="000000">
                    <a:alpha val="43137"/>
                  </a:srgbClr>
                </a:outerShdw>
              </a:effectLst>
            </a:endParaRPr>
          </a:p>
        </p:txBody>
      </p:sp>
      <p:sp>
        <p:nvSpPr>
          <p:cNvPr id="4" name="TextBox 3"/>
          <p:cNvSpPr txBox="1"/>
          <p:nvPr/>
        </p:nvSpPr>
        <p:spPr>
          <a:xfrm>
            <a:off x="4786314" y="357166"/>
            <a:ext cx="4143404" cy="1015663"/>
          </a:xfrm>
          <a:prstGeom prst="rect">
            <a:avLst/>
          </a:prstGeom>
          <a:noFill/>
          <a:ln w="38100">
            <a:noFill/>
          </a:ln>
        </p:spPr>
        <p:txBody>
          <a:bodyPr wrap="square" rtlCol="0">
            <a:spAutoFit/>
          </a:bodyPr>
          <a:lstStyle/>
          <a:p>
            <a:pPr algn="ctr"/>
            <a:r>
              <a:rPr lang="ru-RU" sz="2000" b="1" i="1" u="sng" dirty="0" smtClean="0">
                <a:solidFill>
                  <a:schemeClr val="tx1">
                    <a:lumMod val="65000"/>
                    <a:lumOff val="35000"/>
                  </a:schemeClr>
                </a:solidFill>
                <a:effectLst>
                  <a:outerShdw blurRad="38100" dist="38100" dir="2700000" algn="tl">
                    <a:srgbClr val="000000">
                      <a:alpha val="43137"/>
                    </a:srgbClr>
                  </a:outerShdw>
                </a:effectLst>
              </a:rPr>
              <a:t>Использованные для выставки журналы находятся в научном читальном зале – каб. №4</a:t>
            </a:r>
            <a:endParaRPr lang="ru-RU" sz="2000" b="1" i="1" u="sng" dirty="0">
              <a:solidFill>
                <a:schemeClr val="tx1">
                  <a:lumMod val="65000"/>
                  <a:lumOff val="35000"/>
                </a:schemeClr>
              </a:solidFill>
              <a:effectLst>
                <a:outerShdw blurRad="38100" dist="38100" dir="2700000" algn="tl">
                  <a:srgbClr val="000000">
                    <a:alpha val="43137"/>
                  </a:srgbClr>
                </a:outerShdw>
              </a:effectLst>
            </a:endParaRPr>
          </a:p>
        </p:txBody>
      </p:sp>
      <p:sp>
        <p:nvSpPr>
          <p:cNvPr id="6" name="TextBox 5"/>
          <p:cNvSpPr txBox="1"/>
          <p:nvPr/>
        </p:nvSpPr>
        <p:spPr>
          <a:xfrm>
            <a:off x="4786314" y="3864122"/>
            <a:ext cx="4143403" cy="707886"/>
          </a:xfrm>
          <a:prstGeom prst="rect">
            <a:avLst/>
          </a:prstGeom>
          <a:noFill/>
        </p:spPr>
        <p:txBody>
          <a:bodyPr wrap="square" rtlCol="0">
            <a:spAutoFit/>
          </a:bodyPr>
          <a:lstStyle/>
          <a:p>
            <a:pPr algn="ctr"/>
            <a:r>
              <a:rPr lang="ru-RU" sz="2000" b="1" i="1" u="sng" dirty="0" smtClean="0">
                <a:solidFill>
                  <a:schemeClr val="tx1">
                    <a:lumMod val="65000"/>
                    <a:lumOff val="35000"/>
                  </a:schemeClr>
                </a:solidFill>
                <a:effectLst>
                  <a:outerShdw blurRad="38100" dist="38100" dir="2700000" algn="tl">
                    <a:srgbClr val="000000">
                      <a:alpha val="43137"/>
                    </a:srgbClr>
                  </a:outerShdw>
                </a:effectLst>
              </a:rPr>
              <a:t>Подготовила выставку ведущий библиотекарь Яковенко О</a:t>
            </a:r>
            <a:r>
              <a:rPr lang="ru-RU" sz="2000" b="1" i="1" u="sng" dirty="0" smtClean="0">
                <a:solidFill>
                  <a:schemeClr val="tx1">
                    <a:lumMod val="65000"/>
                    <a:lumOff val="35000"/>
                  </a:schemeClr>
                </a:solidFill>
                <a:effectLst>
                  <a:outerShdw blurRad="38100" dist="38100" dir="2700000" algn="tl">
                    <a:srgbClr val="000000">
                      <a:alpha val="43137"/>
                    </a:srgbClr>
                  </a:outerShdw>
                </a:effectLst>
              </a:rPr>
              <a:t>. А</a:t>
            </a:r>
            <a:r>
              <a:rPr lang="ru-RU" sz="2000" b="1" i="1" u="sng" dirty="0" smtClean="0">
                <a:solidFill>
                  <a:schemeClr val="tx1">
                    <a:lumMod val="65000"/>
                    <a:lumOff val="35000"/>
                  </a:schemeClr>
                </a:solidFill>
                <a:effectLst>
                  <a:outerShdw blurRad="38100" dist="38100" dir="2700000" algn="tl">
                    <a:srgbClr val="000000">
                      <a:alpha val="43137"/>
                    </a:srgbClr>
                  </a:outerShdw>
                </a:effectLst>
              </a:rPr>
              <a:t>.</a:t>
            </a:r>
            <a:endParaRPr lang="ru-RU" sz="2000" b="1" i="1" u="sng" dirty="0">
              <a:solidFill>
                <a:schemeClr val="tx1">
                  <a:lumMod val="65000"/>
                  <a:lumOff val="35000"/>
                </a:schemeClr>
              </a:solidFill>
              <a:effectLst>
                <a:outerShdw blurRad="38100" dist="38100" dir="2700000" algn="tl">
                  <a:srgbClr val="000000">
                    <a:alpha val="43137"/>
                  </a:srgbClr>
                </a:outerShdw>
              </a:effectLst>
            </a:endParaRPr>
          </a:p>
        </p:txBody>
      </p:sp>
    </p:spTree>
  </p:cSld>
  <p:clrMapOvr>
    <a:masterClrMapping/>
  </p:clrMapOvr>
  <p:transition spd="slow" advClick="0" advTm="12000">
    <p:zo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5" descr="C:\Documents and Settings\Пользователь\Мои документы\коронавирус.png"/>
          <p:cNvPicPr>
            <a:picLocks noChangeAspect="1" noChangeArrowheads="1"/>
          </p:cNvPicPr>
          <p:nvPr/>
        </p:nvPicPr>
        <p:blipFill>
          <a:blip r:embed="rId2">
            <a:duotone>
              <a:prstClr val="black"/>
              <a:srgbClr val="C00000">
                <a:tint val="45000"/>
                <a:satMod val="400000"/>
              </a:srgbClr>
            </a:duotone>
            <a:lum contrast="10000"/>
          </a:blip>
          <a:srcRect r="56289"/>
          <a:stretch>
            <a:fillRect/>
          </a:stretch>
        </p:blipFill>
        <p:spPr bwMode="auto">
          <a:xfrm>
            <a:off x="142845" y="428604"/>
            <a:ext cx="4643470" cy="6000792"/>
          </a:xfrm>
          <a:prstGeom prst="rect">
            <a:avLst/>
          </a:prstGeom>
          <a:noFill/>
          <a:effectLst>
            <a:softEdge rad="127000"/>
          </a:effectLst>
        </p:spPr>
      </p:pic>
      <p:sp>
        <p:nvSpPr>
          <p:cNvPr id="4" name="TextBox 3"/>
          <p:cNvSpPr txBox="1"/>
          <p:nvPr/>
        </p:nvSpPr>
        <p:spPr>
          <a:xfrm>
            <a:off x="4929189" y="428604"/>
            <a:ext cx="4000529" cy="6001643"/>
          </a:xfrm>
          <a:prstGeom prst="rect">
            <a:avLst/>
          </a:prstGeom>
          <a:noFill/>
          <a:ln w="38100">
            <a:solidFill>
              <a:schemeClr val="tx1">
                <a:lumMod val="65000"/>
                <a:lumOff val="35000"/>
              </a:schemeClr>
            </a:solidFill>
          </a:ln>
        </p:spPr>
        <p:txBody>
          <a:bodyPr wrap="square" rtlCol="0">
            <a:spAutoFit/>
          </a:bodyPr>
          <a:lstStyle/>
          <a:p>
            <a:pPr algn="ctr"/>
            <a:r>
              <a:rPr lang="en-US" sz="3200" b="1" dirty="0" smtClean="0">
                <a:solidFill>
                  <a:schemeClr val="tx1">
                    <a:lumMod val="65000"/>
                    <a:lumOff val="35000"/>
                  </a:schemeClr>
                </a:solidFill>
                <a:effectLst>
                  <a:outerShdw blurRad="38100" dist="38100" dir="2700000" algn="tl">
                    <a:srgbClr val="000000">
                      <a:alpha val="43137"/>
                    </a:srgbClr>
                  </a:outerShdw>
                </a:effectLst>
              </a:rPr>
              <a:t>COVID -19 – </a:t>
            </a:r>
            <a:r>
              <a:rPr lang="ru-RU" sz="3200" b="1" dirty="0" smtClean="0">
                <a:solidFill>
                  <a:schemeClr val="tx1">
                    <a:lumMod val="65000"/>
                    <a:lumOff val="35000"/>
                  </a:schemeClr>
                </a:solidFill>
                <a:effectLst>
                  <a:outerShdw blurRad="38100" dist="38100" dir="2700000" algn="tl">
                    <a:srgbClr val="000000">
                      <a:alpha val="43137"/>
                    </a:srgbClr>
                  </a:outerShdw>
                </a:effectLst>
              </a:rPr>
              <a:t>инфекционное заболевание, вызванное новым видом коронавирусов, которым человек предположительно заразился от животных. Точный источник заражения пока неустановлен.</a:t>
            </a:r>
            <a:endParaRPr lang="ru-RU" sz="3200" b="1" dirty="0">
              <a:solidFill>
                <a:schemeClr val="tx1">
                  <a:lumMod val="65000"/>
                  <a:lumOff val="35000"/>
                </a:schemeClr>
              </a:solidFill>
              <a:effectLst>
                <a:outerShdw blurRad="38100" dist="38100" dir="2700000" algn="tl">
                  <a:srgbClr val="000000">
                    <a:alpha val="43137"/>
                  </a:srgbClr>
                </a:outerShdw>
              </a:effectLst>
            </a:endParaRPr>
          </a:p>
        </p:txBody>
      </p:sp>
    </p:spTree>
  </p:cSld>
  <p:clrMapOvr>
    <a:masterClrMapping/>
  </p:clrMapOvr>
  <p:transition spd="slow" advClick="0" advTm="11000">
    <p:zo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14282" y="241957"/>
            <a:ext cx="5643602" cy="6401753"/>
          </a:xfrm>
          <a:prstGeom prst="rect">
            <a:avLst/>
          </a:prstGeom>
          <a:ln w="38100">
            <a:solidFill>
              <a:schemeClr val="tx1">
                <a:lumMod val="65000"/>
                <a:lumOff val="35000"/>
              </a:schemeClr>
            </a:solidFill>
          </a:ln>
        </p:spPr>
        <p:txBody>
          <a:bodyPr wrap="square">
            <a:spAutoFit/>
          </a:bodyPr>
          <a:lstStyle/>
          <a:p>
            <a:pPr algn="ctr"/>
            <a:r>
              <a:rPr lang="ru-RU" sz="2070" b="1" dirty="0" smtClean="0">
                <a:solidFill>
                  <a:schemeClr val="tx1">
                    <a:lumMod val="65000"/>
                    <a:lumOff val="35000"/>
                  </a:schemeClr>
                </a:solidFill>
                <a:effectLst>
                  <a:outerShdw blurRad="38100" dist="38100" dir="2700000" algn="tl">
                    <a:srgbClr val="000000">
                      <a:alpha val="43137"/>
                    </a:srgbClr>
                  </a:outerShdw>
                </a:effectLst>
              </a:rPr>
              <a:t>Предлагаем вашему вниманию виртуальную выставку периодических изданий, на страницах которых медицинская наука и практика представляет материал, посвященный борьбе с новым заболеванием </a:t>
            </a:r>
            <a:r>
              <a:rPr lang="en-US" sz="2070" b="1" dirty="0" smtClean="0">
                <a:solidFill>
                  <a:schemeClr val="tx1">
                    <a:lumMod val="65000"/>
                    <a:lumOff val="35000"/>
                  </a:schemeClr>
                </a:solidFill>
                <a:effectLst>
                  <a:outerShdw blurRad="38100" dist="38100" dir="2700000" algn="tl">
                    <a:srgbClr val="000000">
                      <a:alpha val="43137"/>
                    </a:srgbClr>
                  </a:outerShdw>
                </a:effectLst>
              </a:rPr>
              <a:t>COVID</a:t>
            </a:r>
            <a:r>
              <a:rPr lang="ru-RU" sz="2070" b="1" dirty="0" smtClean="0">
                <a:solidFill>
                  <a:schemeClr val="tx1">
                    <a:lumMod val="65000"/>
                    <a:lumOff val="35000"/>
                  </a:schemeClr>
                </a:solidFill>
                <a:effectLst>
                  <a:outerShdw blurRad="38100" dist="38100" dir="2700000" algn="tl">
                    <a:srgbClr val="000000">
                      <a:alpha val="43137"/>
                    </a:srgbClr>
                  </a:outerShdw>
                </a:effectLst>
              </a:rPr>
              <a:t> – 19, вспышка которого произошла в Китае в декабре 2019 года и стремительно приобрела характер пандемии. Данные опубликованных материалов свидетельствуют, что новая вирусная инфекция вызывает не только поражения легких, сердца, печени, почек, кожных покровов, но и выраженное состояние тревоги, депрессии. В связи с этим информация о современных методах диагностики, терапии и реабилитации пациентов, которая приведена на страницах наших журналов является предельно актуальной для практикующих врачей, а также для преподавателей и студентов медицинских вузов.</a:t>
            </a:r>
            <a:endParaRPr lang="ru-RU" sz="2070" b="1" dirty="0">
              <a:solidFill>
                <a:schemeClr val="tx1">
                  <a:lumMod val="65000"/>
                  <a:lumOff val="35000"/>
                </a:schemeClr>
              </a:solidFill>
              <a:effectLst>
                <a:outerShdw blurRad="38100" dist="38100" dir="2700000" algn="tl">
                  <a:srgbClr val="000000">
                    <a:alpha val="43137"/>
                  </a:srgbClr>
                </a:outerShdw>
              </a:effectLst>
            </a:endParaRPr>
          </a:p>
        </p:txBody>
      </p:sp>
      <p:pic>
        <p:nvPicPr>
          <p:cNvPr id="2050" name="Picture 2" descr="C:\Documents and Settings\Пользователь\Мои документы\вак1.jpg"/>
          <p:cNvPicPr>
            <a:picLocks noChangeAspect="1" noChangeArrowheads="1"/>
          </p:cNvPicPr>
          <p:nvPr/>
        </p:nvPicPr>
        <p:blipFill>
          <a:blip r:embed="rId2" cstate="print">
            <a:clrChange>
              <a:clrFrom>
                <a:srgbClr val="000000"/>
              </a:clrFrom>
              <a:clrTo>
                <a:srgbClr val="000000">
                  <a:alpha val="0"/>
                </a:srgbClr>
              </a:clrTo>
            </a:clrChange>
          </a:blip>
          <a:srcRect r="62882"/>
          <a:stretch>
            <a:fillRect/>
          </a:stretch>
        </p:blipFill>
        <p:spPr bwMode="auto">
          <a:xfrm>
            <a:off x="5715008" y="0"/>
            <a:ext cx="3428992" cy="6858001"/>
          </a:xfrm>
          <a:prstGeom prst="rect">
            <a:avLst/>
          </a:prstGeom>
          <a:noFill/>
        </p:spPr>
      </p:pic>
    </p:spTree>
  </p:cSld>
  <p:clrMapOvr>
    <a:masterClrMapping/>
  </p:clrMapOvr>
  <p:transition spd="slow" advClick="0" advTm="42000">
    <p:zo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C:\Documents and Settings\Пользователь\Local Settings\Temporary Internet Files\Content.Word\20210202_171941.jpg"/>
          <p:cNvPicPr/>
          <p:nvPr/>
        </p:nvPicPr>
        <p:blipFill>
          <a:blip r:embed="rId2" cstate="print"/>
          <a:srcRect l="4964" t="6652" r="10594" b="10422"/>
          <a:stretch>
            <a:fillRect/>
          </a:stretch>
        </p:blipFill>
        <p:spPr bwMode="auto">
          <a:xfrm rot="5400000">
            <a:off x="4897999" y="2578207"/>
            <a:ext cx="4895438" cy="3168000"/>
          </a:xfrm>
          <a:prstGeom prst="rect">
            <a:avLst/>
          </a:prstGeom>
          <a:ln w="38100" cap="sq">
            <a:solidFill>
              <a:schemeClr val="tx1">
                <a:lumMod val="65000"/>
                <a:lumOff val="35000"/>
              </a:schemeClr>
            </a:solidFill>
            <a:prstDash val="solid"/>
            <a:miter lim="800000"/>
          </a:ln>
          <a:effectLst>
            <a:outerShdw blurRad="50800" dist="38100" dir="2700000" algn="tl" rotWithShape="0">
              <a:srgbClr val="000000">
                <a:alpha val="43000"/>
              </a:srgbClr>
            </a:outerShdw>
          </a:effectLst>
        </p:spPr>
      </p:pic>
      <p:pic>
        <p:nvPicPr>
          <p:cNvPr id="4099" name="Picture 3" descr="C:\Documents and Settings\Пользователь\Мои документы\синий.jpg"/>
          <p:cNvPicPr>
            <a:picLocks noChangeAspect="1" noChangeArrowheads="1"/>
          </p:cNvPicPr>
          <p:nvPr/>
        </p:nvPicPr>
        <p:blipFill>
          <a:blip r:embed="rId3">
            <a:clrChange>
              <a:clrFrom>
                <a:srgbClr val="FFFFFF"/>
              </a:clrFrom>
              <a:clrTo>
                <a:srgbClr val="FFFFFF">
                  <a:alpha val="0"/>
                </a:srgbClr>
              </a:clrTo>
            </a:clrChange>
          </a:blip>
          <a:srcRect l="16309" t="16309" r="15733" b="21169"/>
          <a:stretch>
            <a:fillRect/>
          </a:stretch>
        </p:blipFill>
        <p:spPr bwMode="auto">
          <a:xfrm>
            <a:off x="-32" y="-24"/>
            <a:ext cx="1785950" cy="1643074"/>
          </a:xfrm>
          <a:prstGeom prst="rect">
            <a:avLst/>
          </a:prstGeom>
          <a:noFill/>
        </p:spPr>
      </p:pic>
      <p:sp>
        <p:nvSpPr>
          <p:cNvPr id="5" name="TextBox 4"/>
          <p:cNvSpPr txBox="1"/>
          <p:nvPr/>
        </p:nvSpPr>
        <p:spPr>
          <a:xfrm>
            <a:off x="1785919" y="142852"/>
            <a:ext cx="7286675" cy="1631216"/>
          </a:xfrm>
          <a:prstGeom prst="rect">
            <a:avLst/>
          </a:prstGeom>
          <a:noFill/>
        </p:spPr>
        <p:txBody>
          <a:bodyPr wrap="square" rtlCol="0">
            <a:spAutoFit/>
          </a:bodyPr>
          <a:lstStyle/>
          <a:p>
            <a:r>
              <a:rPr lang="ru-RU" sz="2000" b="1" i="1" u="sng" dirty="0" smtClean="0">
                <a:solidFill>
                  <a:schemeClr val="tx1">
                    <a:lumMod val="65000"/>
                    <a:lumOff val="35000"/>
                  </a:schemeClr>
                </a:solidFill>
                <a:effectLst>
                  <a:outerShdw blurRad="38100" dist="38100" dir="2700000" algn="tl">
                    <a:srgbClr val="000000">
                      <a:alpha val="43137"/>
                    </a:srgbClr>
                  </a:outerShdw>
                </a:effectLst>
              </a:rPr>
              <a:t>       Кудлай, Д.</a:t>
            </a:r>
            <a:r>
              <a:rPr lang="en-US" sz="2000" b="1" i="1" u="sng" dirty="0" smtClean="0">
                <a:solidFill>
                  <a:schemeClr val="tx1">
                    <a:lumMod val="65000"/>
                    <a:lumOff val="35000"/>
                  </a:schemeClr>
                </a:solidFill>
                <a:effectLst>
                  <a:outerShdw blurRad="38100" dist="38100" dir="2700000" algn="tl">
                    <a:srgbClr val="000000">
                      <a:alpha val="43137"/>
                    </a:srgbClr>
                  </a:outerShdw>
                </a:effectLst>
              </a:rPr>
              <a:t> </a:t>
            </a:r>
            <a:r>
              <a:rPr lang="ru-RU" sz="2000" b="1" i="1" u="sng" dirty="0" smtClean="0">
                <a:solidFill>
                  <a:schemeClr val="tx1">
                    <a:lumMod val="65000"/>
                    <a:lumOff val="35000"/>
                  </a:schemeClr>
                </a:solidFill>
                <a:effectLst>
                  <a:outerShdw blurRad="38100" dist="38100" dir="2700000" algn="tl">
                    <a:srgbClr val="000000">
                      <a:alpha val="43137"/>
                    </a:srgbClr>
                  </a:outerShdw>
                </a:effectLst>
              </a:rPr>
              <a:t>А. Диагностика </a:t>
            </a:r>
            <a:r>
              <a:rPr lang="en-US" sz="2000" b="1" i="1" u="sng" dirty="0" smtClean="0">
                <a:solidFill>
                  <a:schemeClr val="tx1">
                    <a:lumMod val="65000"/>
                    <a:lumOff val="35000"/>
                  </a:schemeClr>
                </a:solidFill>
                <a:effectLst>
                  <a:outerShdw blurRad="38100" dist="38100" dir="2700000" algn="tl">
                    <a:srgbClr val="000000">
                      <a:alpha val="43137"/>
                    </a:srgbClr>
                  </a:outerShdw>
                </a:effectLst>
              </a:rPr>
              <a:t>COVID-19</a:t>
            </a:r>
            <a:r>
              <a:rPr lang="ru-RU" sz="2000" b="1" i="1" u="sng" dirty="0" smtClean="0">
                <a:solidFill>
                  <a:schemeClr val="tx1">
                    <a:lumMod val="65000"/>
                    <a:lumOff val="35000"/>
                  </a:schemeClr>
                </a:solidFill>
                <a:effectLst>
                  <a:outerShdw blurRad="38100" dist="38100" dir="2700000" algn="tl">
                    <a:srgbClr val="000000">
                      <a:alpha val="43137"/>
                    </a:srgbClr>
                  </a:outerShdw>
                </a:effectLst>
              </a:rPr>
              <a:t>. Способы и проблемы обнаружения вируса</a:t>
            </a:r>
            <a:r>
              <a:rPr lang="en-US" sz="2000" b="1" i="1" u="sng" dirty="0" smtClean="0">
                <a:solidFill>
                  <a:schemeClr val="tx1">
                    <a:lumMod val="65000"/>
                    <a:lumOff val="35000"/>
                  </a:schemeClr>
                </a:solidFill>
                <a:effectLst>
                  <a:outerShdw blurRad="38100" dist="38100" dir="2700000" algn="tl">
                    <a:srgbClr val="000000">
                      <a:alpha val="43137"/>
                    </a:srgbClr>
                  </a:outerShdw>
                </a:effectLst>
              </a:rPr>
              <a:t> SARS-CoV-2 </a:t>
            </a:r>
            <a:r>
              <a:rPr lang="ru-RU" sz="2000" b="1" i="1" u="sng" dirty="0" smtClean="0">
                <a:solidFill>
                  <a:schemeClr val="tx1">
                    <a:lumMod val="65000"/>
                    <a:lumOff val="35000"/>
                  </a:schemeClr>
                </a:solidFill>
                <a:effectLst>
                  <a:outerShdw blurRad="38100" dist="38100" dir="2700000" algn="tl">
                    <a:srgbClr val="000000">
                      <a:alpha val="43137"/>
                    </a:srgbClr>
                  </a:outerShdw>
                </a:effectLst>
              </a:rPr>
              <a:t>в условиях пандемии </a:t>
            </a:r>
            <a:r>
              <a:rPr lang="en-US" sz="2000" b="1" i="1" u="sng" dirty="0" smtClean="0">
                <a:solidFill>
                  <a:schemeClr val="tx1">
                    <a:lumMod val="65000"/>
                    <a:lumOff val="35000"/>
                  </a:schemeClr>
                </a:solidFill>
                <a:effectLst>
                  <a:outerShdw blurRad="38100" dist="38100" dir="2700000" algn="tl">
                    <a:srgbClr val="000000">
                      <a:alpha val="43137"/>
                    </a:srgbClr>
                  </a:outerShdw>
                </a:effectLst>
              </a:rPr>
              <a:t>/ </a:t>
            </a:r>
            <a:r>
              <a:rPr lang="ru-RU" sz="2000" b="1" i="1" u="sng" dirty="0" smtClean="0">
                <a:solidFill>
                  <a:schemeClr val="tx1">
                    <a:lumMod val="65000"/>
                    <a:lumOff val="35000"/>
                  </a:schemeClr>
                </a:solidFill>
                <a:effectLst>
                  <a:outerShdw blurRad="38100" dist="38100" dir="2700000" algn="tl">
                    <a:srgbClr val="000000">
                      <a:alpha val="43137"/>
                    </a:srgbClr>
                  </a:outerShdw>
                </a:effectLst>
              </a:rPr>
              <a:t>Д.</a:t>
            </a:r>
            <a:r>
              <a:rPr lang="en-US" sz="2000" b="1" i="1" u="sng" dirty="0" smtClean="0">
                <a:solidFill>
                  <a:schemeClr val="tx1">
                    <a:lumMod val="65000"/>
                    <a:lumOff val="35000"/>
                  </a:schemeClr>
                </a:solidFill>
                <a:effectLst>
                  <a:outerShdw blurRad="38100" dist="38100" dir="2700000" algn="tl">
                    <a:srgbClr val="000000">
                      <a:alpha val="43137"/>
                    </a:srgbClr>
                  </a:outerShdw>
                </a:effectLst>
              </a:rPr>
              <a:t> </a:t>
            </a:r>
            <a:r>
              <a:rPr lang="ru-RU" sz="2000" b="1" i="1" u="sng" dirty="0" smtClean="0">
                <a:solidFill>
                  <a:schemeClr val="tx1">
                    <a:lumMod val="65000"/>
                    <a:lumOff val="35000"/>
                  </a:schemeClr>
                </a:solidFill>
                <a:effectLst>
                  <a:outerShdw blurRad="38100" dist="38100" dir="2700000" algn="tl">
                    <a:srgbClr val="000000">
                      <a:alpha val="43137"/>
                    </a:srgbClr>
                  </a:outerShdw>
                </a:effectLst>
              </a:rPr>
              <a:t>А. Кудлай, Я.</a:t>
            </a:r>
            <a:r>
              <a:rPr lang="en-US" sz="2000" b="1" i="1" u="sng" dirty="0" smtClean="0">
                <a:solidFill>
                  <a:schemeClr val="tx1">
                    <a:lumMod val="65000"/>
                    <a:lumOff val="35000"/>
                  </a:schemeClr>
                </a:solidFill>
                <a:effectLst>
                  <a:outerShdw blurRad="38100" dist="38100" dir="2700000" algn="tl">
                    <a:srgbClr val="000000">
                      <a:alpha val="43137"/>
                    </a:srgbClr>
                  </a:outerShdw>
                </a:effectLst>
              </a:rPr>
              <a:t> </a:t>
            </a:r>
            <a:r>
              <a:rPr lang="ru-RU" sz="2000" b="1" i="1" u="sng" dirty="0" smtClean="0">
                <a:solidFill>
                  <a:schemeClr val="tx1">
                    <a:lumMod val="65000"/>
                    <a:lumOff val="35000"/>
                  </a:schemeClr>
                </a:solidFill>
                <a:effectLst>
                  <a:outerShdw blurRad="38100" dist="38100" dir="2700000" algn="tl">
                    <a:srgbClr val="000000">
                      <a:alpha val="43137"/>
                    </a:srgbClr>
                  </a:outerShdw>
                </a:effectLst>
              </a:rPr>
              <a:t>Е. Широбоков, Е.</a:t>
            </a:r>
            <a:r>
              <a:rPr lang="en-US" sz="2000" b="1" i="1" u="sng" dirty="0" smtClean="0">
                <a:solidFill>
                  <a:schemeClr val="tx1">
                    <a:lumMod val="65000"/>
                    <a:lumOff val="35000"/>
                  </a:schemeClr>
                </a:solidFill>
                <a:effectLst>
                  <a:outerShdw blurRad="38100" dist="38100" dir="2700000" algn="tl">
                    <a:srgbClr val="000000">
                      <a:alpha val="43137"/>
                    </a:srgbClr>
                  </a:outerShdw>
                </a:effectLst>
              </a:rPr>
              <a:t> </a:t>
            </a:r>
            <a:r>
              <a:rPr lang="ru-RU" sz="2000" b="1" i="1" u="sng" dirty="0" smtClean="0">
                <a:solidFill>
                  <a:schemeClr val="tx1">
                    <a:lumMod val="65000"/>
                    <a:lumOff val="35000"/>
                  </a:schemeClr>
                </a:solidFill>
                <a:effectLst>
                  <a:outerShdw blurRad="38100" dist="38100" dir="2700000" algn="tl">
                    <a:srgbClr val="000000">
                      <a:alpha val="43137"/>
                    </a:srgbClr>
                  </a:outerShdw>
                </a:effectLst>
              </a:rPr>
              <a:t>П. Гладунова, Е.</a:t>
            </a:r>
            <a:r>
              <a:rPr lang="en-US" sz="2000" b="1" i="1" u="sng" dirty="0" smtClean="0">
                <a:solidFill>
                  <a:schemeClr val="tx1">
                    <a:lumMod val="65000"/>
                    <a:lumOff val="35000"/>
                  </a:schemeClr>
                </a:solidFill>
                <a:effectLst>
                  <a:outerShdw blurRad="38100" dist="38100" dir="2700000" algn="tl">
                    <a:srgbClr val="000000">
                      <a:alpha val="43137"/>
                    </a:srgbClr>
                  </a:outerShdw>
                </a:effectLst>
              </a:rPr>
              <a:t> </a:t>
            </a:r>
            <a:r>
              <a:rPr lang="ru-RU" sz="2000" b="1" i="1" u="sng" dirty="0" smtClean="0">
                <a:solidFill>
                  <a:schemeClr val="tx1">
                    <a:lumMod val="65000"/>
                    <a:lumOff val="35000"/>
                  </a:schemeClr>
                </a:solidFill>
                <a:effectLst>
                  <a:outerShdw blurRad="38100" dist="38100" dir="2700000" algn="tl">
                    <a:srgbClr val="000000">
                      <a:alpha val="43137"/>
                    </a:srgbClr>
                  </a:outerShdw>
                </a:effectLst>
              </a:rPr>
              <a:t>А. Бородулина </a:t>
            </a:r>
            <a:r>
              <a:rPr lang="en-US" sz="2000" b="1" i="1" u="sng" dirty="0" smtClean="0">
                <a:solidFill>
                  <a:schemeClr val="tx1">
                    <a:lumMod val="65000"/>
                    <a:lumOff val="35000"/>
                  </a:schemeClr>
                </a:solidFill>
                <a:effectLst>
                  <a:outerShdw blurRad="38100" dist="38100" dir="2700000" algn="tl">
                    <a:srgbClr val="000000">
                      <a:alpha val="43137"/>
                    </a:srgbClr>
                  </a:outerShdw>
                </a:effectLst>
              </a:rPr>
              <a:t>// </a:t>
            </a:r>
            <a:r>
              <a:rPr lang="ru-RU" sz="2000" b="1" i="1" u="sng" dirty="0" smtClean="0">
                <a:solidFill>
                  <a:schemeClr val="tx1">
                    <a:lumMod val="65000"/>
                    <a:lumOff val="35000"/>
                  </a:schemeClr>
                </a:solidFill>
                <a:effectLst>
                  <a:outerShdw blurRad="38100" dist="38100" dir="2700000" algn="tl">
                    <a:srgbClr val="000000">
                      <a:alpha val="43137"/>
                    </a:srgbClr>
                  </a:outerShdw>
                </a:effectLst>
              </a:rPr>
              <a:t>Врач. – 2020. – Т. 31, № 8. – С. 5-10.</a:t>
            </a:r>
            <a:endParaRPr lang="ru-RU" sz="2000" b="1" i="1" u="sng" dirty="0">
              <a:solidFill>
                <a:schemeClr val="tx1">
                  <a:lumMod val="65000"/>
                  <a:lumOff val="35000"/>
                </a:schemeClr>
              </a:solidFill>
              <a:effectLst>
                <a:outerShdw blurRad="38100" dist="38100" dir="2700000" algn="tl">
                  <a:srgbClr val="000000">
                    <a:alpha val="43137"/>
                  </a:srgbClr>
                </a:outerShdw>
              </a:effectLst>
            </a:endParaRPr>
          </a:p>
          <a:p>
            <a:endParaRPr lang="ru-RU" sz="2000" b="1" i="1" u="sng" dirty="0" smtClean="0">
              <a:solidFill>
                <a:schemeClr val="tx1">
                  <a:lumMod val="65000"/>
                  <a:lumOff val="35000"/>
                </a:schemeClr>
              </a:solidFill>
              <a:effectLst>
                <a:outerShdw blurRad="38100" dist="38100" dir="2700000" algn="tl">
                  <a:srgbClr val="000000">
                    <a:alpha val="43137"/>
                  </a:srgbClr>
                </a:outerShdw>
              </a:effectLst>
            </a:endParaRPr>
          </a:p>
        </p:txBody>
      </p:sp>
      <p:sp>
        <p:nvSpPr>
          <p:cNvPr id="6" name="TextBox 5"/>
          <p:cNvSpPr txBox="1"/>
          <p:nvPr/>
        </p:nvSpPr>
        <p:spPr>
          <a:xfrm>
            <a:off x="151945" y="1703896"/>
            <a:ext cx="5420187" cy="4939814"/>
          </a:xfrm>
          <a:prstGeom prst="rect">
            <a:avLst/>
          </a:prstGeom>
          <a:noFill/>
          <a:ln w="38100">
            <a:solidFill>
              <a:schemeClr val="tx1">
                <a:lumMod val="65000"/>
                <a:lumOff val="35000"/>
              </a:schemeClr>
            </a:solidFill>
          </a:ln>
        </p:spPr>
        <p:txBody>
          <a:bodyPr wrap="square" rtlCol="0">
            <a:spAutoFit/>
          </a:bodyPr>
          <a:lstStyle/>
          <a:p>
            <a:pPr algn="ctr"/>
            <a:r>
              <a:rPr lang="ru-RU" sz="2100" b="1" dirty="0" smtClean="0">
                <a:solidFill>
                  <a:schemeClr val="tx1">
                    <a:lumMod val="65000"/>
                    <a:lumOff val="35000"/>
                  </a:schemeClr>
                </a:solidFill>
                <a:effectLst>
                  <a:outerShdw blurRad="38100" dist="38100" dir="2700000" algn="tl">
                    <a:srgbClr val="000000">
                      <a:alpha val="43137"/>
                    </a:srgbClr>
                  </a:outerShdw>
                </a:effectLst>
              </a:rPr>
              <a:t>По мере того,</a:t>
            </a:r>
            <a:r>
              <a:rPr lang="en-US" sz="2100" b="1" dirty="0" smtClean="0">
                <a:solidFill>
                  <a:schemeClr val="tx1">
                    <a:lumMod val="65000"/>
                    <a:lumOff val="35000"/>
                  </a:schemeClr>
                </a:solidFill>
                <a:effectLst>
                  <a:outerShdw blurRad="38100" dist="38100" dir="2700000" algn="tl">
                    <a:srgbClr val="000000">
                      <a:alpha val="43137"/>
                    </a:srgbClr>
                  </a:outerShdw>
                </a:effectLst>
              </a:rPr>
              <a:t> </a:t>
            </a:r>
            <a:r>
              <a:rPr lang="ru-RU" sz="2100" b="1" dirty="0" smtClean="0">
                <a:solidFill>
                  <a:schemeClr val="tx1">
                    <a:lumMod val="65000"/>
                    <a:lumOff val="35000"/>
                  </a:schemeClr>
                </a:solidFill>
                <a:effectLst>
                  <a:outerShdw blurRad="38100" dist="38100" dir="2700000" algn="tl">
                    <a:srgbClr val="000000">
                      <a:alpha val="43137"/>
                    </a:srgbClr>
                  </a:outerShdw>
                </a:effectLst>
              </a:rPr>
              <a:t>как продолжается пандемия </a:t>
            </a:r>
            <a:r>
              <a:rPr lang="en-US" sz="2100" b="1" dirty="0" smtClean="0">
                <a:solidFill>
                  <a:schemeClr val="tx1">
                    <a:lumMod val="65000"/>
                    <a:lumOff val="35000"/>
                  </a:schemeClr>
                </a:solidFill>
                <a:effectLst>
                  <a:outerShdw blurRad="38100" dist="38100" dir="2700000" algn="tl">
                    <a:srgbClr val="000000">
                      <a:alpha val="43137"/>
                    </a:srgbClr>
                  </a:outerShdw>
                </a:effectLst>
              </a:rPr>
              <a:t>COVID</a:t>
            </a:r>
            <a:r>
              <a:rPr lang="ru-RU" sz="2100" b="1" dirty="0" smtClean="0">
                <a:solidFill>
                  <a:schemeClr val="tx1">
                    <a:lumMod val="65000"/>
                    <a:lumOff val="35000"/>
                  </a:schemeClr>
                </a:solidFill>
                <a:effectLst>
                  <a:outerShdw blurRad="38100" dist="38100" dir="2700000" algn="tl">
                    <a:srgbClr val="000000">
                      <a:alpha val="43137"/>
                    </a:srgbClr>
                  </a:outerShdw>
                </a:effectLst>
              </a:rPr>
              <a:t> </a:t>
            </a:r>
            <a:r>
              <a:rPr lang="en-US" sz="2100" b="1" dirty="0" smtClean="0">
                <a:solidFill>
                  <a:schemeClr val="tx1">
                    <a:lumMod val="65000"/>
                    <a:lumOff val="35000"/>
                  </a:schemeClr>
                </a:solidFill>
                <a:effectLst>
                  <a:outerShdw blurRad="38100" dist="38100" dir="2700000" algn="tl">
                    <a:srgbClr val="000000">
                      <a:alpha val="43137"/>
                    </a:srgbClr>
                  </a:outerShdw>
                </a:effectLst>
              </a:rPr>
              <a:t>-19</a:t>
            </a:r>
            <a:r>
              <a:rPr lang="ru-RU" sz="2100" b="1" dirty="0" smtClean="0">
                <a:solidFill>
                  <a:schemeClr val="tx1">
                    <a:lumMod val="65000"/>
                    <a:lumOff val="35000"/>
                  </a:schemeClr>
                </a:solidFill>
                <a:effectLst>
                  <a:outerShdw blurRad="38100" dist="38100" dir="2700000" algn="tl">
                    <a:srgbClr val="000000">
                      <a:alpha val="43137"/>
                    </a:srgbClr>
                  </a:outerShdw>
                </a:effectLst>
              </a:rPr>
              <a:t> во всем мире, необходимо подчеркнуть важность лабораторной диагностики коронавирусной инфекции человека для ограничения ее распространения.</a:t>
            </a:r>
            <a:r>
              <a:rPr lang="en-US" sz="2100" b="1" dirty="0" smtClean="0">
                <a:solidFill>
                  <a:schemeClr val="tx1">
                    <a:lumMod val="65000"/>
                    <a:lumOff val="35000"/>
                  </a:schemeClr>
                </a:solidFill>
                <a:effectLst>
                  <a:outerShdw blurRad="38100" dist="38100" dir="2700000" algn="tl">
                    <a:srgbClr val="000000">
                      <a:alpha val="43137"/>
                    </a:srgbClr>
                  </a:outerShdw>
                </a:effectLst>
              </a:rPr>
              <a:t> </a:t>
            </a:r>
            <a:r>
              <a:rPr lang="ru-RU" sz="2100" b="1" dirty="0" smtClean="0">
                <a:solidFill>
                  <a:schemeClr val="tx1">
                    <a:lumMod val="65000"/>
                    <a:lumOff val="35000"/>
                  </a:schemeClr>
                </a:solidFill>
                <a:effectLst>
                  <a:outerShdw blurRad="38100" dist="38100" dir="2700000" algn="tl">
                    <a:srgbClr val="000000">
                      <a:alpha val="43137"/>
                    </a:srgbClr>
                  </a:outerShdw>
                </a:effectLst>
              </a:rPr>
              <a:t>Тестирование становится все более доступным, появляются новые вопросы и проблемы в отношении нового вируса. Когда проводить тестирование</a:t>
            </a:r>
            <a:r>
              <a:rPr lang="en-US" sz="2100" b="1" dirty="0" smtClean="0">
                <a:solidFill>
                  <a:schemeClr val="tx1">
                    <a:lumMod val="65000"/>
                    <a:lumOff val="35000"/>
                  </a:schemeClr>
                </a:solidFill>
                <a:effectLst>
                  <a:outerShdw blurRad="38100" dist="38100" dir="2700000" algn="tl">
                    <a:srgbClr val="000000">
                      <a:alpha val="43137"/>
                    </a:srgbClr>
                  </a:outerShdw>
                </a:effectLst>
              </a:rPr>
              <a:t>?</a:t>
            </a:r>
            <a:r>
              <a:rPr lang="ru-RU" sz="2100" b="1" dirty="0" smtClean="0">
                <a:solidFill>
                  <a:schemeClr val="tx1">
                    <a:lumMod val="65000"/>
                    <a:lumOff val="35000"/>
                  </a:schemeClr>
                </a:solidFill>
                <a:effectLst>
                  <a:outerShdw blurRad="38100" dist="38100" dir="2700000" algn="tl">
                    <a:srgbClr val="000000">
                      <a:alpha val="43137"/>
                    </a:srgbClr>
                  </a:outerShdw>
                </a:effectLst>
              </a:rPr>
              <a:t> Кого тестировать</a:t>
            </a:r>
            <a:r>
              <a:rPr lang="en-US" sz="2100" b="1" dirty="0" smtClean="0">
                <a:solidFill>
                  <a:schemeClr val="tx1">
                    <a:lumMod val="65000"/>
                    <a:lumOff val="35000"/>
                  </a:schemeClr>
                </a:solidFill>
                <a:effectLst>
                  <a:outerShdw blurRad="38100" dist="38100" dir="2700000" algn="tl">
                    <a:srgbClr val="000000">
                      <a:alpha val="43137"/>
                    </a:srgbClr>
                  </a:outerShdw>
                </a:effectLst>
              </a:rPr>
              <a:t>? </a:t>
            </a:r>
            <a:r>
              <a:rPr lang="ru-RU" sz="2100" b="1" dirty="0" smtClean="0">
                <a:solidFill>
                  <a:schemeClr val="tx1">
                    <a:lumMod val="65000"/>
                    <a:lumOff val="35000"/>
                  </a:schemeClr>
                </a:solidFill>
                <a:effectLst>
                  <a:outerShdw blurRad="38100" dist="38100" dir="2700000" algn="tl">
                    <a:srgbClr val="000000">
                      <a:alpha val="43137"/>
                    </a:srgbClr>
                  </a:outerShdw>
                </a:effectLst>
              </a:rPr>
              <a:t>Как часто</a:t>
            </a:r>
            <a:r>
              <a:rPr lang="en-US" sz="2100" b="1" dirty="0" smtClean="0">
                <a:solidFill>
                  <a:schemeClr val="tx1">
                    <a:lumMod val="65000"/>
                    <a:lumOff val="35000"/>
                  </a:schemeClr>
                </a:solidFill>
                <a:effectLst>
                  <a:outerShdw blurRad="38100" dist="38100" dir="2700000" algn="tl">
                    <a:srgbClr val="000000">
                      <a:alpha val="43137"/>
                    </a:srgbClr>
                  </a:outerShdw>
                </a:effectLst>
              </a:rPr>
              <a:t>? </a:t>
            </a:r>
            <a:r>
              <a:rPr lang="ru-RU" sz="2100" b="1" dirty="0" smtClean="0">
                <a:solidFill>
                  <a:schemeClr val="tx1">
                    <a:lumMod val="65000"/>
                    <a:lumOff val="35000"/>
                  </a:schemeClr>
                </a:solidFill>
                <a:effectLst>
                  <a:outerShdw blurRad="38100" dist="38100" dir="2700000" algn="tl">
                    <a:srgbClr val="000000">
                      <a:alpha val="43137"/>
                    </a:srgbClr>
                  </a:outerShdw>
                </a:effectLst>
              </a:rPr>
              <a:t>И что делать с полученными результатами</a:t>
            </a:r>
            <a:r>
              <a:rPr lang="en-US" sz="2100" b="1" dirty="0" smtClean="0">
                <a:solidFill>
                  <a:schemeClr val="tx1">
                    <a:lumMod val="65000"/>
                    <a:lumOff val="35000"/>
                  </a:schemeClr>
                </a:solidFill>
                <a:effectLst>
                  <a:outerShdw blurRad="38100" dist="38100" dir="2700000" algn="tl">
                    <a:srgbClr val="000000">
                      <a:alpha val="43137"/>
                    </a:srgbClr>
                  </a:outerShdw>
                </a:effectLst>
              </a:rPr>
              <a:t>?</a:t>
            </a:r>
            <a:r>
              <a:rPr lang="ru-RU" sz="2100" b="1" dirty="0" smtClean="0">
                <a:solidFill>
                  <a:schemeClr val="tx1">
                    <a:lumMod val="65000"/>
                    <a:lumOff val="35000"/>
                  </a:schemeClr>
                </a:solidFill>
                <a:effectLst>
                  <a:outerShdw blurRad="38100" dist="38100" dir="2700000" algn="tl">
                    <a:srgbClr val="000000">
                      <a:alpha val="43137"/>
                    </a:srgbClr>
                  </a:outerShdw>
                </a:effectLst>
              </a:rPr>
              <a:t> Какие виды тестов имеются сейчас  в наличии и при каких обстоятельствах они могут быть полезны. На все эти вопросы можно найти ответы в этой статье. </a:t>
            </a:r>
            <a:endParaRPr lang="ru-RU" sz="2100" b="1" dirty="0">
              <a:solidFill>
                <a:schemeClr val="tx1">
                  <a:lumMod val="65000"/>
                  <a:lumOff val="35000"/>
                </a:schemeClr>
              </a:solidFill>
              <a:effectLst>
                <a:outerShdw blurRad="38100" dist="38100" dir="2700000" algn="tl">
                  <a:srgbClr val="000000">
                    <a:alpha val="43137"/>
                  </a:srgbClr>
                </a:outerShdw>
              </a:effectLst>
            </a:endParaRPr>
          </a:p>
        </p:txBody>
      </p:sp>
    </p:spTree>
  </p:cSld>
  <p:clrMapOvr>
    <a:masterClrMapping/>
  </p:clrMapOvr>
  <p:transition spd="slow" advClick="0" advTm="43000">
    <p:zo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1331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pic>
        <p:nvPicPr>
          <p:cNvPr id="13315" name="Picture 3" descr="20210209_143036"/>
          <p:cNvPicPr>
            <a:picLocks noChangeAspect="1" noChangeArrowheads="1"/>
          </p:cNvPicPr>
          <p:nvPr/>
        </p:nvPicPr>
        <p:blipFill>
          <a:blip r:embed="rId2" cstate="print"/>
          <a:srcRect l="8438" t="4456" r="7674" b="5818"/>
          <a:stretch>
            <a:fillRect/>
          </a:stretch>
        </p:blipFill>
        <p:spPr bwMode="auto">
          <a:xfrm>
            <a:off x="214282" y="1785926"/>
            <a:ext cx="3143272" cy="4857784"/>
          </a:xfrm>
          <a:prstGeom prst="rect">
            <a:avLst/>
          </a:prstGeom>
          <a:ln w="38100" cap="sq">
            <a:solidFill>
              <a:schemeClr val="tx1">
                <a:lumMod val="65000"/>
                <a:lumOff val="35000"/>
              </a:schemeClr>
            </a:solidFill>
            <a:prstDash val="solid"/>
            <a:miter lim="800000"/>
          </a:ln>
          <a:effectLst>
            <a:outerShdw blurRad="50800" dist="38100" dir="2700000" algn="tl" rotWithShape="0">
              <a:srgbClr val="000000">
                <a:alpha val="43000"/>
              </a:srgbClr>
            </a:outerShdw>
          </a:effectLst>
        </p:spPr>
      </p:pic>
      <p:pic>
        <p:nvPicPr>
          <p:cNvPr id="13317" name="Picture 5" descr="C:\Documents and Settings\Пользователь\Мои документы\на черном.jpg"/>
          <p:cNvPicPr>
            <a:picLocks noChangeAspect="1" noChangeArrowheads="1"/>
          </p:cNvPicPr>
          <p:nvPr/>
        </p:nvPicPr>
        <p:blipFill>
          <a:blip r:embed="rId3" cstate="print">
            <a:clrChange>
              <a:clrFrom>
                <a:srgbClr val="000000"/>
              </a:clrFrom>
              <a:clrTo>
                <a:srgbClr val="000000">
                  <a:alpha val="0"/>
                </a:srgbClr>
              </a:clrTo>
            </a:clrChange>
          </a:blip>
          <a:srcRect/>
          <a:stretch>
            <a:fillRect/>
          </a:stretch>
        </p:blipFill>
        <p:spPr bwMode="auto">
          <a:xfrm>
            <a:off x="7524000" y="0"/>
            <a:ext cx="1620000" cy="1622678"/>
          </a:xfrm>
          <a:prstGeom prst="rect">
            <a:avLst/>
          </a:prstGeom>
          <a:noFill/>
        </p:spPr>
      </p:pic>
      <p:sp>
        <p:nvSpPr>
          <p:cNvPr id="8" name="TextBox 7"/>
          <p:cNvSpPr txBox="1"/>
          <p:nvPr/>
        </p:nvSpPr>
        <p:spPr>
          <a:xfrm>
            <a:off x="71438" y="11834"/>
            <a:ext cx="7572396" cy="1631216"/>
          </a:xfrm>
          <a:prstGeom prst="rect">
            <a:avLst/>
          </a:prstGeom>
          <a:noFill/>
        </p:spPr>
        <p:txBody>
          <a:bodyPr wrap="square" rtlCol="0">
            <a:spAutoFit/>
          </a:bodyPr>
          <a:lstStyle/>
          <a:p>
            <a:r>
              <a:rPr lang="ru-RU" sz="2000" b="1" i="1" u="sng" dirty="0" smtClean="0">
                <a:solidFill>
                  <a:schemeClr val="tx1">
                    <a:lumMod val="65000"/>
                    <a:lumOff val="35000"/>
                  </a:schemeClr>
                </a:solidFill>
                <a:effectLst>
                  <a:outerShdw blurRad="38100" dist="38100" dir="2700000" algn="tl">
                    <a:srgbClr val="000000">
                      <a:alpha val="43137"/>
                    </a:srgbClr>
                  </a:outerShdw>
                </a:effectLst>
              </a:rPr>
              <a:t>      Чикина, С.</a:t>
            </a:r>
            <a:r>
              <a:rPr lang="en-US" sz="2000" b="1" i="1" u="sng" dirty="0" smtClean="0">
                <a:solidFill>
                  <a:schemeClr val="tx1">
                    <a:lumMod val="65000"/>
                    <a:lumOff val="35000"/>
                  </a:schemeClr>
                </a:solidFill>
                <a:effectLst>
                  <a:outerShdw blurRad="38100" dist="38100" dir="2700000" algn="tl">
                    <a:srgbClr val="000000">
                      <a:alpha val="43137"/>
                    </a:srgbClr>
                  </a:outerShdw>
                </a:effectLst>
              </a:rPr>
              <a:t> </a:t>
            </a:r>
            <a:r>
              <a:rPr lang="ru-RU" sz="2000" b="1" i="1" u="sng" dirty="0" smtClean="0">
                <a:solidFill>
                  <a:schemeClr val="tx1">
                    <a:lumMod val="65000"/>
                    <a:lumOff val="35000"/>
                  </a:schemeClr>
                </a:solidFill>
                <a:effectLst>
                  <a:outerShdw blurRad="38100" dist="38100" dir="2700000" algn="tl">
                    <a:srgbClr val="000000">
                      <a:alpha val="43137"/>
                    </a:srgbClr>
                  </a:outerShdw>
                </a:effectLst>
              </a:rPr>
              <a:t>Ю. Нетипичное течение новой коронавирусной инфекции </a:t>
            </a:r>
            <a:r>
              <a:rPr lang="en-US" sz="2000" b="1" i="1" u="sng" dirty="0" smtClean="0">
                <a:solidFill>
                  <a:schemeClr val="tx1">
                    <a:lumMod val="65000"/>
                    <a:lumOff val="35000"/>
                  </a:schemeClr>
                </a:solidFill>
                <a:effectLst>
                  <a:outerShdw blurRad="38100" dist="38100" dir="2700000" algn="tl">
                    <a:srgbClr val="000000">
                      <a:alpha val="43137"/>
                    </a:srgbClr>
                  </a:outerShdw>
                </a:effectLst>
              </a:rPr>
              <a:t>COVID-19 </a:t>
            </a:r>
            <a:r>
              <a:rPr lang="ru-RU" sz="2000" b="1" i="1" u="sng" dirty="0" smtClean="0">
                <a:solidFill>
                  <a:schemeClr val="tx1">
                    <a:lumMod val="65000"/>
                    <a:lumOff val="35000"/>
                  </a:schemeClr>
                </a:solidFill>
                <a:effectLst>
                  <a:outerShdw blurRad="38100" dist="38100" dir="2700000" algn="tl">
                    <a:srgbClr val="000000">
                      <a:alpha val="43137"/>
                    </a:srgbClr>
                  </a:outerShdw>
                </a:effectLst>
              </a:rPr>
              <a:t>с поздним повышением уровня С – реактивного  белка (клинические наблюдения) </a:t>
            </a:r>
            <a:r>
              <a:rPr lang="en-US" sz="2000" b="1" i="1" u="sng" dirty="0" smtClean="0">
                <a:solidFill>
                  <a:schemeClr val="tx1">
                    <a:lumMod val="65000"/>
                    <a:lumOff val="35000"/>
                  </a:schemeClr>
                </a:solidFill>
                <a:effectLst>
                  <a:outerShdw blurRad="38100" dist="38100" dir="2700000" algn="tl">
                    <a:srgbClr val="000000">
                      <a:alpha val="43137"/>
                    </a:srgbClr>
                  </a:outerShdw>
                </a:effectLst>
              </a:rPr>
              <a:t>/ </a:t>
            </a:r>
            <a:r>
              <a:rPr lang="ru-RU" sz="2000" b="1" i="1" u="sng" dirty="0" smtClean="0">
                <a:solidFill>
                  <a:schemeClr val="tx1">
                    <a:lumMod val="65000"/>
                    <a:lumOff val="35000"/>
                  </a:schemeClr>
                </a:solidFill>
                <a:effectLst>
                  <a:outerShdw blurRad="38100" dist="38100" dir="2700000" algn="tl">
                    <a:srgbClr val="000000">
                      <a:alpha val="43137"/>
                    </a:srgbClr>
                  </a:outerShdw>
                </a:effectLst>
              </a:rPr>
              <a:t>С.</a:t>
            </a:r>
            <a:r>
              <a:rPr lang="en-US" sz="2000" b="1" i="1" u="sng" dirty="0" smtClean="0">
                <a:solidFill>
                  <a:schemeClr val="tx1">
                    <a:lumMod val="65000"/>
                    <a:lumOff val="35000"/>
                  </a:schemeClr>
                </a:solidFill>
                <a:effectLst>
                  <a:outerShdw blurRad="38100" dist="38100" dir="2700000" algn="tl">
                    <a:srgbClr val="000000">
                      <a:alpha val="43137"/>
                    </a:srgbClr>
                  </a:outerShdw>
                </a:effectLst>
              </a:rPr>
              <a:t> </a:t>
            </a:r>
            <a:r>
              <a:rPr lang="ru-RU" sz="2000" b="1" i="1" u="sng" dirty="0" smtClean="0">
                <a:solidFill>
                  <a:schemeClr val="tx1">
                    <a:lumMod val="65000"/>
                    <a:lumOff val="35000"/>
                  </a:schemeClr>
                </a:solidFill>
                <a:effectLst>
                  <a:outerShdw blurRad="38100" dist="38100" dir="2700000" algn="tl">
                    <a:srgbClr val="000000">
                      <a:alpha val="43137"/>
                    </a:srgbClr>
                  </a:outerShdw>
                </a:effectLst>
              </a:rPr>
              <a:t>Ю. Чикина, М.</a:t>
            </a:r>
            <a:r>
              <a:rPr lang="en-US" sz="2000" b="1" i="1" u="sng" dirty="0" smtClean="0">
                <a:solidFill>
                  <a:schemeClr val="tx1">
                    <a:lumMod val="65000"/>
                    <a:lumOff val="35000"/>
                  </a:schemeClr>
                </a:solidFill>
                <a:effectLst>
                  <a:outerShdw blurRad="38100" dist="38100" dir="2700000" algn="tl">
                    <a:srgbClr val="000000">
                      <a:alpha val="43137"/>
                    </a:srgbClr>
                  </a:outerShdw>
                </a:effectLst>
              </a:rPr>
              <a:t> </a:t>
            </a:r>
            <a:r>
              <a:rPr lang="ru-RU" sz="2000" b="1" i="1" u="sng" dirty="0" smtClean="0">
                <a:solidFill>
                  <a:schemeClr val="tx1">
                    <a:lumMod val="65000"/>
                    <a:lumOff val="35000"/>
                  </a:schemeClr>
                </a:solidFill>
                <a:effectLst>
                  <a:outerShdw blurRad="38100" dist="38100" dir="2700000" algn="tl">
                    <a:srgbClr val="000000">
                      <a:alpha val="43137"/>
                    </a:srgbClr>
                  </a:outerShdw>
                </a:effectLst>
              </a:rPr>
              <a:t>Ю. Бровко, В.</a:t>
            </a:r>
            <a:r>
              <a:rPr lang="en-US" sz="2000" b="1" i="1" u="sng" dirty="0" smtClean="0">
                <a:solidFill>
                  <a:schemeClr val="tx1">
                    <a:lumMod val="65000"/>
                    <a:lumOff val="35000"/>
                  </a:schemeClr>
                </a:solidFill>
                <a:effectLst>
                  <a:outerShdw blurRad="38100" dist="38100" dir="2700000" algn="tl">
                    <a:srgbClr val="000000">
                      <a:alpha val="43137"/>
                    </a:srgbClr>
                  </a:outerShdw>
                </a:effectLst>
              </a:rPr>
              <a:t> </a:t>
            </a:r>
            <a:r>
              <a:rPr lang="ru-RU" sz="2000" b="1" i="1" u="sng" dirty="0" smtClean="0">
                <a:solidFill>
                  <a:schemeClr val="tx1">
                    <a:lumMod val="65000"/>
                    <a:lumOff val="35000"/>
                  </a:schemeClr>
                </a:solidFill>
                <a:effectLst>
                  <a:outerShdw blurRad="38100" dist="38100" dir="2700000" algn="tl">
                    <a:srgbClr val="000000">
                      <a:alpha val="43137"/>
                    </a:srgbClr>
                  </a:outerShdw>
                </a:effectLst>
              </a:rPr>
              <a:t>В. Роюк, С.</a:t>
            </a:r>
            <a:r>
              <a:rPr lang="en-US" sz="2000" b="1" i="1" u="sng" dirty="0" smtClean="0">
                <a:solidFill>
                  <a:schemeClr val="tx1">
                    <a:lumMod val="65000"/>
                    <a:lumOff val="35000"/>
                  </a:schemeClr>
                </a:solidFill>
                <a:effectLst>
                  <a:outerShdw blurRad="38100" dist="38100" dir="2700000" algn="tl">
                    <a:srgbClr val="000000">
                      <a:alpha val="43137"/>
                    </a:srgbClr>
                  </a:outerShdw>
                </a:effectLst>
              </a:rPr>
              <a:t> </a:t>
            </a:r>
            <a:r>
              <a:rPr lang="ru-RU" sz="2000" b="1" i="1" u="sng" dirty="0" smtClean="0">
                <a:solidFill>
                  <a:schemeClr val="tx1">
                    <a:lumMod val="65000"/>
                    <a:lumOff val="35000"/>
                  </a:schemeClr>
                </a:solidFill>
                <a:effectLst>
                  <a:outerShdw blurRad="38100" dist="38100" dir="2700000" algn="tl">
                    <a:srgbClr val="000000">
                      <a:alpha val="43137"/>
                    </a:srgbClr>
                  </a:outerShdw>
                </a:effectLst>
              </a:rPr>
              <a:t>Н. Авдеев </a:t>
            </a:r>
            <a:r>
              <a:rPr lang="en-US" sz="2000" b="1" i="1" u="sng" dirty="0" smtClean="0">
                <a:solidFill>
                  <a:schemeClr val="tx1">
                    <a:lumMod val="65000"/>
                    <a:lumOff val="35000"/>
                  </a:schemeClr>
                </a:solidFill>
                <a:effectLst>
                  <a:outerShdw blurRad="38100" dist="38100" dir="2700000" algn="tl">
                    <a:srgbClr val="000000">
                      <a:alpha val="43137"/>
                    </a:srgbClr>
                  </a:outerShdw>
                </a:effectLst>
              </a:rPr>
              <a:t>//</a:t>
            </a:r>
            <a:r>
              <a:rPr lang="ru-RU" sz="2000" b="1" i="1" u="sng" dirty="0" smtClean="0">
                <a:solidFill>
                  <a:schemeClr val="tx1">
                    <a:lumMod val="65000"/>
                    <a:lumOff val="35000"/>
                  </a:schemeClr>
                </a:solidFill>
                <a:effectLst>
                  <a:outerShdw blurRad="38100" dist="38100" dir="2700000" algn="tl">
                    <a:srgbClr val="000000">
                      <a:alpha val="43137"/>
                    </a:srgbClr>
                  </a:outerShdw>
                </a:effectLst>
              </a:rPr>
              <a:t> Пульмонология. – 2020. – Т. 30, № 5. – С</a:t>
            </a:r>
            <a:r>
              <a:rPr lang="en-US" sz="2000" b="1" i="1" u="sng" dirty="0">
                <a:solidFill>
                  <a:schemeClr val="tx1">
                    <a:lumMod val="65000"/>
                    <a:lumOff val="35000"/>
                  </a:schemeClr>
                </a:solidFill>
                <a:effectLst>
                  <a:outerShdw blurRad="38100" dist="38100" dir="2700000" algn="tl">
                    <a:srgbClr val="000000">
                      <a:alpha val="43137"/>
                    </a:srgbClr>
                  </a:outerShdw>
                </a:effectLst>
              </a:rPr>
              <a:t>.</a:t>
            </a:r>
            <a:r>
              <a:rPr lang="ru-RU" sz="2000" b="1" i="1" u="sng" dirty="0" smtClean="0">
                <a:solidFill>
                  <a:schemeClr val="tx1">
                    <a:lumMod val="65000"/>
                    <a:lumOff val="35000"/>
                  </a:schemeClr>
                </a:solidFill>
                <a:effectLst>
                  <a:outerShdw blurRad="38100" dist="38100" dir="2700000" algn="tl">
                    <a:srgbClr val="000000">
                      <a:alpha val="43137"/>
                    </a:srgbClr>
                  </a:outerShdw>
                </a:effectLst>
              </a:rPr>
              <a:t> 709-714.</a:t>
            </a:r>
            <a:endParaRPr lang="ru-RU" sz="2000" b="1" i="1" u="sng" dirty="0">
              <a:solidFill>
                <a:schemeClr val="tx1">
                  <a:lumMod val="65000"/>
                  <a:lumOff val="35000"/>
                </a:schemeClr>
              </a:solidFill>
              <a:effectLst>
                <a:outerShdw blurRad="38100" dist="38100" dir="2700000" algn="tl">
                  <a:srgbClr val="000000">
                    <a:alpha val="43137"/>
                  </a:srgbClr>
                </a:outerShdw>
              </a:effectLst>
            </a:endParaRPr>
          </a:p>
        </p:txBody>
      </p:sp>
      <p:sp>
        <p:nvSpPr>
          <p:cNvPr id="9" name="TextBox 8"/>
          <p:cNvSpPr txBox="1"/>
          <p:nvPr/>
        </p:nvSpPr>
        <p:spPr>
          <a:xfrm>
            <a:off x="3571868" y="1785926"/>
            <a:ext cx="5429255" cy="4824398"/>
          </a:xfrm>
          <a:prstGeom prst="rect">
            <a:avLst/>
          </a:prstGeom>
          <a:noFill/>
          <a:ln w="38100">
            <a:solidFill>
              <a:schemeClr val="tx1">
                <a:lumMod val="65000"/>
                <a:lumOff val="35000"/>
              </a:schemeClr>
            </a:solidFill>
          </a:ln>
        </p:spPr>
        <p:txBody>
          <a:bodyPr wrap="square" rtlCol="0">
            <a:spAutoFit/>
          </a:bodyPr>
          <a:lstStyle/>
          <a:p>
            <a:pPr algn="ctr"/>
            <a:r>
              <a:rPr lang="ru-RU" sz="2050" b="1" dirty="0" smtClean="0">
                <a:solidFill>
                  <a:schemeClr val="tx1">
                    <a:lumMod val="65000"/>
                    <a:lumOff val="35000"/>
                  </a:schemeClr>
                </a:solidFill>
                <a:effectLst>
                  <a:outerShdw blurRad="38100" dist="38100" dir="2700000" algn="tl">
                    <a:srgbClr val="000000">
                      <a:alpha val="43137"/>
                    </a:srgbClr>
                  </a:outerShdw>
                </a:effectLst>
              </a:rPr>
              <a:t>Клинические проявления </a:t>
            </a:r>
            <a:r>
              <a:rPr lang="en-US" sz="2050" b="1" dirty="0" smtClean="0">
                <a:solidFill>
                  <a:schemeClr val="tx1">
                    <a:lumMod val="65000"/>
                    <a:lumOff val="35000"/>
                  </a:schemeClr>
                </a:solidFill>
                <a:effectLst>
                  <a:outerShdw blurRad="38100" dist="38100" dir="2700000" algn="tl">
                    <a:srgbClr val="000000">
                      <a:alpha val="43137"/>
                    </a:srgbClr>
                  </a:outerShdw>
                </a:effectLst>
              </a:rPr>
              <a:t>COVID</a:t>
            </a:r>
            <a:r>
              <a:rPr lang="ru-RU" sz="2050" b="1" dirty="0" smtClean="0">
                <a:solidFill>
                  <a:schemeClr val="tx1">
                    <a:lumMod val="65000"/>
                    <a:lumOff val="35000"/>
                  </a:schemeClr>
                </a:solidFill>
                <a:effectLst>
                  <a:outerShdw blurRad="38100" dist="38100" dir="2700000" algn="tl">
                    <a:srgbClr val="000000">
                      <a:alpha val="43137"/>
                    </a:srgbClr>
                  </a:outerShdw>
                </a:effectLst>
              </a:rPr>
              <a:t> </a:t>
            </a:r>
            <a:r>
              <a:rPr lang="en-US" sz="2050" b="1" dirty="0" smtClean="0">
                <a:solidFill>
                  <a:schemeClr val="tx1">
                    <a:lumMod val="65000"/>
                    <a:lumOff val="35000"/>
                  </a:schemeClr>
                </a:solidFill>
                <a:effectLst>
                  <a:outerShdw blurRad="38100" dist="38100" dir="2700000" algn="tl">
                    <a:srgbClr val="000000">
                      <a:alpha val="43137"/>
                    </a:srgbClr>
                  </a:outerShdw>
                </a:effectLst>
              </a:rPr>
              <a:t>-</a:t>
            </a:r>
            <a:r>
              <a:rPr lang="ru-RU" sz="2050" b="1" dirty="0" smtClean="0">
                <a:solidFill>
                  <a:schemeClr val="tx1">
                    <a:lumMod val="65000"/>
                    <a:lumOff val="35000"/>
                  </a:schemeClr>
                </a:solidFill>
                <a:effectLst>
                  <a:outerShdw blurRad="38100" dist="38100" dir="2700000" algn="tl">
                    <a:srgbClr val="000000">
                      <a:alpha val="43137"/>
                    </a:srgbClr>
                  </a:outerShdw>
                </a:effectLst>
              </a:rPr>
              <a:t> </a:t>
            </a:r>
            <a:r>
              <a:rPr lang="en-US" sz="2050" b="1" dirty="0" smtClean="0">
                <a:solidFill>
                  <a:schemeClr val="tx1">
                    <a:lumMod val="65000"/>
                    <a:lumOff val="35000"/>
                  </a:schemeClr>
                </a:solidFill>
                <a:effectLst>
                  <a:outerShdw blurRad="38100" dist="38100" dir="2700000" algn="tl">
                    <a:srgbClr val="000000">
                      <a:alpha val="43137"/>
                    </a:srgbClr>
                  </a:outerShdw>
                </a:effectLst>
              </a:rPr>
              <a:t>19</a:t>
            </a:r>
            <a:r>
              <a:rPr lang="ru-RU" sz="2050" b="1" dirty="0" smtClean="0">
                <a:solidFill>
                  <a:schemeClr val="tx1">
                    <a:lumMod val="65000"/>
                    <a:lumOff val="35000"/>
                  </a:schemeClr>
                </a:solidFill>
                <a:effectLst>
                  <a:outerShdw blurRad="38100" dist="38100" dir="2700000" algn="tl">
                    <a:srgbClr val="000000">
                      <a:alpha val="43137"/>
                    </a:srgbClr>
                  </a:outerShdw>
                </a:effectLst>
              </a:rPr>
              <a:t> неспецифичны, при этом основу диагностики составляет комплексная оценка данных. Одним из характерных лабораторных признаков, отражающих  тяжесть течения болезни является повышение уровня С- реактивного белка (СРБ). В статье представлены два клинических наблюдения тяжелого течения двухсторонней пневмонии, ассоциированной с </a:t>
            </a:r>
            <a:r>
              <a:rPr lang="en-US" sz="2050" b="1" dirty="0" smtClean="0">
                <a:solidFill>
                  <a:schemeClr val="tx1">
                    <a:lumMod val="65000"/>
                    <a:lumOff val="35000"/>
                  </a:schemeClr>
                </a:solidFill>
                <a:effectLst>
                  <a:outerShdw blurRad="38100" dist="38100" dir="2700000" algn="tl">
                    <a:srgbClr val="000000">
                      <a:alpha val="43137"/>
                    </a:srgbClr>
                  </a:outerShdw>
                </a:effectLst>
              </a:rPr>
              <a:t>COVID</a:t>
            </a:r>
            <a:r>
              <a:rPr lang="ru-RU" sz="2050" b="1" dirty="0" smtClean="0">
                <a:solidFill>
                  <a:schemeClr val="tx1">
                    <a:lumMod val="65000"/>
                    <a:lumOff val="35000"/>
                  </a:schemeClr>
                </a:solidFill>
                <a:effectLst>
                  <a:outerShdw blurRad="38100" dist="38100" dir="2700000" algn="tl">
                    <a:srgbClr val="000000">
                      <a:alpha val="43137"/>
                    </a:srgbClr>
                  </a:outerShdw>
                </a:effectLst>
              </a:rPr>
              <a:t> </a:t>
            </a:r>
            <a:r>
              <a:rPr lang="en-US" sz="2050" b="1" dirty="0" smtClean="0">
                <a:solidFill>
                  <a:schemeClr val="tx1">
                    <a:lumMod val="65000"/>
                    <a:lumOff val="35000"/>
                  </a:schemeClr>
                </a:solidFill>
                <a:effectLst>
                  <a:outerShdw blurRad="38100" dist="38100" dir="2700000" algn="tl">
                    <a:srgbClr val="000000">
                      <a:alpha val="43137"/>
                    </a:srgbClr>
                  </a:outerShdw>
                </a:effectLst>
              </a:rPr>
              <a:t>-</a:t>
            </a:r>
            <a:r>
              <a:rPr lang="ru-RU" sz="2050" b="1" dirty="0" smtClean="0">
                <a:solidFill>
                  <a:schemeClr val="tx1">
                    <a:lumMod val="65000"/>
                    <a:lumOff val="35000"/>
                  </a:schemeClr>
                </a:solidFill>
                <a:effectLst>
                  <a:outerShdw blurRad="38100" dist="38100" dir="2700000" algn="tl">
                    <a:srgbClr val="000000">
                      <a:alpha val="43137"/>
                    </a:srgbClr>
                  </a:outerShdw>
                </a:effectLst>
              </a:rPr>
              <a:t> </a:t>
            </a:r>
            <a:r>
              <a:rPr lang="en-US" sz="2050" b="1" dirty="0" smtClean="0">
                <a:solidFill>
                  <a:schemeClr val="tx1">
                    <a:lumMod val="65000"/>
                    <a:lumOff val="35000"/>
                  </a:schemeClr>
                </a:solidFill>
                <a:effectLst>
                  <a:outerShdw blurRad="38100" dist="38100" dir="2700000" algn="tl">
                    <a:srgbClr val="000000">
                      <a:alpha val="43137"/>
                    </a:srgbClr>
                  </a:outerShdw>
                </a:effectLst>
              </a:rPr>
              <a:t>19 </a:t>
            </a:r>
            <a:r>
              <a:rPr lang="ru-RU" sz="2050" b="1" dirty="0" smtClean="0">
                <a:solidFill>
                  <a:schemeClr val="tx1">
                    <a:lumMod val="65000"/>
                    <a:lumOff val="35000"/>
                  </a:schemeClr>
                </a:solidFill>
                <a:effectLst>
                  <a:outerShdw blurRad="38100" dist="38100" dir="2700000" algn="tl">
                    <a:srgbClr val="000000">
                      <a:alpha val="43137"/>
                    </a:srgbClr>
                  </a:outerShdw>
                </a:effectLst>
              </a:rPr>
              <a:t>у пациентов с поздним повышением уровня СРБ.Такие больные могут представлять определенные трудности при оценки тяжести течения болезни и подборе патогенетической терапии.</a:t>
            </a:r>
            <a:endParaRPr lang="ru-RU" sz="2050" b="1" dirty="0">
              <a:solidFill>
                <a:schemeClr val="tx1">
                  <a:lumMod val="65000"/>
                  <a:lumOff val="35000"/>
                </a:schemeClr>
              </a:solidFill>
              <a:effectLst>
                <a:outerShdw blurRad="38100" dist="38100" dir="2700000" algn="tl">
                  <a:srgbClr val="000000">
                    <a:alpha val="43137"/>
                  </a:srgbClr>
                </a:outerShdw>
              </a:effectLst>
            </a:endParaRPr>
          </a:p>
        </p:txBody>
      </p:sp>
    </p:spTree>
  </p:cSld>
  <p:clrMapOvr>
    <a:masterClrMapping/>
  </p:clrMapOvr>
  <p:transition spd="slow" advClick="0" advTm="40000">
    <p:zoom/>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4"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30726"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pic>
        <p:nvPicPr>
          <p:cNvPr id="30725" name="Picture 5" descr="20210209_143110"/>
          <p:cNvPicPr>
            <a:picLocks noChangeAspect="1" noChangeArrowheads="1"/>
          </p:cNvPicPr>
          <p:nvPr/>
        </p:nvPicPr>
        <p:blipFill>
          <a:blip r:embed="rId2" cstate="print"/>
          <a:srcRect l="8556" t="2116" r="6668" b="5180"/>
          <a:stretch>
            <a:fillRect/>
          </a:stretch>
        </p:blipFill>
        <p:spPr bwMode="auto">
          <a:xfrm>
            <a:off x="214289" y="214290"/>
            <a:ext cx="2952000" cy="4929222"/>
          </a:xfrm>
          <a:prstGeom prst="rect">
            <a:avLst/>
          </a:prstGeom>
          <a:ln w="38100" cap="sq">
            <a:solidFill>
              <a:schemeClr val="tx1">
                <a:lumMod val="65000"/>
                <a:lumOff val="35000"/>
              </a:schemeClr>
            </a:solidFill>
            <a:prstDash val="solid"/>
            <a:miter lim="800000"/>
          </a:ln>
          <a:effectLst>
            <a:outerShdw blurRad="50800" dist="38100" dir="2700000" algn="tl" rotWithShape="0">
              <a:srgbClr val="000000">
                <a:alpha val="43000"/>
              </a:srgbClr>
            </a:outerShdw>
          </a:effectLst>
        </p:spPr>
      </p:pic>
      <p:pic>
        <p:nvPicPr>
          <p:cNvPr id="1028" name="Picture 4" descr="C:\Documents and Settings\Пользователь\Мои документы\разные.jpg"/>
          <p:cNvPicPr>
            <a:picLocks noChangeAspect="1" noChangeArrowheads="1"/>
          </p:cNvPicPr>
          <p:nvPr/>
        </p:nvPicPr>
        <p:blipFill>
          <a:blip r:embed="rId3">
            <a:clrChange>
              <a:clrFrom>
                <a:srgbClr val="FFFFFF"/>
              </a:clrFrom>
              <a:clrTo>
                <a:srgbClr val="FFFFFF">
                  <a:alpha val="0"/>
                </a:srgbClr>
              </a:clrTo>
            </a:clrChange>
          </a:blip>
          <a:srcRect l="69098" t="34487" r="5121" b="31271"/>
          <a:stretch>
            <a:fillRect/>
          </a:stretch>
        </p:blipFill>
        <p:spPr bwMode="auto">
          <a:xfrm>
            <a:off x="7380032" y="5200906"/>
            <a:ext cx="1764000" cy="1657094"/>
          </a:xfrm>
          <a:prstGeom prst="rect">
            <a:avLst/>
          </a:prstGeom>
          <a:noFill/>
        </p:spPr>
      </p:pic>
      <p:sp>
        <p:nvSpPr>
          <p:cNvPr id="8" name="TextBox 7"/>
          <p:cNvSpPr txBox="1"/>
          <p:nvPr/>
        </p:nvSpPr>
        <p:spPr>
          <a:xfrm>
            <a:off x="71406" y="5232314"/>
            <a:ext cx="7452922" cy="1554272"/>
          </a:xfrm>
          <a:prstGeom prst="rect">
            <a:avLst/>
          </a:prstGeom>
          <a:noFill/>
        </p:spPr>
        <p:txBody>
          <a:bodyPr wrap="square" rtlCol="0">
            <a:spAutoFit/>
          </a:bodyPr>
          <a:lstStyle/>
          <a:p>
            <a:r>
              <a:rPr lang="ru-RU" sz="1900" b="1" i="1" u="sng" dirty="0" smtClean="0">
                <a:solidFill>
                  <a:schemeClr val="tx1">
                    <a:lumMod val="65000"/>
                    <a:lumOff val="35000"/>
                  </a:schemeClr>
                </a:solidFill>
                <a:effectLst>
                  <a:outerShdw blurRad="38100" dist="38100" dir="2700000" algn="tl">
                    <a:srgbClr val="000000">
                      <a:alpha val="43137"/>
                    </a:srgbClr>
                  </a:outerShdw>
                </a:effectLst>
              </a:rPr>
              <a:t>       Белоцерковская, Ю.</a:t>
            </a:r>
            <a:r>
              <a:rPr lang="en-US" sz="1900" b="1" i="1" u="sng" dirty="0" smtClean="0">
                <a:solidFill>
                  <a:schemeClr val="tx1">
                    <a:lumMod val="65000"/>
                    <a:lumOff val="35000"/>
                  </a:schemeClr>
                </a:solidFill>
                <a:effectLst>
                  <a:outerShdw blurRad="38100" dist="38100" dir="2700000" algn="tl">
                    <a:srgbClr val="000000">
                      <a:alpha val="43137"/>
                    </a:srgbClr>
                  </a:outerShdw>
                </a:effectLst>
              </a:rPr>
              <a:t> </a:t>
            </a:r>
            <a:r>
              <a:rPr lang="ru-RU" sz="1900" b="1" i="1" u="sng" dirty="0" smtClean="0">
                <a:solidFill>
                  <a:schemeClr val="tx1">
                    <a:lumMod val="65000"/>
                    <a:lumOff val="35000"/>
                  </a:schemeClr>
                </a:solidFill>
                <a:effectLst>
                  <a:outerShdw blurRad="38100" dist="38100" dir="2700000" algn="tl">
                    <a:srgbClr val="000000">
                      <a:alpha val="43137"/>
                    </a:srgbClr>
                  </a:outerShdw>
                </a:effectLst>
              </a:rPr>
              <a:t>Г.</a:t>
            </a:r>
            <a:r>
              <a:rPr lang="en-US" sz="1900" b="1" i="1" u="sng" dirty="0" smtClean="0">
                <a:solidFill>
                  <a:schemeClr val="tx1">
                    <a:lumMod val="65000"/>
                    <a:lumOff val="35000"/>
                  </a:schemeClr>
                </a:solidFill>
                <a:effectLst>
                  <a:outerShdw blurRad="38100" dist="38100" dir="2700000" algn="tl">
                    <a:srgbClr val="000000">
                      <a:alpha val="43137"/>
                    </a:srgbClr>
                  </a:outerShdw>
                </a:effectLst>
              </a:rPr>
              <a:t> COVID – 19</a:t>
            </a:r>
            <a:r>
              <a:rPr lang="ru-RU" sz="1900" b="1" i="1" u="sng" dirty="0" smtClean="0">
                <a:solidFill>
                  <a:schemeClr val="tx1">
                    <a:lumMod val="65000"/>
                    <a:lumOff val="35000"/>
                  </a:schemeClr>
                </a:solidFill>
                <a:effectLst>
                  <a:outerShdw blurRad="38100" dist="38100" dir="2700000" algn="tl">
                    <a:srgbClr val="000000">
                      <a:alpha val="43137"/>
                    </a:srgbClr>
                  </a:outerShdw>
                </a:effectLst>
              </a:rPr>
              <a:t>:</a:t>
            </a:r>
            <a:r>
              <a:rPr lang="en-US" sz="1900" b="1" i="1" u="sng" dirty="0" smtClean="0">
                <a:solidFill>
                  <a:schemeClr val="tx1">
                    <a:lumMod val="65000"/>
                    <a:lumOff val="35000"/>
                  </a:schemeClr>
                </a:solidFill>
                <a:effectLst>
                  <a:outerShdw blurRad="38100" dist="38100" dir="2700000" algn="tl">
                    <a:srgbClr val="000000">
                      <a:alpha val="43137"/>
                    </a:srgbClr>
                  </a:outerShdw>
                </a:effectLst>
              </a:rPr>
              <a:t> </a:t>
            </a:r>
            <a:r>
              <a:rPr lang="ru-RU" sz="1900" b="1" i="1" u="sng" dirty="0" smtClean="0">
                <a:solidFill>
                  <a:schemeClr val="tx1">
                    <a:lumMod val="65000"/>
                    <a:lumOff val="35000"/>
                  </a:schemeClr>
                </a:solidFill>
                <a:effectLst>
                  <a:outerShdw blurRad="38100" dist="38100" dir="2700000" algn="tl">
                    <a:srgbClr val="000000">
                      <a:alpha val="43137"/>
                    </a:srgbClr>
                  </a:outerShdw>
                </a:effectLst>
              </a:rPr>
              <a:t>респираторная инфекция, вызванная коронавирусом: новые данные об эпидемиологии, клиническом течении, ведении пациентов</a:t>
            </a:r>
            <a:r>
              <a:rPr lang="en-US" sz="1900" b="1" i="1" u="sng" dirty="0" smtClean="0">
                <a:solidFill>
                  <a:schemeClr val="tx1">
                    <a:lumMod val="65000"/>
                    <a:lumOff val="35000"/>
                  </a:schemeClr>
                </a:solidFill>
                <a:effectLst>
                  <a:outerShdw blurRad="38100" dist="38100" dir="2700000" algn="tl">
                    <a:srgbClr val="000000">
                      <a:alpha val="43137"/>
                    </a:srgbClr>
                  </a:outerShdw>
                </a:effectLst>
              </a:rPr>
              <a:t> / </a:t>
            </a:r>
            <a:r>
              <a:rPr lang="ru-RU" sz="1900" b="1" i="1" u="sng" dirty="0" smtClean="0">
                <a:solidFill>
                  <a:schemeClr val="tx1">
                    <a:lumMod val="65000"/>
                    <a:lumOff val="35000"/>
                  </a:schemeClr>
                </a:solidFill>
                <a:effectLst>
                  <a:outerShdw blurRad="38100" dist="38100" dir="2700000" algn="tl">
                    <a:srgbClr val="000000">
                      <a:alpha val="43137"/>
                    </a:srgbClr>
                  </a:outerShdw>
                </a:effectLst>
              </a:rPr>
              <a:t>Ю.</a:t>
            </a:r>
            <a:r>
              <a:rPr lang="en-US" sz="1900" b="1" i="1" u="sng" dirty="0" smtClean="0">
                <a:solidFill>
                  <a:schemeClr val="tx1">
                    <a:lumMod val="65000"/>
                    <a:lumOff val="35000"/>
                  </a:schemeClr>
                </a:solidFill>
                <a:effectLst>
                  <a:outerShdw blurRad="38100" dist="38100" dir="2700000" algn="tl">
                    <a:srgbClr val="000000">
                      <a:alpha val="43137"/>
                    </a:srgbClr>
                  </a:outerShdw>
                </a:effectLst>
              </a:rPr>
              <a:t> </a:t>
            </a:r>
            <a:r>
              <a:rPr lang="ru-RU" sz="1900" b="1" i="1" u="sng" dirty="0" smtClean="0">
                <a:solidFill>
                  <a:schemeClr val="tx1">
                    <a:lumMod val="65000"/>
                    <a:lumOff val="35000"/>
                  </a:schemeClr>
                </a:solidFill>
                <a:effectLst>
                  <a:outerShdw blurRad="38100" dist="38100" dir="2700000" algn="tl">
                    <a:srgbClr val="000000">
                      <a:alpha val="43137"/>
                    </a:srgbClr>
                  </a:outerShdw>
                </a:effectLst>
              </a:rPr>
              <a:t>Г. Белоцерковская, А.</a:t>
            </a:r>
            <a:r>
              <a:rPr lang="en-US" sz="1900" b="1" i="1" u="sng" dirty="0" smtClean="0">
                <a:solidFill>
                  <a:schemeClr val="tx1">
                    <a:lumMod val="65000"/>
                    <a:lumOff val="35000"/>
                  </a:schemeClr>
                </a:solidFill>
                <a:effectLst>
                  <a:outerShdw blurRad="38100" dist="38100" dir="2700000" algn="tl">
                    <a:srgbClr val="000000">
                      <a:alpha val="43137"/>
                    </a:srgbClr>
                  </a:outerShdw>
                </a:effectLst>
              </a:rPr>
              <a:t> </a:t>
            </a:r>
            <a:r>
              <a:rPr lang="ru-RU" sz="1900" b="1" i="1" u="sng" dirty="0" smtClean="0">
                <a:solidFill>
                  <a:schemeClr val="tx1">
                    <a:lumMod val="65000"/>
                    <a:lumOff val="35000"/>
                  </a:schemeClr>
                </a:solidFill>
                <a:effectLst>
                  <a:outerShdw blurRad="38100" dist="38100" dir="2700000" algn="tl">
                    <a:srgbClr val="000000">
                      <a:alpha val="43137"/>
                    </a:srgbClr>
                  </a:outerShdw>
                </a:effectLst>
              </a:rPr>
              <a:t>Г. Романовских, И.</a:t>
            </a:r>
            <a:r>
              <a:rPr lang="en-US" sz="1900" b="1" i="1" u="sng" dirty="0" smtClean="0">
                <a:solidFill>
                  <a:schemeClr val="tx1">
                    <a:lumMod val="65000"/>
                    <a:lumOff val="35000"/>
                  </a:schemeClr>
                </a:solidFill>
                <a:effectLst>
                  <a:outerShdw blurRad="38100" dist="38100" dir="2700000" algn="tl">
                    <a:srgbClr val="000000">
                      <a:alpha val="43137"/>
                    </a:srgbClr>
                  </a:outerShdw>
                </a:effectLst>
              </a:rPr>
              <a:t> </a:t>
            </a:r>
            <a:r>
              <a:rPr lang="ru-RU" sz="1900" b="1" i="1" u="sng" dirty="0" smtClean="0">
                <a:solidFill>
                  <a:schemeClr val="tx1">
                    <a:lumMod val="65000"/>
                    <a:lumOff val="35000"/>
                  </a:schemeClr>
                </a:solidFill>
                <a:effectLst>
                  <a:outerShdw blurRad="38100" dist="38100" dir="2700000" algn="tl">
                    <a:srgbClr val="000000">
                      <a:alpha val="43137"/>
                    </a:srgbClr>
                  </a:outerShdw>
                </a:effectLst>
              </a:rPr>
              <a:t>П. Смирнов</a:t>
            </a:r>
            <a:r>
              <a:rPr lang="en-US" sz="1900" b="1" i="1" u="sng" dirty="0" smtClean="0">
                <a:solidFill>
                  <a:schemeClr val="tx1">
                    <a:lumMod val="65000"/>
                    <a:lumOff val="35000"/>
                  </a:schemeClr>
                </a:solidFill>
                <a:effectLst>
                  <a:outerShdw blurRad="38100" dist="38100" dir="2700000" algn="tl">
                    <a:srgbClr val="000000">
                      <a:alpha val="43137"/>
                    </a:srgbClr>
                  </a:outerShdw>
                </a:effectLst>
              </a:rPr>
              <a:t> // CONSILIUM medicum</a:t>
            </a:r>
            <a:r>
              <a:rPr lang="ru-RU" sz="1900" b="1" i="1" u="sng" dirty="0" smtClean="0">
                <a:solidFill>
                  <a:schemeClr val="tx1">
                    <a:lumMod val="65000"/>
                    <a:lumOff val="35000"/>
                  </a:schemeClr>
                </a:solidFill>
                <a:effectLst>
                  <a:outerShdw blurRad="38100" dist="38100" dir="2700000" algn="tl">
                    <a:srgbClr val="000000">
                      <a:alpha val="43137"/>
                    </a:srgbClr>
                  </a:outerShdw>
                </a:effectLst>
              </a:rPr>
              <a:t>. – 2020. </a:t>
            </a:r>
            <a:r>
              <a:rPr lang="ru-RU" sz="1900" b="1" i="1" u="sng" dirty="0">
                <a:solidFill>
                  <a:schemeClr val="tx1">
                    <a:lumMod val="65000"/>
                    <a:lumOff val="35000"/>
                  </a:schemeClr>
                </a:solidFill>
                <a:effectLst>
                  <a:outerShdw blurRad="38100" dist="38100" dir="2700000" algn="tl">
                    <a:srgbClr val="000000">
                      <a:alpha val="43137"/>
                    </a:srgbClr>
                  </a:outerShdw>
                </a:effectLst>
              </a:rPr>
              <a:t>– </a:t>
            </a:r>
            <a:r>
              <a:rPr lang="ru-RU" sz="1900" b="1" i="1" u="sng" dirty="0" smtClean="0">
                <a:solidFill>
                  <a:schemeClr val="tx1">
                    <a:lumMod val="65000"/>
                    <a:lumOff val="35000"/>
                  </a:schemeClr>
                </a:solidFill>
                <a:effectLst>
                  <a:outerShdw blurRad="38100" dist="38100" dir="2700000" algn="tl">
                    <a:srgbClr val="000000">
                      <a:alpha val="43137"/>
                    </a:srgbClr>
                  </a:outerShdw>
                </a:effectLst>
              </a:rPr>
              <a:t>Т</a:t>
            </a:r>
            <a:r>
              <a:rPr lang="ru-RU" sz="1900" b="1" i="1" u="sng" dirty="0" smtClean="0">
                <a:solidFill>
                  <a:schemeClr val="tx1">
                    <a:lumMod val="65000"/>
                    <a:lumOff val="35000"/>
                  </a:schemeClr>
                </a:solidFill>
                <a:effectLst>
                  <a:outerShdw blurRad="38100" dist="38100" dir="2700000" algn="tl">
                    <a:srgbClr val="000000">
                      <a:alpha val="43137"/>
                    </a:srgbClr>
                  </a:outerShdw>
                </a:effectLst>
              </a:rPr>
              <a:t>. 22, № 3. – С. 12-20.</a:t>
            </a:r>
            <a:endParaRPr lang="ru-RU" sz="1900" b="1" i="1" u="sng" dirty="0">
              <a:solidFill>
                <a:schemeClr val="tx1">
                  <a:lumMod val="65000"/>
                  <a:lumOff val="35000"/>
                </a:schemeClr>
              </a:solidFill>
              <a:effectLst>
                <a:outerShdw blurRad="38100" dist="38100" dir="2700000" algn="tl">
                  <a:srgbClr val="000000">
                    <a:alpha val="43137"/>
                  </a:srgbClr>
                </a:outerShdw>
              </a:effectLst>
            </a:endParaRPr>
          </a:p>
        </p:txBody>
      </p:sp>
      <p:sp>
        <p:nvSpPr>
          <p:cNvPr id="7" name="TextBox 6"/>
          <p:cNvSpPr txBox="1"/>
          <p:nvPr/>
        </p:nvSpPr>
        <p:spPr>
          <a:xfrm>
            <a:off x="3357555" y="142852"/>
            <a:ext cx="5572164" cy="5062924"/>
          </a:xfrm>
          <a:prstGeom prst="rect">
            <a:avLst/>
          </a:prstGeom>
          <a:noFill/>
          <a:ln w="38100">
            <a:solidFill>
              <a:schemeClr val="tx1">
                <a:lumMod val="65000"/>
                <a:lumOff val="35000"/>
              </a:schemeClr>
            </a:solidFill>
          </a:ln>
        </p:spPr>
        <p:txBody>
          <a:bodyPr wrap="square" rtlCol="0">
            <a:spAutoFit/>
          </a:bodyPr>
          <a:lstStyle/>
          <a:p>
            <a:pPr algn="ctr"/>
            <a:r>
              <a:rPr lang="ru-RU" sz="1900" b="1" dirty="0" smtClean="0">
                <a:solidFill>
                  <a:schemeClr val="tx1">
                    <a:lumMod val="65000"/>
                    <a:lumOff val="35000"/>
                  </a:schemeClr>
                </a:solidFill>
                <a:effectLst>
                  <a:outerShdw blurRad="38100" dist="38100" dir="2700000" algn="tl">
                    <a:srgbClr val="000000">
                      <a:alpha val="43137"/>
                    </a:srgbClr>
                  </a:outerShdw>
                </a:effectLst>
              </a:rPr>
              <a:t>Респираторная инфекция вызвана  вирусом</a:t>
            </a:r>
            <a:r>
              <a:rPr lang="en-US" sz="1900" b="1" dirty="0" smtClean="0">
                <a:solidFill>
                  <a:schemeClr val="tx1">
                    <a:lumMod val="65000"/>
                    <a:lumOff val="35000"/>
                  </a:schemeClr>
                </a:solidFill>
                <a:effectLst>
                  <a:outerShdw blurRad="38100" dist="38100" dir="2700000" algn="tl">
                    <a:srgbClr val="000000">
                      <a:alpha val="43137"/>
                    </a:srgbClr>
                  </a:outerShdw>
                </a:effectLst>
              </a:rPr>
              <a:t> SARS</a:t>
            </a:r>
            <a:r>
              <a:rPr lang="ru-RU" sz="1900" b="1" dirty="0" smtClean="0">
                <a:solidFill>
                  <a:schemeClr val="tx1">
                    <a:lumMod val="65000"/>
                    <a:lumOff val="35000"/>
                  </a:schemeClr>
                </a:solidFill>
                <a:effectLst>
                  <a:outerShdw blurRad="38100" dist="38100" dir="2700000" algn="tl">
                    <a:srgbClr val="000000">
                      <a:alpha val="43137"/>
                    </a:srgbClr>
                  </a:outerShdw>
                </a:effectLst>
              </a:rPr>
              <a:t>-</a:t>
            </a:r>
            <a:r>
              <a:rPr lang="en-US" sz="1900" b="1" dirty="0" smtClean="0">
                <a:solidFill>
                  <a:schemeClr val="tx1">
                    <a:lumMod val="65000"/>
                    <a:lumOff val="35000"/>
                  </a:schemeClr>
                </a:solidFill>
                <a:effectLst>
                  <a:outerShdw blurRad="38100" dist="38100" dir="2700000" algn="tl">
                    <a:srgbClr val="000000">
                      <a:alpha val="43137"/>
                    </a:srgbClr>
                  </a:outerShdw>
                </a:effectLst>
              </a:rPr>
              <a:t>CoV</a:t>
            </a:r>
            <a:r>
              <a:rPr lang="ru-RU" sz="1900" b="1" dirty="0" smtClean="0">
                <a:solidFill>
                  <a:schemeClr val="tx1">
                    <a:lumMod val="65000"/>
                    <a:lumOff val="35000"/>
                  </a:schemeClr>
                </a:solidFill>
                <a:effectLst>
                  <a:outerShdw blurRad="38100" dist="38100" dir="2700000" algn="tl">
                    <a:srgbClr val="000000">
                      <a:alpha val="43137"/>
                    </a:srgbClr>
                  </a:outerShdw>
                </a:effectLst>
              </a:rPr>
              <a:t>-</a:t>
            </a:r>
            <a:r>
              <a:rPr lang="en-US" sz="1900" b="1" dirty="0" smtClean="0">
                <a:solidFill>
                  <a:schemeClr val="tx1">
                    <a:lumMod val="65000"/>
                    <a:lumOff val="35000"/>
                  </a:schemeClr>
                </a:solidFill>
                <a:effectLst>
                  <a:outerShdw blurRad="38100" dist="38100" dir="2700000" algn="tl">
                    <a:srgbClr val="000000">
                      <a:alpha val="43137"/>
                    </a:srgbClr>
                  </a:outerShdw>
                </a:effectLst>
              </a:rPr>
              <a:t>2</a:t>
            </a:r>
            <a:r>
              <a:rPr lang="ru-RU" sz="1900" b="1" dirty="0" smtClean="0">
                <a:solidFill>
                  <a:schemeClr val="tx1">
                    <a:lumMod val="65000"/>
                    <a:lumOff val="35000"/>
                  </a:schemeClr>
                </a:solidFill>
                <a:effectLst>
                  <a:outerShdw blurRad="38100" dist="38100" dir="2700000" algn="tl">
                    <a:srgbClr val="000000">
                      <a:alpha val="43137"/>
                    </a:srgbClr>
                  </a:outerShdw>
                </a:effectLst>
              </a:rPr>
              <a:t>. Все возрастные группы восприимчивы к вирусу. Основные клинические проявления – лихорадка, кашель, астения, одышка, гипоксемия, которые могут переходить в острый респираторный дистресс-синдром, септический шок, метаболический ацидоз. Для своевременного выявления признаков тяжелого течения болезни и осложнений необходим постоянный мониторинг жизненно важных лабораторных показателей. В настоящем обзоре представлены известные эпидемиологические данные, особенности диагностики и клинического течения заболевания, факторы риска неблагоприятного исхода, возможности этиотропного и патогенетического лечения и профилактики.</a:t>
            </a:r>
            <a:endParaRPr lang="ru-RU" sz="1900" b="1" dirty="0">
              <a:solidFill>
                <a:schemeClr val="tx1">
                  <a:lumMod val="65000"/>
                  <a:lumOff val="35000"/>
                </a:schemeClr>
              </a:solidFill>
              <a:effectLst>
                <a:outerShdw blurRad="38100" dist="38100" dir="2700000" algn="tl">
                  <a:srgbClr val="000000">
                    <a:alpha val="43137"/>
                  </a:srgbClr>
                </a:outerShdw>
              </a:effectLst>
            </a:endParaRPr>
          </a:p>
        </p:txBody>
      </p:sp>
    </p:spTree>
  </p:cSld>
  <p:clrMapOvr>
    <a:masterClrMapping/>
  </p:clrMapOvr>
  <p:transition spd="slow" advClick="0" advTm="43000">
    <p:zoom/>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pic>
        <p:nvPicPr>
          <p:cNvPr id="32769" name="Picture 1" descr="20210209_143434"/>
          <p:cNvPicPr>
            <a:picLocks noChangeAspect="1" noChangeArrowheads="1"/>
          </p:cNvPicPr>
          <p:nvPr/>
        </p:nvPicPr>
        <p:blipFill>
          <a:blip r:embed="rId2" cstate="print">
            <a:lum bright="10000"/>
          </a:blip>
          <a:srcRect l="8723" t="5505" r="7298" b="4495"/>
          <a:stretch>
            <a:fillRect/>
          </a:stretch>
        </p:blipFill>
        <p:spPr bwMode="auto">
          <a:xfrm>
            <a:off x="6000760" y="214290"/>
            <a:ext cx="2952000" cy="4733587"/>
          </a:xfrm>
          <a:prstGeom prst="rect">
            <a:avLst/>
          </a:prstGeom>
          <a:ln w="38100" cap="sq">
            <a:solidFill>
              <a:schemeClr val="tx1">
                <a:lumMod val="65000"/>
                <a:lumOff val="35000"/>
              </a:schemeClr>
            </a:solidFill>
            <a:prstDash val="solid"/>
            <a:miter lim="800000"/>
          </a:ln>
          <a:effectLst>
            <a:outerShdw blurRad="50800" dist="38100" dir="2700000" algn="tl" rotWithShape="0">
              <a:srgbClr val="000000">
                <a:alpha val="43000"/>
              </a:srgbClr>
            </a:outerShdw>
          </a:effectLst>
        </p:spPr>
      </p:pic>
      <p:pic>
        <p:nvPicPr>
          <p:cNvPr id="2050" name="Picture 2" descr="C:\Documents and Settings\Пользователь\Мои документы\зеленый.png"/>
          <p:cNvPicPr>
            <a:picLocks noChangeAspect="1" noChangeArrowheads="1"/>
          </p:cNvPicPr>
          <p:nvPr/>
        </p:nvPicPr>
        <p:blipFill>
          <a:blip r:embed="rId3" cstate="print"/>
          <a:srcRect/>
          <a:stretch>
            <a:fillRect/>
          </a:stretch>
        </p:blipFill>
        <p:spPr bwMode="auto">
          <a:xfrm>
            <a:off x="142844" y="5214950"/>
            <a:ext cx="1571636" cy="1632027"/>
          </a:xfrm>
          <a:prstGeom prst="rect">
            <a:avLst/>
          </a:prstGeom>
          <a:noFill/>
        </p:spPr>
      </p:pic>
      <p:sp>
        <p:nvSpPr>
          <p:cNvPr id="5" name="TextBox 4"/>
          <p:cNvSpPr txBox="1"/>
          <p:nvPr/>
        </p:nvSpPr>
        <p:spPr>
          <a:xfrm>
            <a:off x="2000232" y="5500702"/>
            <a:ext cx="6929486" cy="1061829"/>
          </a:xfrm>
          <a:prstGeom prst="rect">
            <a:avLst/>
          </a:prstGeom>
          <a:noFill/>
        </p:spPr>
        <p:txBody>
          <a:bodyPr wrap="square" rtlCol="0">
            <a:spAutoFit/>
          </a:bodyPr>
          <a:lstStyle/>
          <a:p>
            <a:r>
              <a:rPr lang="ru-RU" sz="2100" b="1" i="1" u="sng" dirty="0" smtClean="0">
                <a:solidFill>
                  <a:schemeClr val="tx1">
                    <a:lumMod val="65000"/>
                    <a:lumOff val="35000"/>
                  </a:schemeClr>
                </a:solidFill>
                <a:effectLst>
                  <a:outerShdw blurRad="38100" dist="38100" dir="2700000" algn="tl">
                    <a:srgbClr val="000000">
                      <a:alpha val="43137"/>
                    </a:srgbClr>
                  </a:outerShdw>
                </a:effectLst>
              </a:rPr>
              <a:t>     Бекетова,</a:t>
            </a:r>
            <a:r>
              <a:rPr lang="en-US" sz="2100" b="1" i="1" u="sng" dirty="0" smtClean="0">
                <a:solidFill>
                  <a:schemeClr val="tx1">
                    <a:lumMod val="65000"/>
                    <a:lumOff val="35000"/>
                  </a:schemeClr>
                </a:solidFill>
                <a:effectLst>
                  <a:outerShdw blurRad="38100" dist="38100" dir="2700000" algn="tl">
                    <a:srgbClr val="000000">
                      <a:alpha val="43137"/>
                    </a:srgbClr>
                  </a:outerShdw>
                </a:effectLst>
              </a:rPr>
              <a:t> </a:t>
            </a:r>
            <a:r>
              <a:rPr lang="ru-RU" sz="2100" b="1" i="1" u="sng" dirty="0" smtClean="0">
                <a:solidFill>
                  <a:schemeClr val="tx1">
                    <a:lumMod val="65000"/>
                    <a:lumOff val="35000"/>
                  </a:schemeClr>
                </a:solidFill>
                <a:effectLst>
                  <a:outerShdw blurRad="38100" dist="38100" dir="2700000" algn="tl">
                    <a:srgbClr val="000000">
                      <a:alpha val="43137"/>
                    </a:srgbClr>
                  </a:outerShdw>
                </a:effectLst>
              </a:rPr>
              <a:t>Т.</a:t>
            </a:r>
            <a:r>
              <a:rPr lang="en-US" sz="2100" b="1" i="1" u="sng" dirty="0" smtClean="0">
                <a:solidFill>
                  <a:schemeClr val="tx1">
                    <a:lumMod val="65000"/>
                    <a:lumOff val="35000"/>
                  </a:schemeClr>
                </a:solidFill>
                <a:effectLst>
                  <a:outerShdw blurRad="38100" dist="38100" dir="2700000" algn="tl">
                    <a:srgbClr val="000000">
                      <a:alpha val="43137"/>
                    </a:srgbClr>
                  </a:outerShdw>
                </a:effectLst>
              </a:rPr>
              <a:t> </a:t>
            </a:r>
            <a:r>
              <a:rPr lang="ru-RU" sz="2100" b="1" i="1" u="sng" dirty="0" smtClean="0">
                <a:solidFill>
                  <a:schemeClr val="tx1">
                    <a:lumMod val="65000"/>
                    <a:lumOff val="35000"/>
                  </a:schemeClr>
                </a:solidFill>
                <a:effectLst>
                  <a:outerShdw blurRad="38100" dist="38100" dir="2700000" algn="tl">
                    <a:srgbClr val="000000">
                      <a:alpha val="43137"/>
                    </a:srgbClr>
                  </a:outerShdw>
                </a:effectLst>
              </a:rPr>
              <a:t>В. Васкулопатия у пациентов с </a:t>
            </a:r>
            <a:r>
              <a:rPr lang="en-US" sz="2100" b="1" i="1" u="sng" dirty="0" smtClean="0">
                <a:solidFill>
                  <a:schemeClr val="tx1">
                    <a:lumMod val="65000"/>
                    <a:lumOff val="35000"/>
                  </a:schemeClr>
                </a:solidFill>
                <a:effectLst>
                  <a:outerShdw blurRad="38100" dist="38100" dir="2700000" algn="tl">
                    <a:srgbClr val="000000">
                      <a:alpha val="43137"/>
                    </a:srgbClr>
                  </a:outerShdw>
                </a:effectLst>
              </a:rPr>
              <a:t>COVID</a:t>
            </a:r>
            <a:r>
              <a:rPr lang="ru-RU" sz="2100" b="1" i="1" u="sng" dirty="0" smtClean="0">
                <a:solidFill>
                  <a:schemeClr val="tx1">
                    <a:lumMod val="65000"/>
                    <a:lumOff val="35000"/>
                  </a:schemeClr>
                </a:solidFill>
                <a:effectLst>
                  <a:outerShdw blurRad="38100" dist="38100" dir="2700000" algn="tl">
                    <a:srgbClr val="000000">
                      <a:alpha val="43137"/>
                    </a:srgbClr>
                  </a:outerShdw>
                </a:effectLst>
              </a:rPr>
              <a:t>-19 тяжелого течения </a:t>
            </a:r>
            <a:r>
              <a:rPr lang="en-US" sz="2100" b="1" i="1" u="sng" dirty="0" smtClean="0">
                <a:solidFill>
                  <a:schemeClr val="tx1">
                    <a:lumMod val="65000"/>
                    <a:lumOff val="35000"/>
                  </a:schemeClr>
                </a:solidFill>
                <a:effectLst>
                  <a:outerShdw blurRad="38100" dist="38100" dir="2700000" algn="tl">
                    <a:srgbClr val="000000">
                      <a:alpha val="43137"/>
                    </a:srgbClr>
                  </a:outerShdw>
                </a:effectLst>
              </a:rPr>
              <a:t>/</a:t>
            </a:r>
            <a:r>
              <a:rPr lang="ru-RU" sz="2100" b="1" i="1" u="sng" dirty="0" smtClean="0">
                <a:solidFill>
                  <a:schemeClr val="tx1">
                    <a:lumMod val="65000"/>
                    <a:lumOff val="35000"/>
                  </a:schemeClr>
                </a:solidFill>
                <a:effectLst>
                  <a:outerShdw blurRad="38100" dist="38100" dir="2700000" algn="tl">
                    <a:srgbClr val="000000">
                      <a:alpha val="43137"/>
                    </a:srgbClr>
                  </a:outerShdw>
                </a:effectLst>
              </a:rPr>
              <a:t> Т.</a:t>
            </a:r>
            <a:r>
              <a:rPr lang="en-US" sz="2100" b="1" i="1" u="sng" dirty="0" smtClean="0">
                <a:solidFill>
                  <a:schemeClr val="tx1">
                    <a:lumMod val="65000"/>
                    <a:lumOff val="35000"/>
                  </a:schemeClr>
                </a:solidFill>
                <a:effectLst>
                  <a:outerShdw blurRad="38100" dist="38100" dir="2700000" algn="tl">
                    <a:srgbClr val="000000">
                      <a:alpha val="43137"/>
                    </a:srgbClr>
                  </a:outerShdw>
                </a:effectLst>
              </a:rPr>
              <a:t> </a:t>
            </a:r>
            <a:r>
              <a:rPr lang="ru-RU" sz="2100" b="1" i="1" u="sng" dirty="0" smtClean="0">
                <a:solidFill>
                  <a:schemeClr val="tx1">
                    <a:lumMod val="65000"/>
                    <a:lumOff val="35000"/>
                  </a:schemeClr>
                </a:solidFill>
                <a:effectLst>
                  <a:outerShdw blurRad="38100" dist="38100" dir="2700000" algn="tl">
                    <a:srgbClr val="000000">
                      <a:alpha val="43137"/>
                    </a:srgbClr>
                  </a:outerShdw>
                </a:effectLst>
              </a:rPr>
              <a:t>В. Бекетова, </a:t>
            </a:r>
            <a:r>
              <a:rPr lang="ru-RU" sz="2100" b="1" i="1" u="sng" dirty="0" smtClean="0">
                <a:solidFill>
                  <a:schemeClr val="tx1">
                    <a:lumMod val="65000"/>
                    <a:lumOff val="35000"/>
                  </a:schemeClr>
                </a:solidFill>
                <a:effectLst>
                  <a:outerShdw blurRad="38100" dist="38100" dir="2700000" algn="tl">
                    <a:srgbClr val="000000">
                      <a:alpha val="43137"/>
                    </a:srgbClr>
                  </a:outerShdw>
                </a:effectLst>
              </a:rPr>
              <a:t>Е. В. </a:t>
            </a:r>
            <a:r>
              <a:rPr lang="ru-RU" sz="2100" b="1" i="1" u="sng" dirty="0" smtClean="0">
                <a:solidFill>
                  <a:schemeClr val="tx1">
                    <a:lumMod val="65000"/>
                    <a:lumOff val="35000"/>
                  </a:schemeClr>
                </a:solidFill>
                <a:effectLst>
                  <a:outerShdw blurRad="38100" dist="38100" dir="2700000" algn="tl">
                    <a:srgbClr val="000000">
                      <a:alpha val="43137"/>
                    </a:srgbClr>
                  </a:outerShdw>
                </a:effectLst>
              </a:rPr>
              <a:t>Насонов </a:t>
            </a:r>
            <a:r>
              <a:rPr lang="en-US" sz="2100" b="1" i="1" u="sng" dirty="0" smtClean="0">
                <a:solidFill>
                  <a:schemeClr val="tx1">
                    <a:lumMod val="65000"/>
                    <a:lumOff val="35000"/>
                  </a:schemeClr>
                </a:solidFill>
                <a:effectLst>
                  <a:outerShdw blurRad="38100" dist="38100" dir="2700000" algn="tl">
                    <a:srgbClr val="000000">
                      <a:alpha val="43137"/>
                    </a:srgbClr>
                  </a:outerShdw>
                </a:effectLst>
              </a:rPr>
              <a:t>//</a:t>
            </a:r>
            <a:r>
              <a:rPr lang="ru-RU" sz="2100" b="1" i="1" u="sng" dirty="0" smtClean="0">
                <a:solidFill>
                  <a:schemeClr val="tx1">
                    <a:lumMod val="65000"/>
                    <a:lumOff val="35000"/>
                  </a:schemeClr>
                </a:solidFill>
                <a:effectLst>
                  <a:outerShdw blurRad="38100" dist="38100" dir="2700000" algn="tl">
                    <a:srgbClr val="000000">
                      <a:alpha val="43137"/>
                    </a:srgbClr>
                  </a:outerShdw>
                </a:effectLst>
              </a:rPr>
              <a:t> Клиническая медицина. </a:t>
            </a:r>
            <a:r>
              <a:rPr lang="ru-RU" sz="2100" b="1" i="1" u="sng" dirty="0" smtClean="0">
                <a:solidFill>
                  <a:schemeClr val="tx1">
                    <a:lumMod val="65000"/>
                    <a:lumOff val="35000"/>
                  </a:schemeClr>
                </a:solidFill>
                <a:effectLst>
                  <a:outerShdw blurRad="38100" dist="38100" dir="2700000" algn="tl">
                    <a:srgbClr val="000000">
                      <a:alpha val="43137"/>
                    </a:srgbClr>
                  </a:outerShdw>
                </a:effectLst>
              </a:rPr>
              <a:t>- </a:t>
            </a:r>
            <a:r>
              <a:rPr lang="ru-RU" sz="2100" b="1" i="1" u="sng" dirty="0" smtClean="0">
                <a:solidFill>
                  <a:schemeClr val="tx1">
                    <a:lumMod val="65000"/>
                    <a:lumOff val="35000"/>
                  </a:schemeClr>
                </a:solidFill>
                <a:effectLst>
                  <a:outerShdw blurRad="38100" dist="38100" dir="2700000" algn="tl">
                    <a:srgbClr val="000000">
                      <a:alpha val="43137"/>
                    </a:srgbClr>
                  </a:outerShdw>
                </a:effectLst>
              </a:rPr>
              <a:t>2020. – Т. 98, № 5. – С. 325-333. </a:t>
            </a:r>
            <a:endParaRPr lang="ru-RU" sz="2100" b="1" i="1" u="sng" dirty="0">
              <a:solidFill>
                <a:schemeClr val="tx1">
                  <a:lumMod val="65000"/>
                  <a:lumOff val="35000"/>
                </a:schemeClr>
              </a:solidFill>
              <a:effectLst>
                <a:outerShdw blurRad="38100" dist="38100" dir="2700000" algn="tl">
                  <a:srgbClr val="000000">
                    <a:alpha val="43137"/>
                  </a:srgbClr>
                </a:outerShdw>
              </a:effectLst>
            </a:endParaRPr>
          </a:p>
        </p:txBody>
      </p:sp>
      <p:sp>
        <p:nvSpPr>
          <p:cNvPr id="6" name="TextBox 5"/>
          <p:cNvSpPr txBox="1"/>
          <p:nvPr/>
        </p:nvSpPr>
        <p:spPr>
          <a:xfrm>
            <a:off x="428596" y="126754"/>
            <a:ext cx="5214974" cy="5016758"/>
          </a:xfrm>
          <a:prstGeom prst="rect">
            <a:avLst/>
          </a:prstGeom>
          <a:noFill/>
          <a:ln w="38100">
            <a:solidFill>
              <a:schemeClr val="tx1">
                <a:lumMod val="65000"/>
                <a:lumOff val="35000"/>
              </a:schemeClr>
            </a:solidFill>
          </a:ln>
        </p:spPr>
        <p:txBody>
          <a:bodyPr wrap="square" rtlCol="0">
            <a:spAutoFit/>
          </a:bodyPr>
          <a:lstStyle/>
          <a:p>
            <a:pPr algn="ctr"/>
            <a:r>
              <a:rPr lang="ru-RU" sz="2000" b="1" dirty="0" smtClean="0">
                <a:solidFill>
                  <a:schemeClr val="tx1">
                    <a:lumMod val="65000"/>
                    <a:lumOff val="35000"/>
                  </a:schemeClr>
                </a:solidFill>
                <a:effectLst>
                  <a:outerShdw blurRad="38100" dist="38100" dir="2700000" algn="tl">
                    <a:srgbClr val="000000">
                      <a:alpha val="43137"/>
                    </a:srgbClr>
                  </a:outerShdw>
                </a:effectLst>
              </a:rPr>
              <a:t>На ряду с тяжелыми прогрессирующим поражением легких у пациентов с </a:t>
            </a:r>
            <a:r>
              <a:rPr lang="en-US" sz="2000" b="1" dirty="0" smtClean="0">
                <a:solidFill>
                  <a:schemeClr val="tx1">
                    <a:lumMod val="65000"/>
                    <a:lumOff val="35000"/>
                  </a:schemeClr>
                </a:solidFill>
                <a:effectLst>
                  <a:outerShdw blurRad="38100" dist="38100" dir="2700000" algn="tl">
                    <a:srgbClr val="000000">
                      <a:alpha val="43137"/>
                    </a:srgbClr>
                  </a:outerShdw>
                </a:effectLst>
              </a:rPr>
              <a:t>COVID </a:t>
            </a:r>
            <a:r>
              <a:rPr lang="ru-RU" sz="2000" b="1" dirty="0" smtClean="0">
                <a:solidFill>
                  <a:schemeClr val="tx1">
                    <a:lumMod val="65000"/>
                    <a:lumOff val="35000"/>
                  </a:schemeClr>
                </a:solidFill>
                <a:effectLst>
                  <a:outerShdw blurRad="38100" dist="38100" dir="2700000" algn="tl">
                    <a:srgbClr val="000000">
                      <a:alpha val="43137"/>
                    </a:srgbClr>
                  </a:outerShdw>
                </a:effectLst>
              </a:rPr>
              <a:t>– 19 может присутствовать полиорганная симптоматика, напоминающая системный васкулит. Получены доказательства при </a:t>
            </a:r>
            <a:r>
              <a:rPr lang="en-US" sz="2000" b="1" dirty="0" smtClean="0">
                <a:solidFill>
                  <a:schemeClr val="tx1">
                    <a:lumMod val="65000"/>
                    <a:lumOff val="35000"/>
                  </a:schemeClr>
                </a:solidFill>
                <a:effectLst>
                  <a:outerShdw blurRad="38100" dist="38100" dir="2700000" algn="tl">
                    <a:srgbClr val="000000">
                      <a:alpha val="43137"/>
                    </a:srgbClr>
                  </a:outerShdw>
                </a:effectLst>
              </a:rPr>
              <a:t>COVID </a:t>
            </a:r>
            <a:r>
              <a:rPr lang="ru-RU" sz="2000" b="1" dirty="0" smtClean="0">
                <a:solidFill>
                  <a:schemeClr val="tx1">
                    <a:lumMod val="65000"/>
                    <a:lumOff val="35000"/>
                  </a:schemeClr>
                </a:solidFill>
                <a:effectLst>
                  <a:outerShdw blurRad="38100" dist="38100" dir="2700000" algn="tl">
                    <a:srgbClr val="000000">
                      <a:alpha val="43137"/>
                    </a:srgbClr>
                  </a:outerShdw>
                </a:effectLst>
              </a:rPr>
              <a:t>– 19 тяжелого течения участия системы комплемента с отложениями в сосудах микроциркуляции легких и других органов </a:t>
            </a:r>
            <a:r>
              <a:rPr lang="en-US" sz="2000" b="1" dirty="0" smtClean="0">
                <a:solidFill>
                  <a:schemeClr val="tx1">
                    <a:lumMod val="65000"/>
                    <a:lumOff val="35000"/>
                  </a:schemeClr>
                </a:solidFill>
                <a:effectLst>
                  <a:outerShdw blurRad="38100" dist="38100" dir="2700000" algn="tl">
                    <a:srgbClr val="000000">
                      <a:alpha val="43137"/>
                    </a:srgbClr>
                  </a:outerShdw>
                </a:effectLst>
              </a:rPr>
              <a:t>C5b-9</a:t>
            </a:r>
            <a:r>
              <a:rPr lang="ru-RU" sz="2000" b="1" dirty="0" smtClean="0">
                <a:solidFill>
                  <a:schemeClr val="tx1">
                    <a:lumMod val="65000"/>
                    <a:lumOff val="35000"/>
                  </a:schemeClr>
                </a:solidFill>
                <a:effectLst>
                  <a:outerShdw blurRad="38100" dist="38100" dir="2700000" algn="tl">
                    <a:srgbClr val="000000">
                      <a:alpha val="43137"/>
                    </a:srgbClr>
                  </a:outerShdw>
                </a:effectLst>
              </a:rPr>
              <a:t> и </a:t>
            </a:r>
            <a:r>
              <a:rPr lang="en-US" sz="2000" b="1" dirty="0" smtClean="0">
                <a:solidFill>
                  <a:schemeClr val="tx1">
                    <a:lumMod val="65000"/>
                    <a:lumOff val="35000"/>
                  </a:schemeClr>
                </a:solidFill>
                <a:effectLst>
                  <a:outerShdw blurRad="38100" dist="38100" dir="2700000" algn="tl">
                    <a:srgbClr val="000000">
                      <a:alpha val="43137"/>
                    </a:srgbClr>
                  </a:outerShdw>
                </a:effectLst>
              </a:rPr>
              <a:t>C4d</a:t>
            </a:r>
            <a:r>
              <a:rPr lang="ru-RU" sz="2000" b="1" dirty="0" smtClean="0">
                <a:solidFill>
                  <a:schemeClr val="tx1">
                    <a:lumMod val="65000"/>
                    <a:lumOff val="35000"/>
                  </a:schemeClr>
                </a:solidFill>
                <a:effectLst>
                  <a:outerShdw blurRad="38100" dist="38100" dir="2700000" algn="tl">
                    <a:srgbClr val="000000">
                      <a:alpha val="43137"/>
                    </a:srgbClr>
                  </a:outerShdw>
                </a:effectLst>
              </a:rPr>
              <a:t>, свидельствующего об активации альтернативного и лектинового путей, что сопровождается повреждением эндотелиальных  клеток, каскадом воспалительных реакций и тромбофилией. Это дает основания  рассматривать  ряд стратегических направлений в лечении </a:t>
            </a:r>
            <a:r>
              <a:rPr lang="en-US" sz="2000" b="1" dirty="0" smtClean="0">
                <a:solidFill>
                  <a:schemeClr val="tx1">
                    <a:lumMod val="65000"/>
                    <a:lumOff val="35000"/>
                  </a:schemeClr>
                </a:solidFill>
                <a:effectLst>
                  <a:outerShdw blurRad="38100" dist="38100" dir="2700000" algn="tl">
                    <a:srgbClr val="000000">
                      <a:alpha val="43137"/>
                    </a:srgbClr>
                  </a:outerShdw>
                </a:effectLst>
              </a:rPr>
              <a:t>COVID</a:t>
            </a:r>
            <a:r>
              <a:rPr lang="ru-RU" sz="2000" b="1" dirty="0" smtClean="0">
                <a:solidFill>
                  <a:schemeClr val="tx1">
                    <a:lumMod val="65000"/>
                    <a:lumOff val="35000"/>
                  </a:schemeClr>
                </a:solidFill>
                <a:effectLst>
                  <a:outerShdw blurRad="38100" dist="38100" dir="2700000" algn="tl">
                    <a:srgbClr val="000000">
                      <a:alpha val="43137"/>
                    </a:srgbClr>
                  </a:outerShdw>
                </a:effectLst>
              </a:rPr>
              <a:t> – 19.</a:t>
            </a:r>
            <a:endParaRPr lang="ru-RU" sz="2000" b="1" dirty="0">
              <a:solidFill>
                <a:schemeClr val="tx1">
                  <a:lumMod val="65000"/>
                  <a:lumOff val="35000"/>
                </a:schemeClr>
              </a:solidFill>
              <a:effectLst>
                <a:outerShdw blurRad="38100" dist="38100" dir="2700000" algn="tl">
                  <a:srgbClr val="000000">
                    <a:alpha val="43137"/>
                  </a:srgbClr>
                </a:outerShdw>
              </a:effectLst>
            </a:endParaRPr>
          </a:p>
        </p:txBody>
      </p:sp>
    </p:spTree>
  </p:cSld>
  <p:clrMapOvr>
    <a:masterClrMapping/>
  </p:clrMapOvr>
  <p:transition spd="slow" advClick="0" advTm="42000">
    <p:zoom/>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pic>
        <p:nvPicPr>
          <p:cNvPr id="33793" name="Picture 1" descr="20210209_143339"/>
          <p:cNvPicPr>
            <a:picLocks noChangeAspect="1" noChangeArrowheads="1"/>
          </p:cNvPicPr>
          <p:nvPr/>
        </p:nvPicPr>
        <p:blipFill>
          <a:blip r:embed="rId2" cstate="print">
            <a:lum bright="20000"/>
          </a:blip>
          <a:srcRect l="3159" t="6520" r="3638" b="6465"/>
          <a:stretch>
            <a:fillRect/>
          </a:stretch>
        </p:blipFill>
        <p:spPr bwMode="auto">
          <a:xfrm rot="5400000">
            <a:off x="5118401" y="2735577"/>
            <a:ext cx="4572000" cy="2958513"/>
          </a:xfrm>
          <a:prstGeom prst="rect">
            <a:avLst/>
          </a:prstGeom>
          <a:ln w="38100" cap="sq">
            <a:solidFill>
              <a:schemeClr val="tx1">
                <a:lumMod val="65000"/>
                <a:lumOff val="35000"/>
              </a:schemeClr>
            </a:solidFill>
            <a:prstDash val="solid"/>
            <a:miter lim="800000"/>
          </a:ln>
          <a:effectLst>
            <a:outerShdw blurRad="50800" dist="38100" dir="2700000" algn="tl" rotWithShape="0">
              <a:srgbClr val="000000">
                <a:alpha val="43000"/>
              </a:srgbClr>
            </a:outerShdw>
          </a:effectLst>
        </p:spPr>
      </p:pic>
      <p:pic>
        <p:nvPicPr>
          <p:cNvPr id="3074" name="Picture 2" descr="C:\Documents and Settings\Пользователь\Мои документы\восход.jpg"/>
          <p:cNvPicPr>
            <a:picLocks noChangeAspect="1" noChangeArrowheads="1"/>
          </p:cNvPicPr>
          <p:nvPr/>
        </p:nvPicPr>
        <p:blipFill>
          <a:blip r:embed="rId3">
            <a:lum bright="20000"/>
          </a:blip>
          <a:srcRect t="60225" r="75020"/>
          <a:stretch>
            <a:fillRect/>
          </a:stretch>
        </p:blipFill>
        <p:spPr bwMode="auto">
          <a:xfrm>
            <a:off x="142844" y="195256"/>
            <a:ext cx="1643074" cy="1519232"/>
          </a:xfrm>
          <a:prstGeom prst="ellipse">
            <a:avLst/>
          </a:prstGeom>
          <a:ln w="38100" cap="rnd">
            <a:solidFill>
              <a:schemeClr val="tx1">
                <a:lumMod val="65000"/>
                <a:lumOff val="35000"/>
              </a:schemeClr>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6" name="TextBox 5"/>
          <p:cNvSpPr txBox="1"/>
          <p:nvPr/>
        </p:nvSpPr>
        <p:spPr>
          <a:xfrm>
            <a:off x="1857356" y="160216"/>
            <a:ext cx="7429552" cy="1554272"/>
          </a:xfrm>
          <a:prstGeom prst="rect">
            <a:avLst/>
          </a:prstGeom>
          <a:noFill/>
        </p:spPr>
        <p:txBody>
          <a:bodyPr wrap="square" rtlCol="0">
            <a:spAutoFit/>
          </a:bodyPr>
          <a:lstStyle/>
          <a:p>
            <a:r>
              <a:rPr lang="en-US" sz="1900" b="1" i="1" u="sng" dirty="0" smtClean="0">
                <a:solidFill>
                  <a:schemeClr val="tx1">
                    <a:lumMod val="65000"/>
                    <a:lumOff val="35000"/>
                  </a:schemeClr>
                </a:solidFill>
                <a:effectLst>
                  <a:outerShdw blurRad="38100" dist="38100" dir="2700000" algn="tl">
                    <a:srgbClr val="000000">
                      <a:alpha val="43137"/>
                    </a:srgbClr>
                  </a:outerShdw>
                </a:effectLst>
              </a:rPr>
              <a:t>       </a:t>
            </a:r>
            <a:r>
              <a:rPr lang="ru-RU" sz="1900" b="1" i="1" u="sng" dirty="0" smtClean="0">
                <a:solidFill>
                  <a:schemeClr val="tx1">
                    <a:lumMod val="65000"/>
                    <a:lumOff val="35000"/>
                  </a:schemeClr>
                </a:solidFill>
                <a:effectLst>
                  <a:outerShdw blurRad="38100" dist="38100" dir="2700000" algn="tl">
                    <a:srgbClr val="000000">
                      <a:alpha val="43137"/>
                    </a:srgbClr>
                  </a:outerShdw>
                </a:effectLst>
              </a:rPr>
              <a:t>Применение иммуномодулирующего препарата аминодигидрофталазиндиона натрия для предотвращения прогрессирования пневмонии при </a:t>
            </a:r>
            <a:r>
              <a:rPr lang="en-US" sz="1900" b="1" i="1" u="sng" dirty="0" smtClean="0">
                <a:solidFill>
                  <a:schemeClr val="tx1">
                    <a:lumMod val="65000"/>
                    <a:lumOff val="35000"/>
                  </a:schemeClr>
                </a:solidFill>
                <a:effectLst>
                  <a:outerShdw blurRad="38100" dist="38100" dir="2700000" algn="tl">
                    <a:srgbClr val="000000">
                      <a:alpha val="43137"/>
                    </a:srgbClr>
                  </a:outerShdw>
                </a:effectLst>
              </a:rPr>
              <a:t>COVID</a:t>
            </a:r>
            <a:r>
              <a:rPr lang="ru-RU" sz="1900" b="1" i="1" u="sng" dirty="0" smtClean="0">
                <a:solidFill>
                  <a:schemeClr val="tx1">
                    <a:lumMod val="65000"/>
                    <a:lumOff val="35000"/>
                  </a:schemeClr>
                </a:solidFill>
                <a:effectLst>
                  <a:outerShdw blurRad="38100" dist="38100" dir="2700000" algn="tl">
                    <a:srgbClr val="000000">
                      <a:alpha val="43137"/>
                    </a:srgbClr>
                  </a:outerShdw>
                </a:effectLst>
              </a:rPr>
              <a:t> – 19 </a:t>
            </a:r>
            <a:r>
              <a:rPr lang="en-US" sz="1900" b="1" i="1" u="sng" dirty="0" smtClean="0">
                <a:solidFill>
                  <a:schemeClr val="tx1">
                    <a:lumMod val="65000"/>
                    <a:lumOff val="35000"/>
                  </a:schemeClr>
                </a:solidFill>
                <a:effectLst>
                  <a:outerShdw blurRad="38100" dist="38100" dir="2700000" algn="tl">
                    <a:srgbClr val="000000">
                      <a:alpha val="43137"/>
                    </a:srgbClr>
                  </a:outerShdw>
                </a:effectLst>
              </a:rPr>
              <a:t>/</a:t>
            </a:r>
            <a:r>
              <a:rPr lang="ru-RU" sz="1900" b="1" i="1" u="sng" dirty="0" smtClean="0">
                <a:solidFill>
                  <a:schemeClr val="tx1">
                    <a:lumMod val="65000"/>
                    <a:lumOff val="35000"/>
                  </a:schemeClr>
                </a:solidFill>
                <a:effectLst>
                  <a:outerShdw blurRad="38100" dist="38100" dir="2700000" algn="tl">
                    <a:srgbClr val="000000">
                      <a:alpha val="43137"/>
                    </a:srgbClr>
                  </a:outerShdw>
                </a:effectLst>
              </a:rPr>
              <a:t> А.</a:t>
            </a:r>
            <a:r>
              <a:rPr lang="en-US" sz="1900" b="1" i="1" u="sng" dirty="0" smtClean="0">
                <a:solidFill>
                  <a:schemeClr val="tx1">
                    <a:lumMod val="65000"/>
                    <a:lumOff val="35000"/>
                  </a:schemeClr>
                </a:solidFill>
                <a:effectLst>
                  <a:outerShdw blurRad="38100" dist="38100" dir="2700000" algn="tl">
                    <a:srgbClr val="000000">
                      <a:alpha val="43137"/>
                    </a:srgbClr>
                  </a:outerShdw>
                </a:effectLst>
              </a:rPr>
              <a:t> </a:t>
            </a:r>
            <a:r>
              <a:rPr lang="ru-RU" sz="1900" b="1" i="1" u="sng" dirty="0" smtClean="0">
                <a:solidFill>
                  <a:schemeClr val="tx1">
                    <a:lumMod val="65000"/>
                    <a:lumOff val="35000"/>
                  </a:schemeClr>
                </a:solidFill>
                <a:effectLst>
                  <a:outerShdw blurRad="38100" dist="38100" dir="2700000" algn="tl">
                    <a:srgbClr val="000000">
                      <a:alpha val="43137"/>
                    </a:srgbClr>
                  </a:outerShdw>
                </a:effectLst>
              </a:rPr>
              <a:t>А. </a:t>
            </a:r>
            <a:r>
              <a:rPr lang="ru-RU" sz="1900" b="1" i="1" u="sng" dirty="0" smtClean="0">
                <a:solidFill>
                  <a:schemeClr val="tx1">
                    <a:lumMod val="65000"/>
                    <a:lumOff val="35000"/>
                  </a:schemeClr>
                </a:solidFill>
                <a:effectLst>
                  <a:outerShdw blurRad="38100" dist="38100" dir="2700000" algn="tl">
                    <a:srgbClr val="000000">
                      <a:alpha val="43137"/>
                    </a:srgbClr>
                  </a:outerShdw>
                </a:effectLst>
              </a:rPr>
              <a:t>Свистунов, Г.</a:t>
            </a:r>
            <a:r>
              <a:rPr lang="en-US" sz="1900" b="1" i="1" u="sng" dirty="0" smtClean="0">
                <a:solidFill>
                  <a:schemeClr val="tx1">
                    <a:lumMod val="65000"/>
                    <a:lumOff val="35000"/>
                  </a:schemeClr>
                </a:solidFill>
                <a:effectLst>
                  <a:outerShdw blurRad="38100" dist="38100" dir="2700000" algn="tl">
                    <a:srgbClr val="000000">
                      <a:alpha val="43137"/>
                    </a:srgbClr>
                  </a:outerShdw>
                </a:effectLst>
              </a:rPr>
              <a:t> </a:t>
            </a:r>
            <a:r>
              <a:rPr lang="ru-RU" sz="1900" b="1" i="1" u="sng" dirty="0" smtClean="0">
                <a:solidFill>
                  <a:schemeClr val="tx1">
                    <a:lumMod val="65000"/>
                    <a:lumOff val="35000"/>
                  </a:schemeClr>
                </a:solidFill>
                <a:effectLst>
                  <a:outerShdw blurRad="38100" dist="38100" dir="2700000" algn="tl">
                    <a:srgbClr val="000000">
                      <a:alpha val="43137"/>
                    </a:srgbClr>
                  </a:outerShdw>
                </a:effectLst>
              </a:rPr>
              <a:t>К. Махнач, Д.</a:t>
            </a:r>
            <a:r>
              <a:rPr lang="en-US" sz="1900" b="1" i="1" u="sng" dirty="0" smtClean="0">
                <a:solidFill>
                  <a:schemeClr val="tx1">
                    <a:lumMod val="65000"/>
                    <a:lumOff val="35000"/>
                  </a:schemeClr>
                </a:solidFill>
                <a:effectLst>
                  <a:outerShdw blurRad="38100" dist="38100" dir="2700000" algn="tl">
                    <a:srgbClr val="000000">
                      <a:alpha val="43137"/>
                    </a:srgbClr>
                  </a:outerShdw>
                </a:effectLst>
              </a:rPr>
              <a:t> </a:t>
            </a:r>
            <a:r>
              <a:rPr lang="ru-RU" sz="1900" b="1" i="1" u="sng" dirty="0" smtClean="0">
                <a:solidFill>
                  <a:schemeClr val="tx1">
                    <a:lumMod val="65000"/>
                    <a:lumOff val="35000"/>
                  </a:schemeClr>
                </a:solidFill>
                <a:effectLst>
                  <a:outerShdw blurRad="38100" dist="38100" dir="2700000" algn="tl">
                    <a:srgbClr val="000000">
                      <a:alpha val="43137"/>
                    </a:srgbClr>
                  </a:outerShdw>
                </a:effectLst>
              </a:rPr>
              <a:t>В. Бунина </a:t>
            </a:r>
            <a:r>
              <a:rPr lang="en-US" sz="1900" b="1" i="1" u="sng" dirty="0" smtClean="0">
                <a:solidFill>
                  <a:schemeClr val="tx1">
                    <a:lumMod val="65000"/>
                    <a:lumOff val="35000"/>
                  </a:schemeClr>
                </a:solidFill>
                <a:effectLst>
                  <a:outerShdw blurRad="38100" dist="38100" dir="2700000" algn="tl">
                    <a:srgbClr val="000000">
                      <a:alpha val="43137"/>
                    </a:srgbClr>
                  </a:outerShdw>
                </a:effectLst>
              </a:rPr>
              <a:t>[</a:t>
            </a:r>
            <a:r>
              <a:rPr lang="ru-RU" sz="1900" b="1" i="1" u="sng" dirty="0" smtClean="0">
                <a:solidFill>
                  <a:schemeClr val="tx1">
                    <a:lumMod val="65000"/>
                    <a:lumOff val="35000"/>
                  </a:schemeClr>
                </a:solidFill>
                <a:effectLst>
                  <a:outerShdw blurRad="38100" dist="38100" dir="2700000" algn="tl">
                    <a:srgbClr val="000000">
                      <a:alpha val="43137"/>
                    </a:srgbClr>
                  </a:outerShdw>
                </a:effectLst>
              </a:rPr>
              <a:t>и</a:t>
            </a:r>
            <a:r>
              <a:rPr lang="en-US" sz="1900" b="1" i="1" u="sng" dirty="0" smtClean="0">
                <a:solidFill>
                  <a:schemeClr val="tx1">
                    <a:lumMod val="65000"/>
                    <a:lumOff val="35000"/>
                  </a:schemeClr>
                </a:solidFill>
                <a:effectLst>
                  <a:outerShdw blurRad="38100" dist="38100" dir="2700000" algn="tl">
                    <a:srgbClr val="000000">
                      <a:alpha val="43137"/>
                    </a:srgbClr>
                  </a:outerShdw>
                </a:effectLst>
              </a:rPr>
              <a:t> </a:t>
            </a:r>
            <a:r>
              <a:rPr lang="ru-RU" sz="1900" b="1" i="1" u="sng" dirty="0" smtClean="0">
                <a:solidFill>
                  <a:schemeClr val="tx1">
                    <a:lumMod val="65000"/>
                    <a:lumOff val="35000"/>
                  </a:schemeClr>
                </a:solidFill>
                <a:effectLst>
                  <a:outerShdw blurRad="38100" dist="38100" dir="2700000" algn="tl">
                    <a:srgbClr val="000000">
                      <a:alpha val="43137"/>
                    </a:srgbClr>
                  </a:outerShdw>
                </a:effectLst>
              </a:rPr>
              <a:t>др.</a:t>
            </a:r>
            <a:r>
              <a:rPr lang="en-US" sz="1900" b="1" i="1" u="sng" dirty="0" smtClean="0">
                <a:solidFill>
                  <a:schemeClr val="tx1">
                    <a:lumMod val="65000"/>
                    <a:lumOff val="35000"/>
                  </a:schemeClr>
                </a:solidFill>
                <a:effectLst>
                  <a:outerShdw blurRad="38100" dist="38100" dir="2700000" algn="tl">
                    <a:srgbClr val="000000">
                      <a:alpha val="43137"/>
                    </a:srgbClr>
                  </a:outerShdw>
                </a:effectLst>
              </a:rPr>
              <a:t>] // </a:t>
            </a:r>
            <a:r>
              <a:rPr lang="ru-RU" sz="1900" b="1" i="1" u="sng" dirty="0" smtClean="0">
                <a:solidFill>
                  <a:schemeClr val="tx1">
                    <a:lumMod val="65000"/>
                    <a:lumOff val="35000"/>
                  </a:schemeClr>
                </a:solidFill>
                <a:effectLst>
                  <a:outerShdw blurRad="38100" dist="38100" dir="2700000" algn="tl">
                    <a:srgbClr val="000000">
                      <a:alpha val="43137"/>
                    </a:srgbClr>
                  </a:outerShdw>
                </a:effectLst>
              </a:rPr>
              <a:t>Терапевтический архив. – 2020. – Т. 92, № 11. – С. 65-70.</a:t>
            </a:r>
            <a:endParaRPr lang="ru-RU" sz="1900" b="1" i="1" u="sng" dirty="0">
              <a:solidFill>
                <a:schemeClr val="tx1">
                  <a:lumMod val="65000"/>
                  <a:lumOff val="35000"/>
                </a:schemeClr>
              </a:solidFill>
              <a:effectLst>
                <a:outerShdw blurRad="38100" dist="38100" dir="2700000" algn="tl">
                  <a:srgbClr val="000000">
                    <a:alpha val="43137"/>
                  </a:srgbClr>
                </a:outerShdw>
              </a:effectLst>
            </a:endParaRPr>
          </a:p>
        </p:txBody>
      </p:sp>
      <p:sp>
        <p:nvSpPr>
          <p:cNvPr id="7" name="TextBox 6"/>
          <p:cNvSpPr txBox="1"/>
          <p:nvPr/>
        </p:nvSpPr>
        <p:spPr>
          <a:xfrm>
            <a:off x="214282" y="1976519"/>
            <a:ext cx="5286412" cy="4547399"/>
          </a:xfrm>
          <a:prstGeom prst="rect">
            <a:avLst/>
          </a:prstGeom>
          <a:noFill/>
          <a:ln w="38100">
            <a:solidFill>
              <a:schemeClr val="tx1">
                <a:lumMod val="65000"/>
                <a:lumOff val="35000"/>
              </a:schemeClr>
            </a:solidFill>
          </a:ln>
        </p:spPr>
        <p:txBody>
          <a:bodyPr wrap="square" rtlCol="0">
            <a:spAutoFit/>
          </a:bodyPr>
          <a:lstStyle/>
          <a:p>
            <a:pPr algn="ctr"/>
            <a:r>
              <a:rPr lang="ru-RU" sz="1930" b="1" i="1" dirty="0" smtClean="0">
                <a:solidFill>
                  <a:schemeClr val="tx1">
                    <a:lumMod val="65000"/>
                    <a:lumOff val="35000"/>
                  </a:schemeClr>
                </a:solidFill>
                <a:effectLst>
                  <a:outerShdw blurRad="38100" dist="38100" dir="2700000" algn="tl">
                    <a:srgbClr val="000000">
                      <a:alpha val="43137"/>
                    </a:srgbClr>
                  </a:outerShdw>
                </a:effectLst>
              </a:rPr>
              <a:t>Проведено клиническое наблюдение по использованию аминодигидрофталазиндиона натрия (препарата Галавит) для предотвращения прогрессирования легочных осложнений коронавирусной инфекции, в частности для ускорения рассасывания легочных инфильтратов. Применение этого препарата положительно влияло на динамику клинических показателей, оказывало модулирующее действие на иммунную систему организма, предотвращало прогрессирование поражения легочной ткани, способствовало регрессии инфильтративных очагов, предупреждая развитие избыточного пневмофиброза.</a:t>
            </a:r>
            <a:endParaRPr lang="ru-RU" sz="1930" b="1" i="1" dirty="0">
              <a:solidFill>
                <a:schemeClr val="tx1">
                  <a:lumMod val="65000"/>
                  <a:lumOff val="35000"/>
                </a:schemeClr>
              </a:solidFill>
              <a:effectLst>
                <a:outerShdw blurRad="38100" dist="38100" dir="2700000" algn="tl">
                  <a:srgbClr val="000000">
                    <a:alpha val="43137"/>
                  </a:srgbClr>
                </a:outerShdw>
              </a:effectLst>
            </a:endParaRPr>
          </a:p>
        </p:txBody>
      </p:sp>
    </p:spTree>
  </p:cSld>
  <p:clrMapOvr>
    <a:masterClrMapping/>
  </p:clrMapOvr>
  <p:transition spd="slow" advClick="0" advTm="42000">
    <p:zoom/>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pic>
        <p:nvPicPr>
          <p:cNvPr id="34817" name="Picture 1" descr="20210209_151624"/>
          <p:cNvPicPr>
            <a:picLocks noChangeAspect="1" noChangeArrowheads="1"/>
          </p:cNvPicPr>
          <p:nvPr/>
        </p:nvPicPr>
        <p:blipFill>
          <a:blip r:embed="rId2" cstate="print">
            <a:lum bright="10000" contrast="20000"/>
          </a:blip>
          <a:srcRect l="2997" t="3259" r="5504"/>
          <a:stretch>
            <a:fillRect/>
          </a:stretch>
        </p:blipFill>
        <p:spPr bwMode="auto">
          <a:xfrm>
            <a:off x="214282" y="214290"/>
            <a:ext cx="3286148" cy="5143536"/>
          </a:xfrm>
          <a:prstGeom prst="rect">
            <a:avLst/>
          </a:prstGeom>
          <a:noFill/>
          <a:ln w="38100">
            <a:solidFill>
              <a:schemeClr val="tx1">
                <a:lumMod val="65000"/>
                <a:lumOff val="35000"/>
              </a:schemeClr>
            </a:solidFill>
          </a:ln>
        </p:spPr>
      </p:pic>
      <p:pic>
        <p:nvPicPr>
          <p:cNvPr id="6" name="Picture 5" descr="C:\Documents and Settings\Пользователь\Мои документы\розовый.jpg"/>
          <p:cNvPicPr>
            <a:picLocks noChangeAspect="1" noChangeArrowheads="1"/>
          </p:cNvPicPr>
          <p:nvPr/>
        </p:nvPicPr>
        <p:blipFill>
          <a:blip r:embed="rId3">
            <a:clrChange>
              <a:clrFrom>
                <a:srgbClr val="EFC1B2"/>
              </a:clrFrom>
              <a:clrTo>
                <a:srgbClr val="EFC1B2">
                  <a:alpha val="0"/>
                </a:srgbClr>
              </a:clrTo>
            </a:clrChange>
          </a:blip>
          <a:srcRect l="31971" t="17639" r="52595" b="65213"/>
          <a:stretch>
            <a:fillRect/>
          </a:stretch>
        </p:blipFill>
        <p:spPr bwMode="auto">
          <a:xfrm>
            <a:off x="7416594" y="5429264"/>
            <a:ext cx="1656000" cy="1379948"/>
          </a:xfrm>
          <a:prstGeom prst="rect">
            <a:avLst/>
          </a:prstGeom>
          <a:noFill/>
        </p:spPr>
      </p:pic>
      <p:sp>
        <p:nvSpPr>
          <p:cNvPr id="5" name="TextBox 4"/>
          <p:cNvSpPr txBox="1"/>
          <p:nvPr/>
        </p:nvSpPr>
        <p:spPr>
          <a:xfrm>
            <a:off x="4071934" y="428604"/>
            <a:ext cx="237566" cy="369332"/>
          </a:xfrm>
          <a:prstGeom prst="rect">
            <a:avLst/>
          </a:prstGeom>
          <a:noFill/>
        </p:spPr>
        <p:txBody>
          <a:bodyPr wrap="none" rtlCol="0">
            <a:spAutoFit/>
          </a:bodyPr>
          <a:lstStyle/>
          <a:p>
            <a:r>
              <a:rPr lang="ru-RU" dirty="0" smtClean="0"/>
              <a:t> </a:t>
            </a:r>
            <a:endParaRPr lang="ru-RU" dirty="0"/>
          </a:p>
        </p:txBody>
      </p:sp>
      <p:sp>
        <p:nvSpPr>
          <p:cNvPr id="7" name="TextBox 6"/>
          <p:cNvSpPr txBox="1"/>
          <p:nvPr/>
        </p:nvSpPr>
        <p:spPr>
          <a:xfrm>
            <a:off x="3714745" y="214290"/>
            <a:ext cx="5214974" cy="5141407"/>
          </a:xfrm>
          <a:prstGeom prst="rect">
            <a:avLst/>
          </a:prstGeom>
          <a:noFill/>
          <a:ln w="38100">
            <a:solidFill>
              <a:schemeClr val="tx1">
                <a:lumMod val="65000"/>
                <a:lumOff val="35000"/>
              </a:schemeClr>
            </a:solidFill>
          </a:ln>
        </p:spPr>
        <p:txBody>
          <a:bodyPr wrap="square" rtlCol="0">
            <a:spAutoFit/>
          </a:bodyPr>
          <a:lstStyle/>
          <a:p>
            <a:pPr algn="ctr"/>
            <a:r>
              <a:rPr lang="ru-RU" sz="1930" b="1" dirty="0" smtClean="0">
                <a:solidFill>
                  <a:schemeClr val="tx1">
                    <a:lumMod val="65000"/>
                    <a:lumOff val="35000"/>
                  </a:schemeClr>
                </a:solidFill>
                <a:effectLst>
                  <a:outerShdw blurRad="38100" dist="38100" dir="2700000" algn="tl">
                    <a:srgbClr val="000000">
                      <a:alpha val="43137"/>
                    </a:srgbClr>
                  </a:outerShdw>
                </a:effectLst>
              </a:rPr>
              <a:t>Целью данной работы стала оценка состояния плазменного гемостаза у пациентов с различной тяжестью течения </a:t>
            </a:r>
            <a:r>
              <a:rPr lang="en-US" sz="1930" b="1" dirty="0" smtClean="0">
                <a:solidFill>
                  <a:schemeClr val="tx1">
                    <a:lumMod val="65000"/>
                    <a:lumOff val="35000"/>
                  </a:schemeClr>
                </a:solidFill>
                <a:effectLst>
                  <a:outerShdw blurRad="38100" dist="38100" dir="2700000" algn="tl">
                    <a:srgbClr val="000000">
                      <a:alpha val="43137"/>
                    </a:srgbClr>
                  </a:outerShdw>
                </a:effectLst>
              </a:rPr>
              <a:t>COVID</a:t>
            </a:r>
            <a:r>
              <a:rPr lang="ru-RU" sz="1930" b="1" dirty="0" smtClean="0">
                <a:solidFill>
                  <a:schemeClr val="tx1">
                    <a:lumMod val="65000"/>
                    <a:lumOff val="35000"/>
                  </a:schemeClr>
                </a:solidFill>
                <a:effectLst>
                  <a:outerShdw blurRad="38100" dist="38100" dir="2700000" algn="tl">
                    <a:srgbClr val="000000">
                      <a:alpha val="43137"/>
                    </a:srgbClr>
                  </a:outerShdw>
                </a:effectLst>
              </a:rPr>
              <a:t> – 19. В исследование  были включены 46 пациентов с диагнозом </a:t>
            </a:r>
            <a:r>
              <a:rPr lang="en-US" sz="1930" b="1" dirty="0" smtClean="0">
                <a:solidFill>
                  <a:schemeClr val="tx1">
                    <a:lumMod val="65000"/>
                    <a:lumOff val="35000"/>
                  </a:schemeClr>
                </a:solidFill>
                <a:effectLst>
                  <a:outerShdw blurRad="38100" dist="38100" dir="2700000" algn="tl">
                    <a:srgbClr val="000000">
                      <a:alpha val="43137"/>
                    </a:srgbClr>
                  </a:outerShdw>
                </a:effectLst>
              </a:rPr>
              <a:t>COVID</a:t>
            </a:r>
            <a:r>
              <a:rPr lang="ru-RU" sz="1930" b="1" dirty="0" smtClean="0">
                <a:solidFill>
                  <a:schemeClr val="tx1">
                    <a:lumMod val="65000"/>
                    <a:lumOff val="35000"/>
                  </a:schemeClr>
                </a:solidFill>
                <a:effectLst>
                  <a:outerShdw blurRad="38100" dist="38100" dir="2700000" algn="tl">
                    <a:srgbClr val="000000">
                      <a:alpha val="43137"/>
                    </a:srgbClr>
                  </a:outerShdw>
                </a:effectLst>
              </a:rPr>
              <a:t> – 19, которые были стратифицированы по степени тяжести на 4 группы: с легким  (1), среднетяжелым (2), тяжелым (3) и крайне тяжелым (4) течением. В результате показана зависимость между показателями плазменного гемостаза (Д-димер, фибриноген, антитромбин </a:t>
            </a:r>
            <a:r>
              <a:rPr lang="en-US" sz="1930" b="1" dirty="0" smtClean="0">
                <a:solidFill>
                  <a:schemeClr val="tx1">
                    <a:lumMod val="65000"/>
                    <a:lumOff val="35000"/>
                  </a:schemeClr>
                </a:solidFill>
                <a:effectLst>
                  <a:outerShdw blurRad="38100" dist="38100" dir="2700000" algn="tl">
                    <a:srgbClr val="000000">
                      <a:alpha val="43137"/>
                    </a:srgbClr>
                  </a:outerShdw>
                </a:effectLst>
              </a:rPr>
              <a:t>III</a:t>
            </a:r>
            <a:r>
              <a:rPr lang="ru-RU" sz="1930" b="1" dirty="0" smtClean="0">
                <a:solidFill>
                  <a:schemeClr val="tx1">
                    <a:lumMod val="65000"/>
                    <a:lumOff val="35000"/>
                  </a:schemeClr>
                </a:solidFill>
                <a:effectLst>
                  <a:outerShdw blurRad="38100" dist="38100" dir="2700000" algn="tl">
                    <a:srgbClr val="000000">
                      <a:alpha val="43137"/>
                    </a:srgbClr>
                  </a:outerShdw>
                </a:effectLst>
              </a:rPr>
              <a:t>),</a:t>
            </a:r>
            <a:r>
              <a:rPr lang="en-US" sz="1930" b="1" dirty="0" smtClean="0">
                <a:solidFill>
                  <a:schemeClr val="tx1">
                    <a:lumMod val="65000"/>
                    <a:lumOff val="35000"/>
                  </a:schemeClr>
                </a:solidFill>
                <a:effectLst>
                  <a:outerShdw blurRad="38100" dist="38100" dir="2700000" algn="tl">
                    <a:srgbClr val="000000">
                      <a:alpha val="43137"/>
                    </a:srgbClr>
                  </a:outerShdw>
                </a:effectLst>
              </a:rPr>
              <a:t> </a:t>
            </a:r>
            <a:r>
              <a:rPr lang="ru-RU" sz="1930" b="1" dirty="0" smtClean="0">
                <a:solidFill>
                  <a:schemeClr val="tx1">
                    <a:lumMod val="65000"/>
                    <a:lumOff val="35000"/>
                  </a:schemeClr>
                </a:solidFill>
                <a:effectLst>
                  <a:outerShdw blurRad="38100" dist="38100" dir="2700000" algn="tl">
                    <a:srgbClr val="000000">
                      <a:alpha val="43137"/>
                    </a:srgbClr>
                  </a:outerShdw>
                </a:effectLst>
              </a:rPr>
              <a:t>а также количеством тромбоцитов и тяжестью течения инфекции. В случае тяжелого и крайне тяжелого течения необходим мониторинг данных показателей для проведения успешной антикоагулянтной профилактики НМГ.</a:t>
            </a:r>
            <a:endParaRPr lang="ru-RU" sz="1930" b="1" dirty="0">
              <a:solidFill>
                <a:schemeClr val="tx1">
                  <a:lumMod val="65000"/>
                  <a:lumOff val="35000"/>
                </a:schemeClr>
              </a:solidFill>
              <a:effectLst>
                <a:outerShdw blurRad="38100" dist="38100" dir="2700000" algn="tl">
                  <a:srgbClr val="000000">
                    <a:alpha val="43137"/>
                  </a:srgbClr>
                </a:outerShdw>
              </a:effectLst>
            </a:endParaRPr>
          </a:p>
        </p:txBody>
      </p:sp>
      <p:sp>
        <p:nvSpPr>
          <p:cNvPr id="8" name="TextBox 7"/>
          <p:cNvSpPr txBox="1"/>
          <p:nvPr/>
        </p:nvSpPr>
        <p:spPr>
          <a:xfrm>
            <a:off x="142876" y="5514819"/>
            <a:ext cx="7525468" cy="1280351"/>
          </a:xfrm>
          <a:prstGeom prst="rect">
            <a:avLst/>
          </a:prstGeom>
          <a:noFill/>
        </p:spPr>
        <p:txBody>
          <a:bodyPr wrap="square" rtlCol="0">
            <a:spAutoFit/>
          </a:bodyPr>
          <a:lstStyle/>
          <a:p>
            <a:r>
              <a:rPr lang="ru-RU" sz="1930" b="1" i="1" u="sng" dirty="0" smtClean="0">
                <a:solidFill>
                  <a:schemeClr val="tx1">
                    <a:lumMod val="65000"/>
                    <a:lumOff val="35000"/>
                  </a:schemeClr>
                </a:solidFill>
                <a:effectLst>
                  <a:outerShdw blurRad="38100" dist="38100" dir="2700000" algn="tl">
                    <a:srgbClr val="000000">
                      <a:alpha val="43137"/>
                    </a:srgbClr>
                  </a:outerShdw>
                </a:effectLst>
              </a:rPr>
              <a:t>       Особенности системы плазменного гемостаза у пациентов  с новой коронавирусной инфекцией </a:t>
            </a:r>
            <a:r>
              <a:rPr lang="en-US" sz="1930" b="1" i="1" u="sng" dirty="0" smtClean="0">
                <a:solidFill>
                  <a:schemeClr val="tx1">
                    <a:lumMod val="65000"/>
                    <a:lumOff val="35000"/>
                  </a:schemeClr>
                </a:solidFill>
                <a:effectLst>
                  <a:outerShdw blurRad="38100" dist="38100" dir="2700000" algn="tl">
                    <a:srgbClr val="000000">
                      <a:alpha val="43137"/>
                    </a:srgbClr>
                  </a:outerShdw>
                </a:effectLst>
              </a:rPr>
              <a:t>COVID</a:t>
            </a:r>
            <a:r>
              <a:rPr lang="ru-RU" sz="1930" b="1" i="1" u="sng" dirty="0" smtClean="0">
                <a:solidFill>
                  <a:schemeClr val="tx1">
                    <a:lumMod val="65000"/>
                    <a:lumOff val="35000"/>
                  </a:schemeClr>
                </a:solidFill>
                <a:effectLst>
                  <a:outerShdw blurRad="38100" dist="38100" dir="2700000" algn="tl">
                    <a:srgbClr val="000000">
                      <a:alpha val="43137"/>
                    </a:srgbClr>
                  </a:outerShdw>
                </a:effectLst>
              </a:rPr>
              <a:t> – 19 </a:t>
            </a:r>
            <a:r>
              <a:rPr lang="en-US" sz="1930" b="1" i="1" u="sng" dirty="0" smtClean="0">
                <a:solidFill>
                  <a:schemeClr val="tx1">
                    <a:lumMod val="65000"/>
                    <a:lumOff val="35000"/>
                  </a:schemeClr>
                </a:solidFill>
                <a:effectLst>
                  <a:outerShdw blurRad="38100" dist="38100" dir="2700000" algn="tl">
                    <a:srgbClr val="000000">
                      <a:alpha val="43137"/>
                    </a:srgbClr>
                  </a:outerShdw>
                </a:effectLst>
              </a:rPr>
              <a:t>/</a:t>
            </a:r>
            <a:r>
              <a:rPr lang="ru-RU" sz="1930" b="1" i="1" u="sng" dirty="0" smtClean="0">
                <a:solidFill>
                  <a:schemeClr val="tx1">
                    <a:lumMod val="65000"/>
                    <a:lumOff val="35000"/>
                  </a:schemeClr>
                </a:solidFill>
                <a:effectLst>
                  <a:outerShdw blurRad="38100" dist="38100" dir="2700000" algn="tl">
                    <a:srgbClr val="000000">
                      <a:alpha val="43137"/>
                    </a:srgbClr>
                  </a:outerShdw>
                </a:effectLst>
              </a:rPr>
              <a:t> М</a:t>
            </a:r>
            <a:r>
              <a:rPr lang="ru-RU" sz="1930" b="1" i="1" u="sng" dirty="0" smtClean="0">
                <a:solidFill>
                  <a:schemeClr val="tx1">
                    <a:lumMod val="65000"/>
                    <a:lumOff val="35000"/>
                  </a:schemeClr>
                </a:solidFill>
                <a:effectLst>
                  <a:outerShdw blurRad="38100" dist="38100" dir="2700000" algn="tl">
                    <a:srgbClr val="000000">
                      <a:alpha val="43137"/>
                    </a:srgbClr>
                  </a:outerShdw>
                </a:effectLst>
              </a:rPr>
              <a:t>. И</a:t>
            </a:r>
            <a:r>
              <a:rPr lang="ru-RU" sz="1930" b="1" i="1" u="sng" dirty="0" smtClean="0">
                <a:solidFill>
                  <a:schemeClr val="tx1">
                    <a:lumMod val="65000"/>
                    <a:lumOff val="35000"/>
                  </a:schemeClr>
                </a:solidFill>
                <a:effectLst>
                  <a:outerShdw blurRad="38100" dist="38100" dir="2700000" algn="tl">
                    <a:srgbClr val="000000">
                      <a:alpha val="43137"/>
                    </a:srgbClr>
                  </a:outerShdw>
                </a:effectLst>
              </a:rPr>
              <a:t>. Маркелов, О</a:t>
            </a:r>
            <a:r>
              <a:rPr lang="ru-RU" sz="1930" b="1" i="1" u="sng" dirty="0" smtClean="0">
                <a:solidFill>
                  <a:schemeClr val="tx1">
                    <a:lumMod val="65000"/>
                    <a:lumOff val="35000"/>
                  </a:schemeClr>
                </a:solidFill>
                <a:effectLst>
                  <a:outerShdw blurRad="38100" dist="38100" dir="2700000" algn="tl">
                    <a:srgbClr val="000000">
                      <a:alpha val="43137"/>
                    </a:srgbClr>
                  </a:outerShdw>
                </a:effectLst>
              </a:rPr>
              <a:t>. С</a:t>
            </a:r>
            <a:r>
              <a:rPr lang="ru-RU" sz="1930" b="1" i="1" u="sng" dirty="0" smtClean="0">
                <a:solidFill>
                  <a:schemeClr val="tx1">
                    <a:lumMod val="65000"/>
                    <a:lumOff val="35000"/>
                  </a:schemeClr>
                </a:solidFill>
                <a:effectLst>
                  <a:outerShdw blurRad="38100" dist="38100" dir="2700000" algn="tl">
                    <a:srgbClr val="000000">
                      <a:alpha val="43137"/>
                    </a:srgbClr>
                  </a:outerShdw>
                </a:effectLst>
              </a:rPr>
              <a:t>. Безнощенко, Т</a:t>
            </a:r>
            <a:r>
              <a:rPr lang="ru-RU" sz="1930" b="1" i="1" u="sng" dirty="0" smtClean="0">
                <a:solidFill>
                  <a:schemeClr val="tx1">
                    <a:lumMod val="65000"/>
                    <a:lumOff val="35000"/>
                  </a:schemeClr>
                </a:solidFill>
                <a:effectLst>
                  <a:outerShdw blurRad="38100" dist="38100" dir="2700000" algn="tl">
                    <a:srgbClr val="000000">
                      <a:alpha val="43137"/>
                    </a:srgbClr>
                  </a:outerShdw>
                </a:effectLst>
              </a:rPr>
              <a:t>. Ю</a:t>
            </a:r>
            <a:r>
              <a:rPr lang="ru-RU" sz="1930" b="1" i="1" u="sng" dirty="0" smtClean="0">
                <a:solidFill>
                  <a:schemeClr val="tx1">
                    <a:lumMod val="65000"/>
                    <a:lumOff val="35000"/>
                  </a:schemeClr>
                </a:solidFill>
                <a:effectLst>
                  <a:outerShdw blurRad="38100" dist="38100" dir="2700000" algn="tl">
                    <a:srgbClr val="000000">
                      <a:alpha val="43137"/>
                    </a:srgbClr>
                  </a:outerShdw>
                </a:effectLst>
              </a:rPr>
              <a:t>. Иванец </a:t>
            </a:r>
            <a:r>
              <a:rPr lang="en-US" sz="1930" b="1" i="1" u="sng" dirty="0" smtClean="0">
                <a:solidFill>
                  <a:schemeClr val="tx1">
                    <a:lumMod val="65000"/>
                    <a:lumOff val="35000"/>
                  </a:schemeClr>
                </a:solidFill>
                <a:effectLst>
                  <a:outerShdw blurRad="38100" dist="38100" dir="2700000" algn="tl">
                    <a:srgbClr val="000000">
                      <a:alpha val="43137"/>
                    </a:srgbClr>
                  </a:outerShdw>
                </a:effectLst>
              </a:rPr>
              <a:t>[</a:t>
            </a:r>
            <a:r>
              <a:rPr lang="ru-RU" sz="1930" b="1" i="1" u="sng" dirty="0" smtClean="0">
                <a:solidFill>
                  <a:schemeClr val="tx1">
                    <a:lumMod val="65000"/>
                    <a:lumOff val="35000"/>
                  </a:schemeClr>
                </a:solidFill>
                <a:effectLst>
                  <a:outerShdw blurRad="38100" dist="38100" dir="2700000" algn="tl">
                    <a:srgbClr val="000000">
                      <a:alpha val="43137"/>
                    </a:srgbClr>
                  </a:outerShdw>
                </a:effectLst>
              </a:rPr>
              <a:t>и др.</a:t>
            </a:r>
            <a:r>
              <a:rPr lang="en-US" sz="1930" b="1" i="1" u="sng" dirty="0" smtClean="0">
                <a:solidFill>
                  <a:schemeClr val="tx1">
                    <a:lumMod val="65000"/>
                    <a:lumOff val="35000"/>
                  </a:schemeClr>
                </a:solidFill>
                <a:effectLst>
                  <a:outerShdw blurRad="38100" dist="38100" dir="2700000" algn="tl">
                    <a:srgbClr val="000000">
                      <a:alpha val="43137"/>
                    </a:srgbClr>
                  </a:outerShdw>
                </a:effectLst>
              </a:rPr>
              <a:t>] // </a:t>
            </a:r>
            <a:r>
              <a:rPr lang="ru-RU" sz="1930" b="1" i="1" u="sng" dirty="0" smtClean="0">
                <a:solidFill>
                  <a:schemeClr val="tx1">
                    <a:lumMod val="65000"/>
                    <a:lumOff val="35000"/>
                  </a:schemeClr>
                </a:solidFill>
                <a:effectLst>
                  <a:outerShdw blurRad="38100" dist="38100" dir="2700000" algn="tl">
                    <a:srgbClr val="000000">
                      <a:alpha val="43137"/>
                    </a:srgbClr>
                  </a:outerShdw>
                </a:effectLst>
              </a:rPr>
              <a:t>Акушерство и гинекология. – 2020. - № 9. – С. 138-144.</a:t>
            </a:r>
            <a:endParaRPr lang="ru-RU" sz="1930" b="1" i="1" u="sng" dirty="0">
              <a:solidFill>
                <a:schemeClr val="tx1">
                  <a:lumMod val="65000"/>
                  <a:lumOff val="35000"/>
                </a:schemeClr>
              </a:solidFill>
              <a:effectLst>
                <a:outerShdw blurRad="38100" dist="38100" dir="2700000" algn="tl">
                  <a:srgbClr val="000000">
                    <a:alpha val="43137"/>
                  </a:srgbClr>
                </a:outerShdw>
              </a:effectLst>
            </a:endParaRPr>
          </a:p>
        </p:txBody>
      </p:sp>
    </p:spTree>
  </p:cSld>
  <p:clrMapOvr>
    <a:masterClrMapping/>
  </p:clrMapOvr>
  <p:transition spd="slow" advClick="0" advTm="43000">
    <p:zoom/>
  </p:transition>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3761</TotalTime>
  <Words>1379</Words>
  <Application>Microsoft Office PowerPoint</Application>
  <PresentationFormat>Экран (4:3)</PresentationFormat>
  <Paragraphs>25</Paragraphs>
  <Slides>13</Slides>
  <Notes>0</Notes>
  <HiddenSlides>0</HiddenSlides>
  <MMClips>0</MMClips>
  <ScaleCrop>false</ScaleCrop>
  <HeadingPairs>
    <vt:vector size="6" baseType="variant">
      <vt:variant>
        <vt:lpstr>Использованные шрифты</vt:lpstr>
      </vt:variant>
      <vt:variant>
        <vt:i4>2</vt:i4>
      </vt:variant>
      <vt:variant>
        <vt:lpstr>Тема</vt:lpstr>
      </vt:variant>
      <vt:variant>
        <vt:i4>1</vt:i4>
      </vt:variant>
      <vt:variant>
        <vt:lpstr>Заголовки слайдов</vt:lpstr>
      </vt:variant>
      <vt:variant>
        <vt:i4>13</vt:i4>
      </vt:variant>
    </vt:vector>
  </HeadingPairs>
  <TitlesOfParts>
    <vt:vector size="16" baseType="lpstr">
      <vt:lpstr>Arial</vt:lpstr>
      <vt:lpstr>Calibri</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Пользователь</dc:creator>
  <cp:lastModifiedBy>User2</cp:lastModifiedBy>
  <cp:revision>327</cp:revision>
  <dcterms:created xsi:type="dcterms:W3CDTF">2021-01-28T13:02:19Z</dcterms:created>
  <dcterms:modified xsi:type="dcterms:W3CDTF">2021-02-25T10:45:28Z</dcterms:modified>
</cp:coreProperties>
</file>