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1"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B839BB-0814-40B9-874D-B4A15E197B5A}"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C2911B-CE9C-4C41-ADD5-6C4DF8EC477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839BB-0814-40B9-874D-B4A15E197B5A}" type="datetimeFigureOut">
              <a:rPr lang="ru-RU" smtClean="0"/>
              <a:pPr/>
              <a:t>02.09.2021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2911B-CE9C-4C41-ADD5-6C4DF8EC47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7938"/>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flipH="1">
            <a:off x="500030" y="1214422"/>
            <a:ext cx="8643965" cy="1846659"/>
          </a:xfrm>
          <a:prstGeom prst="rect">
            <a:avLst/>
          </a:prstGeom>
          <a:noFill/>
        </p:spPr>
        <p:txBody>
          <a:bodyPr wrap="square" rtlCol="0">
            <a:spAutoFit/>
          </a:bodyPr>
          <a:lstStyle/>
          <a:p>
            <a:r>
              <a:rPr lang="ru-RU" sz="4800" b="1" dirty="0" smtClean="0"/>
              <a:t>         «Женский почерк» </a:t>
            </a:r>
          </a:p>
          <a:p>
            <a:r>
              <a:rPr lang="ru-RU" sz="4800" b="1" dirty="0" smtClean="0"/>
              <a:t>в художественной литературе</a:t>
            </a:r>
          </a:p>
          <a:p>
            <a:endParaRPr lang="ru-RU" dirty="0"/>
          </a:p>
        </p:txBody>
      </p:sp>
      <p:sp>
        <p:nvSpPr>
          <p:cNvPr id="5" name="Прямоугольник 4"/>
          <p:cNvSpPr/>
          <p:nvPr/>
        </p:nvSpPr>
        <p:spPr>
          <a:xfrm>
            <a:off x="642910" y="3143248"/>
            <a:ext cx="8286808" cy="1200329"/>
          </a:xfrm>
          <a:prstGeom prst="rect">
            <a:avLst/>
          </a:prstGeom>
        </p:spPr>
        <p:txBody>
          <a:bodyPr wrap="square">
            <a:spAutoFit/>
          </a:bodyPr>
          <a:lstStyle/>
          <a:p>
            <a:r>
              <a:rPr lang="ru-RU" sz="2400" b="1" i="1" dirty="0" smtClean="0"/>
              <a:t>Долгое время считалось, что женщинам нет места в писательстве. Однако существует множество примеров женщин-литераторов, которые доказали миру обратное.</a:t>
            </a:r>
            <a:endParaRPr lang="ru-RU" sz="2400" b="1" i="1" dirty="0"/>
          </a:p>
        </p:txBody>
      </p:sp>
      <p:sp>
        <p:nvSpPr>
          <p:cNvPr id="6" name="Прямоугольник 5"/>
          <p:cNvSpPr/>
          <p:nvPr/>
        </p:nvSpPr>
        <p:spPr>
          <a:xfrm>
            <a:off x="928662" y="5072074"/>
            <a:ext cx="7572428" cy="369332"/>
          </a:xfrm>
          <a:prstGeom prst="rect">
            <a:avLst/>
          </a:prstGeom>
        </p:spPr>
        <p:txBody>
          <a:bodyPr wrap="square">
            <a:spAutoFit/>
          </a:bodyPr>
          <a:lstStyle/>
          <a:p>
            <a:r>
              <a:rPr lang="ru-RU" b="1" dirty="0" smtClean="0"/>
              <a:t>Выставку подготовила зав.сектором отдела ОБВСК Оберемченко Н.И.</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7938"/>
            <a:ext cx="9144000" cy="6858000"/>
          </a:xfrm>
          <a:prstGeom prst="rect">
            <a:avLst/>
          </a:prstGeom>
          <a:noFill/>
          <a:ln w="9525">
            <a:noFill/>
            <a:miter lim="800000"/>
            <a:headEnd/>
            <a:tailEnd/>
          </a:ln>
          <a:effectLst/>
        </p:spPr>
      </p:pic>
      <p:pic>
        <p:nvPicPr>
          <p:cNvPr id="6145" name="Picture 1"/>
          <p:cNvPicPr>
            <a:picLocks noChangeAspect="1" noChangeArrowheads="1"/>
          </p:cNvPicPr>
          <p:nvPr/>
        </p:nvPicPr>
        <p:blipFill>
          <a:blip r:embed="rId3" cstate="print"/>
          <a:srcRect/>
          <a:stretch>
            <a:fillRect/>
          </a:stretch>
        </p:blipFill>
        <p:spPr bwMode="auto">
          <a:xfrm>
            <a:off x="5143504" y="1000108"/>
            <a:ext cx="3214710" cy="4572032"/>
          </a:xfrm>
          <a:prstGeom prst="rect">
            <a:avLst/>
          </a:prstGeom>
          <a:noFill/>
          <a:ln w="9525">
            <a:noFill/>
            <a:miter lim="800000"/>
            <a:headEnd/>
            <a:tailEnd/>
          </a:ln>
          <a:effectLst/>
        </p:spPr>
      </p:pic>
      <p:sp>
        <p:nvSpPr>
          <p:cNvPr id="4" name="Прямоугольник 3"/>
          <p:cNvSpPr/>
          <p:nvPr/>
        </p:nvSpPr>
        <p:spPr>
          <a:xfrm>
            <a:off x="571472" y="2857496"/>
            <a:ext cx="4572032" cy="2862322"/>
          </a:xfrm>
          <a:prstGeom prst="rect">
            <a:avLst/>
          </a:prstGeom>
        </p:spPr>
        <p:txBody>
          <a:bodyPr wrap="square">
            <a:spAutoFit/>
          </a:bodyPr>
          <a:lstStyle/>
          <a:p>
            <a:r>
              <a:rPr lang="ru-RU" sz="2000" b="1" i="1" dirty="0" smtClean="0"/>
              <a:t>Дочь состоятельного помещика и большая мечтательница, Эмма пытается разнообразить свой досуг, организовывая чужую личную жизнь. Будучи уверенной, что она никогда не выйдет замуж, она выступает в роли свахи для своих подруг и знакомых, но жизнь преподносит ей сюрприз за сюрпризом.</a:t>
            </a:r>
            <a:endParaRPr lang="ru-RU" sz="2000" b="1" i="1" dirty="0"/>
          </a:p>
        </p:txBody>
      </p:sp>
      <p:sp>
        <p:nvSpPr>
          <p:cNvPr id="6146" name="Rectangle 2"/>
          <p:cNvSpPr>
            <a:spLocks noChangeArrowheads="1"/>
          </p:cNvSpPr>
          <p:nvPr/>
        </p:nvSpPr>
        <p:spPr bwMode="auto">
          <a:xfrm>
            <a:off x="642910" y="1199034"/>
            <a:ext cx="442915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 76</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Остин, Д.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Эмма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 Остин. – Москва : АСТ, 1998</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454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966-03-0187-1</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58000"/>
          </a:xfrm>
          <a:prstGeom prst="rect">
            <a:avLst/>
          </a:prstGeom>
          <a:noFill/>
          <a:ln w="9525">
            <a:noFill/>
            <a:miter lim="800000"/>
            <a:headEnd/>
            <a:tailEnd/>
          </a:ln>
          <a:effectLst/>
        </p:spPr>
      </p:pic>
      <p:pic>
        <p:nvPicPr>
          <p:cNvPr id="5121" name="Picture 1"/>
          <p:cNvPicPr>
            <a:picLocks noChangeAspect="1" noChangeArrowheads="1"/>
          </p:cNvPicPr>
          <p:nvPr/>
        </p:nvPicPr>
        <p:blipFill>
          <a:blip r:embed="rId3"/>
          <a:srcRect/>
          <a:stretch>
            <a:fillRect/>
          </a:stretch>
        </p:blipFill>
        <p:spPr bwMode="auto">
          <a:xfrm>
            <a:off x="5143504" y="1071546"/>
            <a:ext cx="3214710" cy="4572032"/>
          </a:xfrm>
          <a:prstGeom prst="rect">
            <a:avLst/>
          </a:prstGeom>
          <a:noFill/>
          <a:ln w="9525">
            <a:noFill/>
            <a:miter lim="800000"/>
            <a:headEnd/>
            <a:tailEnd/>
          </a:ln>
          <a:effectLst/>
        </p:spPr>
      </p:pic>
      <p:sp>
        <p:nvSpPr>
          <p:cNvPr id="5" name="Прямоугольник 4"/>
          <p:cNvSpPr/>
          <p:nvPr/>
        </p:nvSpPr>
        <p:spPr>
          <a:xfrm>
            <a:off x="642910" y="2500306"/>
            <a:ext cx="4429156" cy="3477875"/>
          </a:xfrm>
          <a:prstGeom prst="rect">
            <a:avLst/>
          </a:prstGeom>
        </p:spPr>
        <p:txBody>
          <a:bodyPr wrap="square">
            <a:spAutoFit/>
          </a:bodyPr>
          <a:lstStyle/>
          <a:p>
            <a:r>
              <a:rPr lang="ru-RU" sz="2000" b="1" i="1" dirty="0" smtClean="0"/>
              <a:t>Томми и Таппенс Бересфорд даже в весьма почтенном возрасте непременно найдут на свою голову опасные приключения. «Партнерам по преступлению» уже под семьдесят, но посещение родственницы в доме для престарелых вынуждает супругов вспомнить молодость и принять участие в поисках пропавшей из приюта странной старушки.</a:t>
            </a:r>
            <a:endParaRPr lang="ru-RU" sz="2000" b="1" i="1" dirty="0"/>
          </a:p>
        </p:txBody>
      </p:sp>
      <p:sp>
        <p:nvSpPr>
          <p:cNvPr id="5122" name="Rectangle 2"/>
          <p:cNvSpPr>
            <a:spLocks noChangeArrowheads="1"/>
          </p:cNvSpPr>
          <p:nvPr/>
        </p:nvSpPr>
        <p:spPr bwMode="auto">
          <a:xfrm>
            <a:off x="714348" y="913282"/>
            <a:ext cx="457203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 82</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Кристи, А. Щелкни пальцем только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раз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А.Кристи. </a:t>
            </a:r>
            <a:r>
              <a:rPr lang="ru-RU" b="1" dirty="0" smtClean="0"/>
              <a:t>–</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Эксмо, 2009</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lang="ru-RU" b="1" dirty="0" smtClean="0"/>
              <a:t>–</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352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978-5-699-38205-7</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097" name="Picture 1"/>
          <p:cNvPicPr>
            <a:picLocks noChangeAspect="1" noChangeArrowheads="1"/>
          </p:cNvPicPr>
          <p:nvPr/>
        </p:nvPicPr>
        <p:blipFill>
          <a:blip r:embed="rId3" cstate="print"/>
          <a:srcRect/>
          <a:stretch>
            <a:fillRect/>
          </a:stretch>
        </p:blipFill>
        <p:spPr bwMode="auto">
          <a:xfrm>
            <a:off x="5072066" y="1071546"/>
            <a:ext cx="3273449" cy="4500594"/>
          </a:xfrm>
          <a:prstGeom prst="rect">
            <a:avLst/>
          </a:prstGeom>
          <a:noFill/>
          <a:ln w="9525">
            <a:noFill/>
            <a:miter lim="800000"/>
            <a:headEnd/>
            <a:tailEnd/>
          </a:ln>
          <a:effectLst/>
        </p:spPr>
      </p:pic>
      <p:sp>
        <p:nvSpPr>
          <p:cNvPr id="4" name="Прямоугольник 3"/>
          <p:cNvSpPr/>
          <p:nvPr/>
        </p:nvSpPr>
        <p:spPr>
          <a:xfrm>
            <a:off x="714348" y="2643182"/>
            <a:ext cx="4357718" cy="3170099"/>
          </a:xfrm>
          <a:prstGeom prst="rect">
            <a:avLst/>
          </a:prstGeom>
        </p:spPr>
        <p:txBody>
          <a:bodyPr wrap="square">
            <a:spAutoFit/>
          </a:bodyPr>
          <a:lstStyle/>
          <a:p>
            <a:r>
              <a:rPr lang="ru-RU" sz="2000" b="1" i="1" dirty="0" smtClean="0"/>
              <a:t>Книги  Розамунды Пилчер погружают нас в атмосферу уюта и тепла старой доброй Англии. Это семейные саги, рассказы о любви, предательстве, страдании и дружбе. Ее книги –лучшее лекарство от плохого настроения. Она одна  из тех авторов , чей оптимизм непременно передается читателям.</a:t>
            </a:r>
            <a:endParaRPr lang="ru-RU" sz="2000" b="1" i="1" dirty="0"/>
          </a:p>
        </p:txBody>
      </p:sp>
      <p:sp>
        <p:nvSpPr>
          <p:cNvPr id="4098" name="Rectangle 2"/>
          <p:cNvSpPr>
            <a:spLocks noChangeArrowheads="1"/>
          </p:cNvSpPr>
          <p:nvPr/>
        </p:nvSpPr>
        <p:spPr bwMode="auto">
          <a:xfrm>
            <a:off x="714348" y="1071546"/>
            <a:ext cx="42862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 32</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Пилчер, Р. Пустой дом. Карусель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 Пилчер. –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Слово,</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2012</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384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978-5-387-00380-6</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7938"/>
            <a:ext cx="9144000" cy="6858000"/>
          </a:xfrm>
          <a:prstGeom prst="rect">
            <a:avLst/>
          </a:prstGeom>
          <a:noFill/>
          <a:ln w="9525">
            <a:noFill/>
            <a:miter lim="800000"/>
            <a:headEnd/>
            <a:tailEnd/>
          </a:ln>
          <a:effectLst/>
        </p:spPr>
      </p:pic>
      <p:pic>
        <p:nvPicPr>
          <p:cNvPr id="3073" name="Picture 1"/>
          <p:cNvPicPr>
            <a:picLocks noChangeAspect="1" noChangeArrowheads="1"/>
          </p:cNvPicPr>
          <p:nvPr/>
        </p:nvPicPr>
        <p:blipFill>
          <a:blip r:embed="rId3"/>
          <a:srcRect/>
          <a:stretch>
            <a:fillRect/>
          </a:stretch>
        </p:blipFill>
        <p:spPr bwMode="auto">
          <a:xfrm>
            <a:off x="5214942" y="928670"/>
            <a:ext cx="3214710" cy="4610100"/>
          </a:xfrm>
          <a:prstGeom prst="rect">
            <a:avLst/>
          </a:prstGeom>
          <a:noFill/>
          <a:ln w="9525">
            <a:noFill/>
            <a:miter lim="800000"/>
            <a:headEnd/>
            <a:tailEnd/>
          </a:ln>
          <a:effectLst/>
        </p:spPr>
      </p:pic>
      <p:sp>
        <p:nvSpPr>
          <p:cNvPr id="4" name="Прямоугольник 3"/>
          <p:cNvSpPr/>
          <p:nvPr/>
        </p:nvSpPr>
        <p:spPr>
          <a:xfrm>
            <a:off x="714348" y="2428868"/>
            <a:ext cx="4429156" cy="3549313"/>
          </a:xfrm>
          <a:prstGeom prst="rect">
            <a:avLst/>
          </a:prstGeom>
        </p:spPr>
        <p:txBody>
          <a:bodyPr wrap="square">
            <a:spAutoFit/>
          </a:bodyPr>
          <a:lstStyle/>
          <a:p>
            <a:r>
              <a:rPr lang="ru-RU" sz="2000" b="1" i="1" dirty="0" smtClean="0"/>
              <a:t>В любви иные печали прекраснее восторгов страстей. Никто не знает, почему загораются, почему остывают чувства… Почти полвека герои Франсуазы Саган встречаются, влюбляются, затем расстаются, чтобы встретиться вновь или забыть друг друга навсегда. И почти полвека шелестят страницы книг Саган в руках миллионов читателей.</a:t>
            </a:r>
            <a:endParaRPr lang="ru-RU" sz="2000" b="1" i="1" dirty="0"/>
          </a:p>
        </p:txBody>
      </p:sp>
      <p:sp>
        <p:nvSpPr>
          <p:cNvPr id="3074" name="Rectangle 2"/>
          <p:cNvSpPr>
            <a:spLocks noChangeArrowheads="1"/>
          </p:cNvSpPr>
          <p:nvPr/>
        </p:nvSpPr>
        <p:spPr bwMode="auto">
          <a:xfrm>
            <a:off x="785786" y="627529"/>
            <a:ext cx="435771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13</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Саган, Ф. Через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месяц,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через год. От всей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души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Ф. Саган. – Москва : Эксмо, 2001</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lang="ru-RU" b="1" dirty="0" smtClean="0"/>
              <a:t>–</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256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5-04-088069-3</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357818" y="1142984"/>
            <a:ext cx="3000396" cy="4429156"/>
          </a:xfrm>
          <a:prstGeom prst="rect">
            <a:avLst/>
          </a:prstGeom>
          <a:noFill/>
          <a:ln w="9525">
            <a:noFill/>
            <a:miter lim="800000"/>
            <a:headEnd/>
            <a:tailEnd/>
          </a:ln>
          <a:effectLst/>
        </p:spPr>
      </p:pic>
      <p:sp>
        <p:nvSpPr>
          <p:cNvPr id="4" name="Прямоугольник 3"/>
          <p:cNvSpPr/>
          <p:nvPr/>
        </p:nvSpPr>
        <p:spPr>
          <a:xfrm>
            <a:off x="642910" y="2714620"/>
            <a:ext cx="4500594" cy="3724096"/>
          </a:xfrm>
          <a:prstGeom prst="rect">
            <a:avLst/>
          </a:prstGeom>
        </p:spPr>
        <p:txBody>
          <a:bodyPr wrap="square">
            <a:spAutoFit/>
          </a:bodyPr>
          <a:lstStyle/>
          <a:p>
            <a:r>
              <a:rPr lang="ru-RU" sz="2000" b="1" i="1" dirty="0" smtClean="0"/>
              <a:t>Великие императорские династии Европы не просуществовали дольше первой четверти XX в. Троны Романовых в России, Габсбургов в Австрии, Гогенцоллернов в Германии пали в атмосфере шекспировских трагедий. Воспроизводя историю, Жюльетта Бенцони рисует картины императорских трагедий через образы знаменитых женщин.</a:t>
            </a:r>
            <a:r>
              <a:rPr lang="ru-RU" dirty="0" smtClean="0"/>
              <a:t/>
            </a:r>
            <a:br>
              <a:rPr lang="ru-RU" dirty="0" smtClean="0"/>
            </a:br>
            <a:r>
              <a:rPr lang="ru-RU" dirty="0" smtClean="0"/>
              <a:t/>
            </a:r>
            <a:br>
              <a:rPr lang="ru-RU" dirty="0" smtClean="0"/>
            </a:br>
            <a:endParaRPr lang="ru-RU" dirty="0"/>
          </a:p>
        </p:txBody>
      </p:sp>
      <p:sp>
        <p:nvSpPr>
          <p:cNvPr id="1027" name="Rectangle 3"/>
          <p:cNvSpPr>
            <a:spLocks noChangeArrowheads="1"/>
          </p:cNvSpPr>
          <p:nvPr/>
        </p:nvSpPr>
        <p:spPr bwMode="auto">
          <a:xfrm>
            <a:off x="642910" y="1056158"/>
            <a:ext cx="478634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 46</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Бенцони, Ж. Страсти по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Императрице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Ж. Бенцони</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Москва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Этерна</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2009</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320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978-5-480-00183-9</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938"/>
            <a:ext cx="9144000" cy="6858000"/>
          </a:xfrm>
          <a:prstGeom prst="rect">
            <a:avLst/>
          </a:prstGeom>
          <a:noFill/>
          <a:ln w="9525">
            <a:noFill/>
            <a:miter lim="800000"/>
            <a:headEnd/>
            <a:tailEnd/>
          </a:ln>
          <a:effectLst/>
        </p:spPr>
      </p:pic>
      <p:sp>
        <p:nvSpPr>
          <p:cNvPr id="3" name="Прямоугольник 2"/>
          <p:cNvSpPr/>
          <p:nvPr/>
        </p:nvSpPr>
        <p:spPr>
          <a:xfrm>
            <a:off x="571472" y="2143116"/>
            <a:ext cx="8215370" cy="2677656"/>
          </a:xfrm>
          <a:prstGeom prst="rect">
            <a:avLst/>
          </a:prstGeom>
        </p:spPr>
        <p:txBody>
          <a:bodyPr wrap="square">
            <a:spAutoFit/>
          </a:bodyPr>
          <a:lstStyle/>
          <a:p>
            <a:r>
              <a:rPr lang="ru-RU" sz="2400" b="1" i="1" dirty="0" smtClean="0"/>
              <a:t>Чтение книг - это как движение по лестнице, ведущей в верх. Прочитал книгу, которая не просто тебе понравилась , а что-то изменила в </a:t>
            </a:r>
            <a:r>
              <a:rPr lang="ru-RU" sz="2400" b="1" i="1" dirty="0" smtClean="0"/>
              <a:t>тебе</a:t>
            </a:r>
            <a:r>
              <a:rPr lang="en-US" sz="2400" b="1" i="1" smtClean="0"/>
              <a:t> </a:t>
            </a:r>
            <a:r>
              <a:rPr lang="ru-RU" sz="2400" b="1" i="1" smtClean="0"/>
              <a:t>- </a:t>
            </a:r>
            <a:r>
              <a:rPr lang="ru-RU" sz="2400" b="1" i="1" dirty="0" smtClean="0"/>
              <a:t>поднялся на ступень выше. Прочитал еще одну – еще поднялся. С каждым годом меняются ориентиры и цели в жизни, появятся другие идеалы. И все это во многом благодаря книгам. Это называется – читательское взросление.</a:t>
            </a:r>
            <a:endParaRPr lang="ru-RU" sz="24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3313" name="Picture 1"/>
          <p:cNvPicPr>
            <a:picLocks noChangeAspect="1" noChangeArrowheads="1"/>
          </p:cNvPicPr>
          <p:nvPr/>
        </p:nvPicPr>
        <p:blipFill>
          <a:blip r:embed="rId3"/>
          <a:srcRect/>
          <a:stretch>
            <a:fillRect/>
          </a:stretch>
        </p:blipFill>
        <p:spPr bwMode="auto">
          <a:xfrm>
            <a:off x="5286380" y="1142984"/>
            <a:ext cx="3143272" cy="4357718"/>
          </a:xfrm>
          <a:prstGeom prst="rect">
            <a:avLst/>
          </a:prstGeom>
          <a:noFill/>
          <a:ln w="9525">
            <a:noFill/>
            <a:miter lim="800000"/>
            <a:headEnd/>
            <a:tailEnd/>
          </a:ln>
          <a:effectLst/>
        </p:spPr>
      </p:pic>
      <p:sp>
        <p:nvSpPr>
          <p:cNvPr id="4" name="TextBox 3"/>
          <p:cNvSpPr txBox="1"/>
          <p:nvPr/>
        </p:nvSpPr>
        <p:spPr>
          <a:xfrm>
            <a:off x="500034" y="2928934"/>
            <a:ext cx="4760627" cy="2554545"/>
          </a:xfrm>
          <a:prstGeom prst="rect">
            <a:avLst/>
          </a:prstGeom>
          <a:noFill/>
        </p:spPr>
        <p:txBody>
          <a:bodyPr wrap="square" rtlCol="0">
            <a:spAutoFit/>
          </a:bodyPr>
          <a:lstStyle/>
          <a:p>
            <a:r>
              <a:rPr lang="ru-RU" sz="2000" b="1" i="1" dirty="0" smtClean="0"/>
              <a:t>"Жена и муза" - о тайной и загадочной любви Александра Сергеевича Пушкина, которую он скрывал и пронес через всю свою жизнь. Смотришь на нежный профиль прелестного лица, читаешь ее письма и погружаешься в этот мир, открываешь для себя многое, многое...</a:t>
            </a:r>
            <a:br>
              <a:rPr lang="ru-RU" sz="2000" b="1" i="1" dirty="0" smtClean="0"/>
            </a:br>
            <a:r>
              <a:rPr lang="ru-RU" sz="2000" b="1" i="1" dirty="0" smtClean="0"/>
              <a:t>И радуешься светлой встрече.</a:t>
            </a:r>
            <a:endParaRPr lang="ru-RU" sz="2000" b="1" i="1" dirty="0"/>
          </a:p>
        </p:txBody>
      </p:sp>
      <p:sp>
        <p:nvSpPr>
          <p:cNvPr id="13314" name="Rectangle 2"/>
          <p:cNvSpPr>
            <a:spLocks noChangeArrowheads="1"/>
          </p:cNvSpPr>
          <p:nvPr/>
        </p:nvSpPr>
        <p:spPr bwMode="auto">
          <a:xfrm>
            <a:off x="642910" y="1484786"/>
            <a:ext cx="4572032"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Васильева, Л. Жена и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муза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Васильева.</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ru-RU" b="1" dirty="0"/>
              <a:t>–</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АСТ,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1999</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496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5-93238-003-9</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5286380" y="1000108"/>
            <a:ext cx="3143272" cy="4572032"/>
          </a:xfrm>
          <a:prstGeom prst="rect">
            <a:avLst/>
          </a:prstGeom>
          <a:noFill/>
          <a:ln w="9525">
            <a:noFill/>
            <a:miter lim="800000"/>
            <a:headEnd/>
            <a:tailEnd/>
          </a:ln>
          <a:effectLst/>
        </p:spPr>
      </p:pic>
      <p:sp>
        <p:nvSpPr>
          <p:cNvPr id="4" name="Прямоугольник 3"/>
          <p:cNvSpPr/>
          <p:nvPr/>
        </p:nvSpPr>
        <p:spPr>
          <a:xfrm>
            <a:off x="785786" y="3357562"/>
            <a:ext cx="4429156" cy="1938992"/>
          </a:xfrm>
          <a:prstGeom prst="rect">
            <a:avLst/>
          </a:prstGeom>
        </p:spPr>
        <p:txBody>
          <a:bodyPr wrap="square">
            <a:spAutoFit/>
          </a:bodyPr>
          <a:lstStyle/>
          <a:p>
            <a:r>
              <a:rPr lang="ru-RU" sz="2000" b="1" i="1" dirty="0" smtClean="0"/>
              <a:t>Художник – герой этой книги. Тревожный , мнительный , вздорный, трагичный …- личность, как правило, необаятельная … и все же чертовски для людей                           привлекательная ! </a:t>
            </a:r>
            <a:endParaRPr lang="ru-RU" sz="2000" b="1" i="1" dirty="0"/>
          </a:p>
        </p:txBody>
      </p:sp>
      <p:sp>
        <p:nvSpPr>
          <p:cNvPr id="12289" name="Rectangle 1"/>
          <p:cNvSpPr>
            <a:spLocks noChangeArrowheads="1"/>
          </p:cNvSpPr>
          <p:nvPr/>
        </p:nvSpPr>
        <p:spPr bwMode="auto">
          <a:xfrm>
            <a:off x="714348" y="1341910"/>
            <a:ext cx="457203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 </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 84</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Рубина, Д. На Верхней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Масловке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Рубина</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Эксмо,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2011</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lang="ru-RU" b="1" dirty="0" smtClean="0"/>
              <a:t>–</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400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978-5-699-39525-5</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1265" name="Picture 1"/>
          <p:cNvPicPr>
            <a:picLocks noChangeAspect="1" noChangeArrowheads="1"/>
          </p:cNvPicPr>
          <p:nvPr/>
        </p:nvPicPr>
        <p:blipFill>
          <a:blip r:embed="rId3"/>
          <a:srcRect/>
          <a:stretch>
            <a:fillRect/>
          </a:stretch>
        </p:blipFill>
        <p:spPr bwMode="auto">
          <a:xfrm>
            <a:off x="5072066" y="1142984"/>
            <a:ext cx="3286148" cy="4429157"/>
          </a:xfrm>
          <a:prstGeom prst="rect">
            <a:avLst/>
          </a:prstGeom>
          <a:noFill/>
          <a:ln w="9525">
            <a:noFill/>
            <a:miter lim="800000"/>
            <a:headEnd/>
            <a:tailEnd/>
          </a:ln>
          <a:effectLst/>
        </p:spPr>
      </p:pic>
      <p:sp>
        <p:nvSpPr>
          <p:cNvPr id="7" name="Прямоугольник 6"/>
          <p:cNvSpPr/>
          <p:nvPr/>
        </p:nvSpPr>
        <p:spPr>
          <a:xfrm>
            <a:off x="928662" y="2857496"/>
            <a:ext cx="4286280" cy="2862322"/>
          </a:xfrm>
          <a:prstGeom prst="rect">
            <a:avLst/>
          </a:prstGeom>
        </p:spPr>
        <p:txBody>
          <a:bodyPr wrap="square">
            <a:spAutoFit/>
          </a:bodyPr>
          <a:lstStyle/>
          <a:p>
            <a:r>
              <a:rPr lang="ru-RU" sz="2000" b="1" i="1" dirty="0" smtClean="0"/>
              <a:t>В книгу вошли рассказы о парадоксах нашей повседневной жизни, как в России, так и на Западе. Дополняют издание удивительные по остроте наблюдений путевые заметки автора. «Изюм» – книга для взыскательного читателя и настоящего гурмана слова.</a:t>
            </a:r>
            <a:endParaRPr lang="ru-RU" sz="2000" b="1" i="1" dirty="0"/>
          </a:p>
        </p:txBody>
      </p:sp>
      <p:sp>
        <p:nvSpPr>
          <p:cNvPr id="11266" name="Rectangle 2"/>
          <p:cNvSpPr>
            <a:spLocks noChangeArrowheads="1"/>
          </p:cNvSpPr>
          <p:nvPr/>
        </p:nvSpPr>
        <p:spPr bwMode="auto">
          <a:xfrm>
            <a:off x="1142406" y="1282267"/>
            <a:ext cx="385879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 52</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Толстая,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Изюм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 Толстая</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Эксмо,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2007</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lang="ru-RU" b="1" dirty="0" smtClean="0"/>
              <a:t>–</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480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978-5-699-20525-7</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41" name="Picture 1"/>
          <p:cNvPicPr>
            <a:picLocks noChangeAspect="1" noChangeArrowheads="1"/>
          </p:cNvPicPr>
          <p:nvPr/>
        </p:nvPicPr>
        <p:blipFill>
          <a:blip r:embed="rId3" cstate="print"/>
          <a:srcRect/>
          <a:stretch>
            <a:fillRect/>
          </a:stretch>
        </p:blipFill>
        <p:spPr bwMode="auto">
          <a:xfrm>
            <a:off x="5072066" y="1000108"/>
            <a:ext cx="3286148" cy="4685058"/>
          </a:xfrm>
          <a:prstGeom prst="rect">
            <a:avLst/>
          </a:prstGeom>
          <a:noFill/>
          <a:ln w="9525">
            <a:noFill/>
            <a:miter lim="800000"/>
            <a:headEnd/>
            <a:tailEnd/>
          </a:ln>
          <a:effectLst/>
        </p:spPr>
      </p:pic>
      <p:sp>
        <p:nvSpPr>
          <p:cNvPr id="8" name="Прямоугольник 7"/>
          <p:cNvSpPr/>
          <p:nvPr/>
        </p:nvSpPr>
        <p:spPr>
          <a:xfrm>
            <a:off x="571472" y="2643182"/>
            <a:ext cx="4357718" cy="2862322"/>
          </a:xfrm>
          <a:prstGeom prst="rect">
            <a:avLst/>
          </a:prstGeom>
        </p:spPr>
        <p:txBody>
          <a:bodyPr wrap="square">
            <a:spAutoFit/>
          </a:bodyPr>
          <a:lstStyle/>
          <a:p>
            <a:endParaRPr lang="ru-RU" sz="2000" b="1" i="1" dirty="0" smtClean="0"/>
          </a:p>
          <a:p>
            <a:r>
              <a:rPr lang="ru-RU" sz="2000" b="1" i="1" dirty="0" smtClean="0"/>
              <a:t>Жизнь - какова она есть. Любовь - то счастливая, то неразделенная... Дружба - полузабытая в повседневности бытия... Мелкие неудачи и серьезные проблемы... Об этом и о многом другом - повести и рассказы, вошедшие в этот сборник.</a:t>
            </a:r>
            <a:endParaRPr lang="ru-RU" sz="2000" b="1" i="1" dirty="0"/>
          </a:p>
        </p:txBody>
      </p:sp>
      <p:sp>
        <p:nvSpPr>
          <p:cNvPr id="9" name="TextBox 8"/>
          <p:cNvSpPr txBox="1"/>
          <p:nvPr/>
        </p:nvSpPr>
        <p:spPr>
          <a:xfrm>
            <a:off x="750052" y="1196752"/>
            <a:ext cx="4572031" cy="1785104"/>
          </a:xfrm>
          <a:prstGeom prst="rect">
            <a:avLst/>
          </a:prstGeom>
          <a:noFill/>
        </p:spPr>
        <p:txBody>
          <a:bodyPr wrap="square" rtlCol="0">
            <a:spAutoFit/>
          </a:bodyPr>
          <a:lstStyle/>
          <a:p>
            <a:r>
              <a:rPr lang="ru-RU" b="1" i="1" dirty="0" smtClean="0"/>
              <a:t>84</a:t>
            </a:r>
          </a:p>
          <a:p>
            <a:r>
              <a:rPr lang="ru-RU" b="1" i="1" dirty="0" smtClean="0"/>
              <a:t>Т 51</a:t>
            </a:r>
          </a:p>
          <a:p>
            <a:r>
              <a:rPr lang="ru-RU" b="1" i="1" dirty="0" smtClean="0"/>
              <a:t>Толстая, </a:t>
            </a:r>
            <a:r>
              <a:rPr lang="ru-RU" b="1" i="1" dirty="0" smtClean="0"/>
              <a:t>Т. О любви и не </a:t>
            </a:r>
            <a:r>
              <a:rPr lang="ru-RU" b="1" i="1" dirty="0" smtClean="0"/>
              <a:t>только… </a:t>
            </a:r>
            <a:r>
              <a:rPr lang="ru-RU" b="1" i="1" dirty="0" smtClean="0"/>
              <a:t>/ Т. Толстая</a:t>
            </a:r>
            <a:r>
              <a:rPr lang="ru-RU" b="1" i="1" dirty="0" smtClean="0"/>
              <a:t>.</a:t>
            </a:r>
            <a:r>
              <a:rPr lang="ru-RU" b="1" dirty="0"/>
              <a:t> –</a:t>
            </a:r>
            <a:r>
              <a:rPr lang="ru-RU" b="1" i="1" dirty="0" smtClean="0"/>
              <a:t> </a:t>
            </a:r>
            <a:r>
              <a:rPr lang="ru-RU" b="1" i="1" dirty="0" smtClean="0"/>
              <a:t>Москва : </a:t>
            </a:r>
            <a:r>
              <a:rPr lang="ru-RU" b="1" i="1" dirty="0" smtClean="0"/>
              <a:t>АСТ, </a:t>
            </a:r>
            <a:r>
              <a:rPr lang="ru-RU" b="1" i="1" dirty="0" smtClean="0"/>
              <a:t>2008</a:t>
            </a:r>
            <a:r>
              <a:rPr lang="ru-RU" b="1" i="1" dirty="0" smtClean="0"/>
              <a:t>.</a:t>
            </a:r>
            <a:r>
              <a:rPr lang="ru-RU" b="1" dirty="0"/>
              <a:t> –</a:t>
            </a:r>
            <a:r>
              <a:rPr lang="ru-RU" b="1" i="1" dirty="0" smtClean="0"/>
              <a:t> </a:t>
            </a:r>
            <a:r>
              <a:rPr lang="ru-RU" b="1" i="1" dirty="0" smtClean="0"/>
              <a:t>316 с.</a:t>
            </a:r>
          </a:p>
          <a:p>
            <a:r>
              <a:rPr lang="en-US" b="1" i="1" dirty="0" smtClean="0"/>
              <a:t>ISBN 978-5-17-053255-1</a:t>
            </a:r>
            <a:endParaRPr lang="ru-RU" b="1" i="1"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217" name="Picture 1"/>
          <p:cNvPicPr>
            <a:picLocks noChangeAspect="1" noChangeArrowheads="1"/>
          </p:cNvPicPr>
          <p:nvPr/>
        </p:nvPicPr>
        <p:blipFill>
          <a:blip r:embed="rId3" cstate="print"/>
          <a:srcRect/>
          <a:stretch>
            <a:fillRect/>
          </a:stretch>
        </p:blipFill>
        <p:spPr bwMode="auto">
          <a:xfrm>
            <a:off x="4929190" y="928670"/>
            <a:ext cx="3357586" cy="4643470"/>
          </a:xfrm>
          <a:prstGeom prst="rect">
            <a:avLst/>
          </a:prstGeom>
          <a:noFill/>
          <a:ln w="9525">
            <a:noFill/>
            <a:miter lim="800000"/>
            <a:headEnd/>
            <a:tailEnd/>
          </a:ln>
          <a:effectLst/>
        </p:spPr>
      </p:pic>
      <p:sp>
        <p:nvSpPr>
          <p:cNvPr id="9218" name="Rectangle 2"/>
          <p:cNvSpPr>
            <a:spLocks noChangeArrowheads="1"/>
          </p:cNvSpPr>
          <p:nvPr/>
        </p:nvSpPr>
        <p:spPr bwMode="auto">
          <a:xfrm rot="10800000" flipV="1">
            <a:off x="785786" y="793185"/>
            <a:ext cx="414340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Щ 61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Щербакова, Г. Мандариновый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год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Г. Щербакова</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Эксмо,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2009</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288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978-5-699-27323-2</a:t>
            </a:r>
            <a:endParaRPr kumimoji="0" lang="en-US" b="1" i="1" u="none" strike="noStrike" cap="none" normalizeH="0" baseline="0" dirty="0" smtClean="0">
              <a:ln>
                <a:noFill/>
              </a:ln>
              <a:solidFill>
                <a:schemeClr val="tx1"/>
              </a:solidFill>
              <a:effectLst/>
              <a:latin typeface="Arial" pitchFamily="34" charset="0"/>
            </a:endParaRPr>
          </a:p>
        </p:txBody>
      </p:sp>
      <p:sp>
        <p:nvSpPr>
          <p:cNvPr id="9" name="Прямоугольник 8"/>
          <p:cNvSpPr/>
          <p:nvPr/>
        </p:nvSpPr>
        <p:spPr>
          <a:xfrm>
            <a:off x="642910" y="2571744"/>
            <a:ext cx="4429156" cy="3170099"/>
          </a:xfrm>
          <a:prstGeom prst="rect">
            <a:avLst/>
          </a:prstGeom>
        </p:spPr>
        <p:txBody>
          <a:bodyPr wrap="square">
            <a:spAutoFit/>
          </a:bodyPr>
          <a:lstStyle/>
          <a:p>
            <a:r>
              <a:rPr lang="ru-RU" sz="2000" b="1" i="1" dirty="0" smtClean="0"/>
              <a:t>Бразильские страсти кипят среди столичных обывателей: юные и зрелые, симпатичные и заурядные женщины ищут способы улучшить свои жилищные условия. Что делать, если вся надежда - на скромного, стеснительного мужчину очень средних лет? Как поделить его, чтобы при этом не делить квартиру?</a:t>
            </a:r>
            <a:endParaRPr lang="ru-RU" sz="20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7072290"/>
          </a:xfrm>
          <a:prstGeom prst="rect">
            <a:avLst/>
          </a:prstGeom>
          <a:noFill/>
          <a:ln w="9525">
            <a:noFill/>
            <a:miter lim="800000"/>
            <a:headEnd/>
            <a:tailEnd/>
          </a:ln>
          <a:effectLst/>
        </p:spPr>
      </p:pic>
      <p:sp>
        <p:nvSpPr>
          <p:cNvPr id="8194" name="AutoShape 2" descr="https://xn--90aoglmj0e.xn--80agbcqdjc3d.xn--p1ai/images/prodacts/sourse/82407/82407167_daniel-shtayn-perevodchik-izdatelstvo-as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6" name="AutoShape 4" descr="https://xn--90aoglmj0e.xn--80agbcqdjc3d.xn--p1ai/images/prodacts/sourse/82407/82407167_daniel-shtayn-perevodchik-izdatelstvo-as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8" name="AutoShape 6" descr="https://xn--90aoglmj0e.xn--80agbcqdjc3d.xn--p1ai/images/prodacts/sourse/82407/82407167_daniel-shtayn-perevodchik-izdatelstvo-as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199" name="Picture 7"/>
          <p:cNvPicPr>
            <a:picLocks noChangeAspect="1" noChangeArrowheads="1"/>
          </p:cNvPicPr>
          <p:nvPr/>
        </p:nvPicPr>
        <p:blipFill>
          <a:blip r:embed="rId3"/>
          <a:srcRect/>
          <a:stretch>
            <a:fillRect/>
          </a:stretch>
        </p:blipFill>
        <p:spPr bwMode="auto">
          <a:xfrm>
            <a:off x="5000628" y="1142984"/>
            <a:ext cx="3429024" cy="4500594"/>
          </a:xfrm>
          <a:prstGeom prst="rect">
            <a:avLst/>
          </a:prstGeom>
          <a:noFill/>
          <a:ln w="9525">
            <a:noFill/>
            <a:miter lim="800000"/>
            <a:headEnd/>
            <a:tailEnd/>
          </a:ln>
          <a:effectLst/>
        </p:spPr>
      </p:pic>
      <p:sp>
        <p:nvSpPr>
          <p:cNvPr id="10" name="Прямоугольник 9"/>
          <p:cNvSpPr/>
          <p:nvPr/>
        </p:nvSpPr>
        <p:spPr>
          <a:xfrm>
            <a:off x="428596" y="2643182"/>
            <a:ext cx="4572032" cy="3170099"/>
          </a:xfrm>
          <a:prstGeom prst="rect">
            <a:avLst/>
          </a:prstGeom>
        </p:spPr>
        <p:txBody>
          <a:bodyPr wrap="square">
            <a:spAutoFit/>
          </a:bodyPr>
          <a:lstStyle/>
          <a:p>
            <a:r>
              <a:rPr lang="ru-RU" sz="2000" b="1" i="1" dirty="0" smtClean="0"/>
              <a:t>Эта книга охватывает события Второй Мировой войны и то, что происходило после. Даниэль Штайн, сам будучи евреем, спас от смерти триста заключённых гетто. Он рисковал своей жизнью, но делал это во благо других людей. После войны он принял крещение и уехал в Израиль, где стал католическим священником..</a:t>
            </a:r>
            <a:endParaRPr lang="ru-RU" sz="2000" b="1" i="1" dirty="0"/>
          </a:p>
        </p:txBody>
      </p:sp>
      <p:sp>
        <p:nvSpPr>
          <p:cNvPr id="8200" name="Rectangle 8"/>
          <p:cNvSpPr>
            <a:spLocks noChangeArrowheads="1"/>
          </p:cNvSpPr>
          <p:nvPr/>
        </p:nvSpPr>
        <p:spPr bwMode="auto">
          <a:xfrm>
            <a:off x="500034" y="1056158"/>
            <a:ext cx="464347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48</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Улицкая, Л. Даниэль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Штайн, переводчик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 Улицкая. – Москва :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Эксмо,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2007</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lang="ru-RU" b="1" dirty="0" smtClean="0"/>
              <a:t>–</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528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978-5-699-22534-7</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1" y="1"/>
            <a:ext cx="9143999" cy="68580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a:srcRect/>
          <a:stretch>
            <a:fillRect/>
          </a:stretch>
        </p:blipFill>
        <p:spPr bwMode="auto">
          <a:xfrm>
            <a:off x="5072066" y="1000108"/>
            <a:ext cx="3286148" cy="4572032"/>
          </a:xfrm>
          <a:prstGeom prst="rect">
            <a:avLst/>
          </a:prstGeom>
          <a:noFill/>
          <a:ln w="9525">
            <a:noFill/>
            <a:miter lim="800000"/>
            <a:headEnd/>
            <a:tailEnd/>
          </a:ln>
          <a:effectLst/>
        </p:spPr>
      </p:pic>
      <p:sp>
        <p:nvSpPr>
          <p:cNvPr id="5" name="Прямоугольник 4"/>
          <p:cNvSpPr/>
          <p:nvPr/>
        </p:nvSpPr>
        <p:spPr>
          <a:xfrm>
            <a:off x="785786" y="2714620"/>
            <a:ext cx="4214842" cy="3170099"/>
          </a:xfrm>
          <a:prstGeom prst="rect">
            <a:avLst/>
          </a:prstGeom>
        </p:spPr>
        <p:txBody>
          <a:bodyPr wrap="square">
            <a:spAutoFit/>
          </a:bodyPr>
          <a:lstStyle/>
          <a:p>
            <a:r>
              <a:rPr lang="ru-RU" sz="2000" b="1" i="1" dirty="0" smtClean="0"/>
              <a:t>Много лет назад юноша и девушка из провинции приехали ЗАВОЕВЫВАТЬ МОСКВУ в полной уверенности, что очень скоро столица окажется у их ног.</a:t>
            </a:r>
          </a:p>
          <a:p>
            <a:r>
              <a:rPr lang="ru-RU" sz="2000" b="1" i="1" dirty="0" smtClean="0"/>
              <a:t>Но в жизни НИЧТО не дается ДАРОМ.</a:t>
            </a:r>
          </a:p>
          <a:p>
            <a:r>
              <a:rPr lang="ru-RU" sz="2000" b="1" i="1" dirty="0" smtClean="0"/>
              <a:t>Здесь принято — ПЛАТИТЬ.</a:t>
            </a:r>
          </a:p>
          <a:p>
            <a:r>
              <a:rPr lang="ru-RU" sz="2000" b="1" i="1" dirty="0" smtClean="0"/>
              <a:t>Остается только верить, что однажды ВСЕ ИЗМЕНИТСЯ.</a:t>
            </a:r>
          </a:p>
        </p:txBody>
      </p:sp>
      <p:sp>
        <p:nvSpPr>
          <p:cNvPr id="6" name="Прямоугольник 5"/>
          <p:cNvSpPr/>
          <p:nvPr/>
        </p:nvSpPr>
        <p:spPr>
          <a:xfrm>
            <a:off x="857224" y="1000108"/>
            <a:ext cx="4500594" cy="1508105"/>
          </a:xfrm>
          <a:prstGeom prst="rect">
            <a:avLst/>
          </a:prstGeom>
        </p:spPr>
        <p:txBody>
          <a:bodyPr wrap="square">
            <a:spAutoFit/>
          </a:bodyPr>
          <a:lstStyle/>
          <a:p>
            <a:r>
              <a:rPr lang="ru-RU" b="1" i="1" dirty="0" smtClean="0"/>
              <a:t>84</a:t>
            </a:r>
          </a:p>
          <a:p>
            <a:r>
              <a:rPr lang="ru-RU" b="1" i="1" dirty="0" smtClean="0"/>
              <a:t>Ю 16</a:t>
            </a:r>
          </a:p>
          <a:p>
            <a:r>
              <a:rPr lang="ru-RU" b="1" i="1" dirty="0" smtClean="0"/>
              <a:t>Юденич, М. Доля ангелов </a:t>
            </a:r>
            <a:r>
              <a:rPr lang="ru-RU" b="1" i="1" dirty="0" smtClean="0"/>
              <a:t>/ </a:t>
            </a:r>
            <a:r>
              <a:rPr lang="ru-RU" b="1" i="1" dirty="0" smtClean="0"/>
              <a:t>М</a:t>
            </a:r>
            <a:r>
              <a:rPr lang="ru-RU" b="1" i="1" dirty="0" smtClean="0"/>
              <a:t>.</a:t>
            </a:r>
            <a:r>
              <a:rPr lang="en-US" b="1" i="1" dirty="0" smtClean="0"/>
              <a:t> </a:t>
            </a:r>
            <a:r>
              <a:rPr lang="ru-RU" b="1" i="1" dirty="0" smtClean="0"/>
              <a:t>Юденич.</a:t>
            </a:r>
            <a:r>
              <a:rPr lang="ru-RU" b="1" dirty="0"/>
              <a:t> –</a:t>
            </a:r>
            <a:r>
              <a:rPr lang="ru-RU" b="1" i="1" dirty="0" smtClean="0"/>
              <a:t> </a:t>
            </a:r>
            <a:r>
              <a:rPr lang="ru-RU" b="1" i="1" dirty="0" smtClean="0"/>
              <a:t>Москва</a:t>
            </a:r>
            <a:r>
              <a:rPr lang="ru-RU" b="1" i="1" dirty="0" smtClean="0"/>
              <a:t>.</a:t>
            </a:r>
            <a:r>
              <a:rPr lang="ru-RU" b="1" dirty="0"/>
              <a:t> –</a:t>
            </a:r>
            <a:r>
              <a:rPr lang="ru-RU" b="1" i="1" dirty="0" smtClean="0"/>
              <a:t> </a:t>
            </a:r>
            <a:r>
              <a:rPr lang="ru-RU" b="1" i="1" dirty="0" smtClean="0"/>
              <a:t>АСТ, 2005</a:t>
            </a:r>
            <a:r>
              <a:rPr lang="ru-RU" b="1" i="1" dirty="0" smtClean="0"/>
              <a:t>.</a:t>
            </a:r>
            <a:r>
              <a:rPr lang="ru-RU" b="1" dirty="0"/>
              <a:t> </a:t>
            </a:r>
            <a:r>
              <a:rPr lang="ru-RU" b="1" dirty="0" smtClean="0"/>
              <a:t>–</a:t>
            </a:r>
            <a:r>
              <a:rPr lang="en-US" b="1" dirty="0" smtClean="0"/>
              <a:t> </a:t>
            </a:r>
            <a:r>
              <a:rPr lang="ru-RU" b="1" i="1" dirty="0" smtClean="0"/>
              <a:t>316 </a:t>
            </a:r>
            <a:r>
              <a:rPr lang="ru-RU" b="1" i="1" dirty="0" smtClean="0"/>
              <a:t>с.</a:t>
            </a:r>
          </a:p>
          <a:p>
            <a:r>
              <a:rPr lang="en-US" b="1" i="1" dirty="0" smtClean="0"/>
              <a:t>ISBN 5-17-023969-6 </a:t>
            </a:r>
            <a:endParaRPr lang="ru-RU"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65938"/>
          </a:xfrm>
          <a:prstGeom prst="rect">
            <a:avLst/>
          </a:prstGeom>
          <a:noFill/>
          <a:ln w="9525">
            <a:noFill/>
            <a:miter lim="800000"/>
            <a:headEnd/>
            <a:tailEnd/>
          </a:ln>
          <a:effectLst/>
        </p:spPr>
      </p:pic>
      <p:pic>
        <p:nvPicPr>
          <p:cNvPr id="7169" name="Picture 1"/>
          <p:cNvPicPr>
            <a:picLocks noChangeAspect="1" noChangeArrowheads="1"/>
          </p:cNvPicPr>
          <p:nvPr/>
        </p:nvPicPr>
        <p:blipFill>
          <a:blip r:embed="rId3" cstate="print"/>
          <a:srcRect/>
          <a:stretch>
            <a:fillRect/>
          </a:stretch>
        </p:blipFill>
        <p:spPr bwMode="auto">
          <a:xfrm>
            <a:off x="5143504" y="1142984"/>
            <a:ext cx="3214710" cy="4357718"/>
          </a:xfrm>
          <a:prstGeom prst="rect">
            <a:avLst/>
          </a:prstGeom>
          <a:noFill/>
          <a:ln w="9525">
            <a:noFill/>
            <a:miter lim="800000"/>
            <a:headEnd/>
            <a:tailEnd/>
          </a:ln>
          <a:effectLst/>
        </p:spPr>
      </p:pic>
      <p:sp>
        <p:nvSpPr>
          <p:cNvPr id="4" name="Прямоугольник 3"/>
          <p:cNvSpPr/>
          <p:nvPr/>
        </p:nvSpPr>
        <p:spPr>
          <a:xfrm>
            <a:off x="642910" y="2571744"/>
            <a:ext cx="4429156" cy="3170099"/>
          </a:xfrm>
          <a:prstGeom prst="rect">
            <a:avLst/>
          </a:prstGeom>
        </p:spPr>
        <p:txBody>
          <a:bodyPr wrap="square">
            <a:spAutoFit/>
          </a:bodyPr>
          <a:lstStyle/>
          <a:p>
            <a:r>
              <a:rPr lang="ru-RU" sz="2000" b="1" i="1" dirty="0" smtClean="0"/>
              <a:t>Пэгфорд кажется милым городком, где царит идиллия, люди живут тихо и спокойно. Но однажды неожиданно умирает достаточно молодой член совета. Это повергает в шок всех жителей города. Эта умиротворённая обстановка – лишь внешнее. На самом деле уже долгое время люди здесь враждуют друг с другом. </a:t>
            </a:r>
            <a:endParaRPr lang="ru-RU" sz="2000" b="1" i="1" dirty="0"/>
          </a:p>
        </p:txBody>
      </p:sp>
      <p:sp>
        <p:nvSpPr>
          <p:cNvPr id="2" name="Rectangle 1"/>
          <p:cNvSpPr>
            <a:spLocks noChangeArrowheads="1"/>
          </p:cNvSpPr>
          <p:nvPr/>
        </p:nvSpPr>
        <p:spPr bwMode="auto">
          <a:xfrm>
            <a:off x="785786" y="770405"/>
            <a:ext cx="428628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 79</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Роулинг, Дж. Случайная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вакансия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Дж. Роулинг</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Москва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Иностранка,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2013</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576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978-5-389-05037-2</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1078</Words>
  <Application>Microsoft Office PowerPoint</Application>
  <PresentationFormat>Экран (4:3)</PresentationFormat>
  <Paragraphs>73</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156</cp:revision>
  <dcterms:created xsi:type="dcterms:W3CDTF">2021-08-11T13:00:27Z</dcterms:created>
  <dcterms:modified xsi:type="dcterms:W3CDTF">2021-09-02T12:32:58Z</dcterms:modified>
</cp:coreProperties>
</file>