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png" ContentType="image/pn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ru-R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lIns="0" rIns="0" tIns="0" bIns="0" anchor="ctr">
            <a:noAutofit/>
          </a:bodyPr>
          <a:p>
            <a:pPr algn="ctr"/>
            <a:endParaRPr b="0" lang="ru-RU"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image" Target="../media/image25.jpeg"/><Relationship Id="rId4"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 Id="rId3" Type="http://schemas.openxmlformats.org/officeDocument/2006/relationships/image" Target="../media/image28.jpeg"/><Relationship Id="rId4"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jpeg"/><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jpeg"/><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jpe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png"/><Relationship Id="rId3" Type="http://schemas.openxmlformats.org/officeDocument/2006/relationships/image" Target="../media/image14.jpeg"/><Relationship Id="rId4"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image" Target="../media/image20.jpeg"/><Relationship Id="rId4"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 name="Picture 2" descr="C:\Documents and Settings\User\Рабочий стол\фонФолк1.jpg"/>
          <p:cNvPicPr/>
          <p:nvPr/>
        </p:nvPicPr>
        <p:blipFill>
          <a:blip r:embed="rId1"/>
          <a:stretch/>
        </p:blipFill>
        <p:spPr>
          <a:xfrm>
            <a:off x="0" y="0"/>
            <a:ext cx="9143280" cy="6857280"/>
          </a:xfrm>
          <a:prstGeom prst="rect">
            <a:avLst/>
          </a:prstGeom>
          <a:ln w="0">
            <a:noFill/>
          </a:ln>
        </p:spPr>
      </p:pic>
      <p:sp>
        <p:nvSpPr>
          <p:cNvPr id="39" name="TextBox 2"/>
          <p:cNvSpPr/>
          <p:nvPr/>
        </p:nvSpPr>
        <p:spPr>
          <a:xfrm>
            <a:off x="934920" y="2205000"/>
            <a:ext cx="7156080" cy="1918440"/>
          </a:xfrm>
          <a:prstGeom prst="rect">
            <a:avLst/>
          </a:prstGeom>
          <a:noFill/>
          <a:ln w="0">
            <a:noFill/>
          </a:ln>
        </p:spPr>
        <p:style>
          <a:lnRef idx="0"/>
          <a:fillRef idx="0"/>
          <a:effectRef idx="0"/>
          <a:fontRef idx="minor"/>
        </p:style>
        <p:txBody>
          <a:bodyPr wrap="none" lIns="90000" rIns="90000" tIns="45000" bIns="45000">
            <a:spAutoFit/>
          </a:bodyPr>
          <a:p>
            <a:pPr algn="ctr">
              <a:lnSpc>
                <a:spcPct val="100000"/>
              </a:lnSpc>
            </a:pPr>
            <a:r>
              <a:rPr b="1" i="1" lang="ru-RU" sz="4000" spc="-1" strike="noStrike">
                <a:solidFill>
                  <a:srgbClr val="4f6228"/>
                </a:solidFill>
                <a:latin typeface="Verdana"/>
                <a:ea typeface="DejaVu Sans"/>
              </a:rPr>
              <a:t>БОГАТСТВО </a:t>
            </a:r>
            <a:endParaRPr b="0" lang="ru-RU" sz="4000" spc="-1" strike="noStrike">
              <a:latin typeface="Arial"/>
            </a:endParaRPr>
          </a:p>
          <a:p>
            <a:pPr algn="ctr">
              <a:lnSpc>
                <a:spcPct val="100000"/>
              </a:lnSpc>
            </a:pPr>
            <a:endParaRPr b="0" lang="ru-RU" sz="4000" spc="-1" strike="noStrike">
              <a:latin typeface="Arial"/>
            </a:endParaRPr>
          </a:p>
          <a:p>
            <a:pPr algn="ctr">
              <a:lnSpc>
                <a:spcPct val="100000"/>
              </a:lnSpc>
            </a:pPr>
            <a:r>
              <a:rPr b="1" i="1" lang="ru-RU" sz="4000" spc="-1" strike="noStrike">
                <a:solidFill>
                  <a:srgbClr val="4f6228"/>
                </a:solidFill>
                <a:latin typeface="Verdana"/>
                <a:ea typeface="DejaVu Sans"/>
              </a:rPr>
              <a:t>РУССКОГО ФОЛЬКЛОРА</a:t>
            </a:r>
            <a:endParaRPr b="0" lang="ru-RU" sz="4000" spc="-1" strike="noStrike">
              <a:latin typeface="Arial"/>
            </a:endParaRPr>
          </a:p>
        </p:txBody>
      </p:sp>
      <p:sp>
        <p:nvSpPr>
          <p:cNvPr id="40" name="TextBox 4"/>
          <p:cNvSpPr/>
          <p:nvPr/>
        </p:nvSpPr>
        <p:spPr>
          <a:xfrm>
            <a:off x="-1116720" y="1484640"/>
            <a:ext cx="183960" cy="368640"/>
          </a:xfrm>
          <a:prstGeom prst="rect">
            <a:avLst/>
          </a:prstGeom>
          <a:noFill/>
          <a:ln w="0">
            <a:noFill/>
          </a:ln>
        </p:spPr>
        <p:style>
          <a:lnRef idx="0"/>
          <a:fillRef idx="0"/>
          <a:effectRef idx="0"/>
          <a:fontRef idx="minor"/>
        </p:style>
      </p:sp>
      <p:sp>
        <p:nvSpPr>
          <p:cNvPr id="41" name="TextBox 5"/>
          <p:cNvSpPr/>
          <p:nvPr/>
        </p:nvSpPr>
        <p:spPr>
          <a:xfrm>
            <a:off x="-900720" y="2925000"/>
            <a:ext cx="183960" cy="3686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8" name="Picture 3" descr="C:\Documents and Settings\User\Рабочий стол\фонФ1.jpg"/>
          <p:cNvPicPr/>
          <p:nvPr/>
        </p:nvPicPr>
        <p:blipFill>
          <a:blip r:embed="rId1"/>
          <a:stretch/>
        </p:blipFill>
        <p:spPr>
          <a:xfrm>
            <a:off x="0" y="0"/>
            <a:ext cx="9143280" cy="6857280"/>
          </a:xfrm>
          <a:prstGeom prst="rect">
            <a:avLst/>
          </a:prstGeom>
          <a:ln w="0">
            <a:noFill/>
          </a:ln>
        </p:spPr>
      </p:pic>
      <p:pic>
        <p:nvPicPr>
          <p:cNvPr id="79" name="Picture 2" descr="C:\Documents and Settings\User\Рабочий стол\терещ1.jpg"/>
          <p:cNvPicPr/>
          <p:nvPr/>
        </p:nvPicPr>
        <p:blipFill>
          <a:blip r:embed="rId2"/>
          <a:stretch/>
        </p:blipFill>
        <p:spPr>
          <a:xfrm>
            <a:off x="1259640" y="260640"/>
            <a:ext cx="1583280" cy="2543400"/>
          </a:xfrm>
          <a:prstGeom prst="rect">
            <a:avLst/>
          </a:prstGeom>
          <a:ln w="0">
            <a:noFill/>
          </a:ln>
        </p:spPr>
      </p:pic>
      <p:pic>
        <p:nvPicPr>
          <p:cNvPr id="80" name="Picture 2" descr="C:\Documents and Settings\User\Рабочий стол\быт ч.1.jpg"/>
          <p:cNvPicPr/>
          <p:nvPr/>
        </p:nvPicPr>
        <p:blipFill>
          <a:blip r:embed="rId3"/>
          <a:stretch/>
        </p:blipFill>
        <p:spPr>
          <a:xfrm>
            <a:off x="4068000" y="2493000"/>
            <a:ext cx="4175640" cy="2409120"/>
          </a:xfrm>
          <a:prstGeom prst="rect">
            <a:avLst/>
          </a:prstGeom>
          <a:ln w="0">
            <a:noFill/>
          </a:ln>
        </p:spPr>
      </p:pic>
      <p:sp>
        <p:nvSpPr>
          <p:cNvPr id="81" name="TextBox 4"/>
          <p:cNvSpPr/>
          <p:nvPr/>
        </p:nvSpPr>
        <p:spPr>
          <a:xfrm>
            <a:off x="2915640" y="332640"/>
            <a:ext cx="6048000" cy="17359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Times New Roman"/>
                <a:ea typeface="DejaVu Sans"/>
              </a:rPr>
              <a:t>63</a:t>
            </a:r>
            <a:endParaRPr b="0" lang="ru-RU" sz="1800" spc="-1" strike="noStrike">
              <a:latin typeface="Arial"/>
            </a:endParaRPr>
          </a:p>
          <a:p>
            <a:pPr>
              <a:lnSpc>
                <a:spcPct val="100000"/>
              </a:lnSpc>
            </a:pPr>
            <a:r>
              <a:rPr b="0" lang="ru-RU" sz="1800" spc="-1" strike="noStrike">
                <a:solidFill>
                  <a:srgbClr val="000000"/>
                </a:solidFill>
                <a:latin typeface="Times New Roman"/>
                <a:ea typeface="DejaVu Sans"/>
              </a:rPr>
              <a:t>Т 35   Терещенко, А. В. Быт Русского народа. Часть </a:t>
            </a:r>
            <a:r>
              <a:rPr b="0" lang="en-US" sz="1800" spc="-1" strike="noStrike">
                <a:solidFill>
                  <a:srgbClr val="000000"/>
                </a:solidFill>
                <a:latin typeface="Times New Roman"/>
                <a:ea typeface="DejaVu Sans"/>
              </a:rPr>
              <a:t>I</a:t>
            </a:r>
            <a:r>
              <a:rPr b="0" lang="ru-RU" sz="1800" spc="-1" strike="noStrike">
                <a:solidFill>
                  <a:srgbClr val="000000"/>
                </a:solidFill>
                <a:latin typeface="Times New Roman"/>
                <a:ea typeface="DejaVu Sans"/>
              </a:rPr>
              <a:t> /</a:t>
            </a:r>
            <a:endParaRPr b="0" lang="ru-RU" sz="1800" spc="-1" strike="noStrike">
              <a:latin typeface="Arial"/>
            </a:endParaRPr>
          </a:p>
          <a:p>
            <a:pPr>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А. В. Терещенко. – Москва : Русская книга, 1997. </a:t>
            </a:r>
            <a:r>
              <a:rPr b="0" lang="ru-RU" sz="1800" spc="-1" strike="noStrike">
                <a:solidFill>
                  <a:srgbClr val="000000"/>
                </a:solidFill>
                <a:latin typeface="Times New Roman"/>
                <a:ea typeface="DejaVu Sans"/>
              </a:rPr>
              <a:t>–</a:t>
            </a:r>
            <a:endParaRPr b="0" lang="ru-RU" sz="1800" spc="-1" strike="noStrike">
              <a:latin typeface="Arial"/>
            </a:endParaRPr>
          </a:p>
          <a:p>
            <a:pPr>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288 с. </a:t>
            </a:r>
            <a:endParaRPr b="0" lang="ru-RU" sz="1800" spc="-1" strike="noStrike">
              <a:latin typeface="Arial"/>
            </a:endParaRPr>
          </a:p>
          <a:p>
            <a:pPr>
              <a:lnSpc>
                <a:spcPct val="100000"/>
              </a:lnSpc>
            </a:pPr>
            <a:r>
              <a:rPr b="0" lang="ru-RU" sz="1800" spc="-1" strike="noStrike">
                <a:solidFill>
                  <a:srgbClr val="000000"/>
                </a:solidFill>
                <a:latin typeface="Times New Roman"/>
                <a:ea typeface="DejaVu Sans"/>
              </a:rPr>
              <a:t> </a:t>
            </a:r>
            <a:endParaRPr b="0" lang="ru-RU" sz="1800" spc="-1" strike="noStrike">
              <a:latin typeface="Arial"/>
            </a:endParaRPr>
          </a:p>
          <a:p>
            <a:pPr>
              <a:lnSpc>
                <a:spcPct val="100000"/>
              </a:lnSpc>
            </a:pPr>
            <a:endParaRPr b="0" lang="ru-RU" sz="1800" spc="-1" strike="noStrike">
              <a:latin typeface="Arial"/>
            </a:endParaRPr>
          </a:p>
        </p:txBody>
      </p:sp>
      <p:sp>
        <p:nvSpPr>
          <p:cNvPr id="82" name="TextBox 5"/>
          <p:cNvSpPr/>
          <p:nvPr/>
        </p:nvSpPr>
        <p:spPr>
          <a:xfrm>
            <a:off x="1331640" y="5301360"/>
            <a:ext cx="7416000" cy="1187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Calibri"/>
                <a:ea typeface="DejaVu Sans"/>
              </a:rPr>
              <a:t>   </a:t>
            </a:r>
            <a:r>
              <a:rPr b="0" lang="ru-RU" sz="1800" spc="-1" strike="noStrike">
                <a:solidFill>
                  <a:srgbClr val="000000"/>
                </a:solidFill>
                <a:latin typeface="Calibri"/>
                <a:ea typeface="DejaVu Sans"/>
              </a:rPr>
              <a:t>В первой части книги «Быт русского народа» раскрывается понятие народности, даётся подробное описание жилищ наших предков, повествуется об их образе жизни, домоводстве, одежде и музыкальной культуре.</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3" name="Picture 3" descr="C:\Documents and Settings\User\Рабочий стол\фонФ1.jpg"/>
          <p:cNvPicPr/>
          <p:nvPr/>
        </p:nvPicPr>
        <p:blipFill>
          <a:blip r:embed="rId1"/>
          <a:stretch/>
        </p:blipFill>
        <p:spPr>
          <a:xfrm>
            <a:off x="0" y="0"/>
            <a:ext cx="9143280" cy="6857280"/>
          </a:xfrm>
          <a:prstGeom prst="rect">
            <a:avLst/>
          </a:prstGeom>
          <a:ln w="0">
            <a:noFill/>
          </a:ln>
        </p:spPr>
      </p:pic>
      <p:pic>
        <p:nvPicPr>
          <p:cNvPr id="84" name="Picture 4" descr="C:\Documents and Settings\User\Рабочий стол\терещ2.jpg"/>
          <p:cNvPicPr/>
          <p:nvPr/>
        </p:nvPicPr>
        <p:blipFill>
          <a:blip r:embed="rId2"/>
          <a:stretch/>
        </p:blipFill>
        <p:spPr>
          <a:xfrm>
            <a:off x="1475640" y="620640"/>
            <a:ext cx="1799640" cy="2519640"/>
          </a:xfrm>
          <a:prstGeom prst="rect">
            <a:avLst/>
          </a:prstGeom>
          <a:ln w="0">
            <a:noFill/>
          </a:ln>
        </p:spPr>
      </p:pic>
      <p:pic>
        <p:nvPicPr>
          <p:cNvPr id="85" name="Picture 4" descr="C:\Documents and Settings\User\Рабочий стол\свадьба1.jpg"/>
          <p:cNvPicPr/>
          <p:nvPr/>
        </p:nvPicPr>
        <p:blipFill>
          <a:blip r:embed="rId3"/>
          <a:srcRect l="18926" t="2385" r="18926" b="2159"/>
          <a:stretch/>
        </p:blipFill>
        <p:spPr>
          <a:xfrm>
            <a:off x="4788000" y="2277000"/>
            <a:ext cx="3167640" cy="2663640"/>
          </a:xfrm>
          <a:prstGeom prst="rect">
            <a:avLst/>
          </a:prstGeom>
          <a:ln w="0">
            <a:noFill/>
          </a:ln>
        </p:spPr>
      </p:pic>
      <p:sp>
        <p:nvSpPr>
          <p:cNvPr id="86" name="TextBox 8"/>
          <p:cNvSpPr/>
          <p:nvPr/>
        </p:nvSpPr>
        <p:spPr>
          <a:xfrm>
            <a:off x="3348000" y="620640"/>
            <a:ext cx="5544000" cy="1187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Times New Roman"/>
                <a:ea typeface="DejaVu Sans"/>
              </a:rPr>
              <a:t>63</a:t>
            </a:r>
            <a:endParaRPr b="0" lang="ru-RU" sz="1800" spc="-1" strike="noStrike">
              <a:latin typeface="Arial"/>
            </a:endParaRPr>
          </a:p>
          <a:p>
            <a:pPr>
              <a:lnSpc>
                <a:spcPct val="100000"/>
              </a:lnSpc>
            </a:pPr>
            <a:r>
              <a:rPr b="0" lang="ru-RU" sz="1800" spc="-1" strike="noStrike">
                <a:solidFill>
                  <a:srgbClr val="000000"/>
                </a:solidFill>
                <a:latin typeface="Times New Roman"/>
                <a:ea typeface="DejaVu Sans"/>
              </a:rPr>
              <a:t>Т 35   Терещенко, А. В. Быт Русского народа. Части </a:t>
            </a:r>
            <a:r>
              <a:rPr b="0" lang="en-US" sz="1800" spc="-1" strike="noStrike">
                <a:solidFill>
                  <a:srgbClr val="000000"/>
                </a:solidFill>
                <a:latin typeface="Times New Roman"/>
                <a:ea typeface="DejaVu Sans"/>
              </a:rPr>
              <a:t>II</a:t>
            </a:r>
            <a:r>
              <a:rPr b="0" lang="ru-RU" sz="1800" spc="-1" strike="noStrike">
                <a:solidFill>
                  <a:srgbClr val="000000"/>
                </a:solidFill>
                <a:latin typeface="Times New Roman"/>
                <a:ea typeface="DejaVu Sans"/>
              </a:rPr>
              <a:t>,</a:t>
            </a:r>
            <a:endParaRPr b="0" lang="ru-RU" sz="1800" spc="-1" strike="noStrike">
              <a:latin typeface="Arial"/>
            </a:endParaRPr>
          </a:p>
          <a:p>
            <a:pPr>
              <a:lnSpc>
                <a:spcPct val="100000"/>
              </a:lnSpc>
            </a:pP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III</a:t>
            </a:r>
            <a:r>
              <a:rPr b="0" lang="ru-RU" sz="1800" spc="-1" strike="noStrike">
                <a:solidFill>
                  <a:srgbClr val="000000"/>
                </a:solidFill>
                <a:latin typeface="Times New Roman"/>
                <a:ea typeface="DejaVu Sans"/>
              </a:rPr>
              <a:t> / А. В. Терещенко. – Москва : Русская книга,</a:t>
            </a:r>
            <a:endParaRPr b="0" lang="ru-RU" sz="1800" spc="-1" strike="noStrike">
              <a:latin typeface="Arial"/>
            </a:endParaRPr>
          </a:p>
          <a:p>
            <a:pPr>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1999. – 336 с. </a:t>
            </a:r>
            <a:endParaRPr b="0" lang="ru-RU" sz="1800" spc="-1" strike="noStrike">
              <a:latin typeface="Arial"/>
            </a:endParaRPr>
          </a:p>
        </p:txBody>
      </p:sp>
      <p:sp>
        <p:nvSpPr>
          <p:cNvPr id="87" name="TextBox 9"/>
          <p:cNvSpPr/>
          <p:nvPr/>
        </p:nvSpPr>
        <p:spPr>
          <a:xfrm>
            <a:off x="1475640" y="5157360"/>
            <a:ext cx="7272000" cy="14616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Вторая часть книги целиком посвящена свадьбам во всём их разнообразии в связи с необъятностью Российского государства. Это поистине энциклопедия бракосочетания.</a:t>
            </a:r>
            <a:endParaRPr b="0" lang="ru-RU" sz="1800" spc="-1" strike="noStrike">
              <a:latin typeface="Arial"/>
            </a:endParaRPr>
          </a:p>
          <a:p>
            <a:pPr>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В третьей части описываются обряды крещения, похорон, поминок.</a:t>
            </a:r>
            <a:endParaRPr b="0" lang="ru-RU" sz="1800" spc="-1" strike="noStrike">
              <a:latin typeface="Arial"/>
            </a:endParaRPr>
          </a:p>
          <a:p>
            <a:pPr>
              <a:lnSpc>
                <a:spcPct val="100000"/>
              </a:lnSpc>
            </a:pP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8" name="Picture 3" descr="C:\Documents and Settings\User\Рабочий стол\фонФ1.jpg"/>
          <p:cNvPicPr/>
          <p:nvPr/>
        </p:nvPicPr>
        <p:blipFill>
          <a:blip r:embed="rId1"/>
          <a:stretch/>
        </p:blipFill>
        <p:spPr>
          <a:xfrm>
            <a:off x="0" y="0"/>
            <a:ext cx="9143280" cy="6857280"/>
          </a:xfrm>
          <a:prstGeom prst="rect">
            <a:avLst/>
          </a:prstGeom>
          <a:ln w="0">
            <a:noFill/>
          </a:ln>
        </p:spPr>
      </p:pic>
      <p:pic>
        <p:nvPicPr>
          <p:cNvPr id="89" name="Picture 2" descr="C:\Documents and Settings\User\Рабочий стол\терещ3.jpg"/>
          <p:cNvPicPr/>
          <p:nvPr/>
        </p:nvPicPr>
        <p:blipFill>
          <a:blip r:embed="rId2"/>
          <a:stretch/>
        </p:blipFill>
        <p:spPr>
          <a:xfrm>
            <a:off x="1403640" y="476640"/>
            <a:ext cx="1655640" cy="2386800"/>
          </a:xfrm>
          <a:prstGeom prst="rect">
            <a:avLst/>
          </a:prstGeom>
          <a:ln w="0">
            <a:noFill/>
          </a:ln>
        </p:spPr>
      </p:pic>
      <p:pic>
        <p:nvPicPr>
          <p:cNvPr id="90" name="Picture 2" descr="C:\Documents and Settings\User\Рабочий стол\быт ч.4.1.jpg"/>
          <p:cNvPicPr/>
          <p:nvPr/>
        </p:nvPicPr>
        <p:blipFill>
          <a:blip r:embed="rId3"/>
          <a:stretch/>
        </p:blipFill>
        <p:spPr>
          <a:xfrm>
            <a:off x="5364000" y="2493000"/>
            <a:ext cx="3417480" cy="2174400"/>
          </a:xfrm>
          <a:prstGeom prst="rect">
            <a:avLst/>
          </a:prstGeom>
          <a:ln w="0">
            <a:noFill/>
          </a:ln>
        </p:spPr>
      </p:pic>
      <p:pic>
        <p:nvPicPr>
          <p:cNvPr id="91" name="Picture 3" descr="C:\Documents and Settings\User\Рабочий стол\быт ч.4.jpg"/>
          <p:cNvPicPr/>
          <p:nvPr/>
        </p:nvPicPr>
        <p:blipFill>
          <a:blip r:embed="rId4"/>
          <a:stretch/>
        </p:blipFill>
        <p:spPr>
          <a:xfrm>
            <a:off x="1259640" y="4581000"/>
            <a:ext cx="3167640" cy="1967040"/>
          </a:xfrm>
          <a:prstGeom prst="rect">
            <a:avLst/>
          </a:prstGeom>
          <a:ln w="0">
            <a:noFill/>
          </a:ln>
        </p:spPr>
      </p:pic>
      <p:sp>
        <p:nvSpPr>
          <p:cNvPr id="92" name="TextBox 6"/>
          <p:cNvSpPr/>
          <p:nvPr/>
        </p:nvSpPr>
        <p:spPr>
          <a:xfrm>
            <a:off x="3204000" y="476640"/>
            <a:ext cx="5688000" cy="1187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Calibri"/>
                <a:ea typeface="DejaVu Sans"/>
              </a:rPr>
              <a:t>63</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 </a:t>
            </a:r>
            <a:r>
              <a:rPr b="0" lang="ru-RU" sz="1800" spc="-1" strike="noStrike">
                <a:solidFill>
                  <a:srgbClr val="000000"/>
                </a:solidFill>
                <a:latin typeface="Calibri"/>
                <a:ea typeface="DejaVu Sans"/>
              </a:rPr>
              <a:t>Т 35   Терещенко, А. В. Быт русского народа. Части </a:t>
            </a:r>
            <a:r>
              <a:rPr b="0" lang="en-US" sz="1800" spc="-1" strike="noStrike">
                <a:solidFill>
                  <a:srgbClr val="000000"/>
                </a:solidFill>
                <a:latin typeface="Calibri"/>
                <a:ea typeface="DejaVu Sans"/>
              </a:rPr>
              <a:t>IV</a:t>
            </a:r>
            <a:r>
              <a:rPr b="0" lang="ru-RU" sz="1800" spc="-1" strike="noStrike">
                <a:solidFill>
                  <a:srgbClr val="000000"/>
                </a:solidFill>
                <a:latin typeface="Calibri"/>
                <a:ea typeface="DejaVu Sans"/>
              </a:rPr>
              <a:t>,</a:t>
            </a:r>
            <a:endParaRPr b="0" lang="ru-RU" sz="1800" spc="-1" strike="noStrike">
              <a:latin typeface="Arial"/>
            </a:endParaRPr>
          </a:p>
          <a:p>
            <a:pPr>
              <a:lnSpc>
                <a:spcPct val="100000"/>
              </a:lnSpc>
            </a:pPr>
            <a:r>
              <a:rPr b="0" lang="en-US" sz="1800" spc="-1" strike="noStrike">
                <a:solidFill>
                  <a:srgbClr val="000000"/>
                </a:solidFill>
                <a:latin typeface="Calibri"/>
                <a:ea typeface="DejaVu Sans"/>
              </a:rPr>
              <a:t>            </a:t>
            </a:r>
            <a:r>
              <a:rPr b="0" lang="en-US" sz="1800" spc="-1" strike="noStrike">
                <a:solidFill>
                  <a:srgbClr val="000000"/>
                </a:solidFill>
                <a:latin typeface="Calibri"/>
                <a:ea typeface="DejaVu Sans"/>
              </a:rPr>
              <a:t>V</a:t>
            </a:r>
            <a:r>
              <a:rPr b="0" lang="ru-RU" sz="1800" spc="-1" strike="noStrike">
                <a:solidFill>
                  <a:srgbClr val="000000"/>
                </a:solidFill>
                <a:latin typeface="Calibri"/>
                <a:ea typeface="DejaVu Sans"/>
              </a:rPr>
              <a:t> / А. В. Терещенко. – Москва : Русская книга,</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            </a:t>
            </a:r>
            <a:r>
              <a:rPr b="0" lang="ru-RU" sz="1800" spc="-1" strike="noStrike">
                <a:solidFill>
                  <a:srgbClr val="000000"/>
                </a:solidFill>
                <a:latin typeface="Calibri"/>
                <a:ea typeface="DejaVu Sans"/>
              </a:rPr>
              <a:t>1999. – 336 с. </a:t>
            </a:r>
            <a:endParaRPr b="0" lang="ru-RU" sz="1800" spc="-1" strike="noStrike">
              <a:latin typeface="Arial"/>
            </a:endParaRPr>
          </a:p>
        </p:txBody>
      </p:sp>
      <p:sp>
        <p:nvSpPr>
          <p:cNvPr id="93" name="TextBox 7"/>
          <p:cNvSpPr/>
          <p:nvPr/>
        </p:nvSpPr>
        <p:spPr>
          <a:xfrm>
            <a:off x="1187640" y="3357000"/>
            <a:ext cx="4175640" cy="912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В настоящее издание вошли часть четвёртая, посвящённая играм (забавам, хороводам),</a:t>
            </a:r>
            <a:endParaRPr b="0" lang="ru-RU" sz="1800" spc="-1" strike="noStrike">
              <a:latin typeface="Arial"/>
            </a:endParaRPr>
          </a:p>
        </p:txBody>
      </p:sp>
      <p:sp>
        <p:nvSpPr>
          <p:cNvPr id="94" name="TextBox 8"/>
          <p:cNvSpPr/>
          <p:nvPr/>
        </p:nvSpPr>
        <p:spPr>
          <a:xfrm>
            <a:off x="4788000" y="4797000"/>
            <a:ext cx="4175640" cy="17359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Times New Roman"/>
                <a:ea typeface="DejaVu Sans"/>
              </a:rPr>
              <a:t>и часть пятая, рассказывающая о простонародных обрядах, таких, как встреча Весны-красны, празднование  Красной горки, Ивана Купалы, о том, как справляли Радуницу, отмечали бабье лето.</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5" name="Picture 3" descr="C:\Documents and Settings\User\Рабочий стол\фонФ1.jpg"/>
          <p:cNvPicPr/>
          <p:nvPr/>
        </p:nvPicPr>
        <p:blipFill>
          <a:blip r:embed="rId1"/>
          <a:stretch/>
        </p:blipFill>
        <p:spPr>
          <a:xfrm>
            <a:off x="0" y="0"/>
            <a:ext cx="9143280" cy="6857280"/>
          </a:xfrm>
          <a:prstGeom prst="rect">
            <a:avLst/>
          </a:prstGeom>
          <a:ln w="0">
            <a:noFill/>
          </a:ln>
        </p:spPr>
      </p:pic>
      <p:pic>
        <p:nvPicPr>
          <p:cNvPr id="96" name="Picture 2" descr="C:\Documents and Settings\User\Рабочий стол\терещ4.jpg"/>
          <p:cNvPicPr/>
          <p:nvPr/>
        </p:nvPicPr>
        <p:blipFill>
          <a:blip r:embed="rId2"/>
          <a:stretch/>
        </p:blipFill>
        <p:spPr>
          <a:xfrm>
            <a:off x="1403640" y="404640"/>
            <a:ext cx="1799640" cy="2447640"/>
          </a:xfrm>
          <a:prstGeom prst="rect">
            <a:avLst/>
          </a:prstGeom>
          <a:ln w="0">
            <a:noFill/>
          </a:ln>
        </p:spPr>
      </p:pic>
      <p:sp>
        <p:nvSpPr>
          <p:cNvPr id="97" name="TextBox 7"/>
          <p:cNvSpPr/>
          <p:nvPr/>
        </p:nvSpPr>
        <p:spPr>
          <a:xfrm>
            <a:off x="3527280" y="548640"/>
            <a:ext cx="5616000" cy="1187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Calibri"/>
                <a:ea typeface="DejaVu Sans"/>
              </a:rPr>
              <a:t>63</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Т 35   Терещенко, А. В. Быт русского народа. Части</a:t>
            </a:r>
            <a:r>
              <a:rPr b="0" lang="en-US" sz="1800" spc="-1" strike="noStrike">
                <a:solidFill>
                  <a:srgbClr val="000000"/>
                </a:solidFill>
                <a:latin typeface="Calibri"/>
                <a:ea typeface="DejaVu Sans"/>
              </a:rPr>
              <a:t> VI</a:t>
            </a:r>
            <a:r>
              <a:rPr b="0" lang="ru-RU" sz="1800" spc="-1" strike="noStrike">
                <a:solidFill>
                  <a:srgbClr val="000000"/>
                </a:solidFill>
                <a:latin typeface="Calibri"/>
                <a:ea typeface="DejaVu Sans"/>
              </a:rPr>
              <a:t>,</a:t>
            </a:r>
            <a:endParaRPr b="0" lang="ru-RU" sz="1800" spc="-1" strike="noStrike">
              <a:latin typeface="Arial"/>
            </a:endParaRPr>
          </a:p>
          <a:p>
            <a:pPr>
              <a:lnSpc>
                <a:spcPct val="100000"/>
              </a:lnSpc>
            </a:pPr>
            <a:r>
              <a:rPr b="0" lang="en-US" sz="1800" spc="-1" strike="noStrike">
                <a:solidFill>
                  <a:srgbClr val="000000"/>
                </a:solidFill>
                <a:latin typeface="Calibri"/>
                <a:ea typeface="DejaVu Sans"/>
              </a:rPr>
              <a:t>           </a:t>
            </a:r>
            <a:r>
              <a:rPr b="0" lang="en-US" sz="1800" spc="-1" strike="noStrike">
                <a:solidFill>
                  <a:srgbClr val="000000"/>
                </a:solidFill>
                <a:latin typeface="Calibri"/>
                <a:ea typeface="DejaVu Sans"/>
              </a:rPr>
              <a:t>VII</a:t>
            </a:r>
            <a:r>
              <a:rPr b="0" lang="ru-RU" sz="1800" spc="-1" strike="noStrike">
                <a:solidFill>
                  <a:srgbClr val="000000"/>
                </a:solidFill>
                <a:latin typeface="Calibri"/>
                <a:ea typeface="DejaVu Sans"/>
              </a:rPr>
              <a:t> / А. В. Терещенко. – Москва : Русская книга,</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           </a:t>
            </a:r>
            <a:r>
              <a:rPr b="0" lang="ru-RU" sz="1800" spc="-1" strike="noStrike">
                <a:solidFill>
                  <a:srgbClr val="000000"/>
                </a:solidFill>
                <a:latin typeface="Calibri"/>
                <a:ea typeface="DejaVu Sans"/>
              </a:rPr>
              <a:t>1999. – 312 с. </a:t>
            </a:r>
            <a:endParaRPr b="0" lang="ru-RU" sz="1800" spc="-1" strike="noStrike">
              <a:latin typeface="Arial"/>
            </a:endParaRPr>
          </a:p>
        </p:txBody>
      </p:sp>
      <p:sp>
        <p:nvSpPr>
          <p:cNvPr id="98" name="TextBox 8"/>
          <p:cNvSpPr/>
          <p:nvPr/>
        </p:nvSpPr>
        <p:spPr>
          <a:xfrm>
            <a:off x="1187640" y="3141000"/>
            <a:ext cx="4968000" cy="638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Calibri"/>
                <a:ea typeface="DejaVu Sans"/>
              </a:rPr>
              <a:t>    </a:t>
            </a:r>
            <a:r>
              <a:rPr b="0" lang="ru-RU" sz="1800" spc="-1" strike="noStrike">
                <a:solidFill>
                  <a:srgbClr val="000000"/>
                </a:solidFill>
                <a:latin typeface="Calibri"/>
                <a:ea typeface="DejaVu Sans"/>
              </a:rPr>
              <a:t>Шестая часть книги посвящена обрядным праздникам: Вербной неделе, Пасхе, Троице.</a:t>
            </a:r>
            <a:endParaRPr b="0" lang="ru-RU" sz="1800" spc="-1" strike="noStrike">
              <a:latin typeface="Arial"/>
            </a:endParaRPr>
          </a:p>
        </p:txBody>
      </p:sp>
      <p:sp>
        <p:nvSpPr>
          <p:cNvPr id="99" name="TextBox 9"/>
          <p:cNvSpPr/>
          <p:nvPr/>
        </p:nvSpPr>
        <p:spPr>
          <a:xfrm>
            <a:off x="4716000" y="4941000"/>
            <a:ext cx="4643280" cy="1187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В седьмой, заключительной, части дано  подробное описание Святок (дней между Рождеством и Крещеньем Господнем) и широкой Масленицы.</a:t>
            </a:r>
            <a:endParaRPr b="0" lang="ru-RU" sz="1800" spc="-1" strike="noStrike">
              <a:latin typeface="Arial"/>
            </a:endParaRPr>
          </a:p>
        </p:txBody>
      </p:sp>
      <p:pic>
        <p:nvPicPr>
          <p:cNvPr id="100" name="Picture 2" descr="C:\Documents and Settings\User\Рабочий стол\быт ч.7.jpg"/>
          <p:cNvPicPr/>
          <p:nvPr/>
        </p:nvPicPr>
        <p:blipFill>
          <a:blip r:embed="rId3"/>
          <a:stretch/>
        </p:blipFill>
        <p:spPr>
          <a:xfrm>
            <a:off x="1331640" y="4293000"/>
            <a:ext cx="3239640" cy="2149920"/>
          </a:xfrm>
          <a:prstGeom prst="rect">
            <a:avLst/>
          </a:prstGeom>
          <a:ln w="0">
            <a:noFill/>
          </a:ln>
        </p:spPr>
      </p:pic>
      <p:pic>
        <p:nvPicPr>
          <p:cNvPr id="101" name="Picture 4" descr="C:\Documents and Settings\User\Рабочий стол\быт ч.6.1.jpg"/>
          <p:cNvPicPr/>
          <p:nvPr/>
        </p:nvPicPr>
        <p:blipFill>
          <a:blip r:embed="rId4"/>
          <a:srcRect l="0" t="4962" r="0" b="0"/>
          <a:stretch/>
        </p:blipFill>
        <p:spPr>
          <a:xfrm>
            <a:off x="5868000" y="2421000"/>
            <a:ext cx="2951640" cy="22532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2" name="Picture 3" descr="C:\Documents and Settings\User\Рабочий стол\фонФ1.jpg"/>
          <p:cNvPicPr/>
          <p:nvPr/>
        </p:nvPicPr>
        <p:blipFill>
          <a:blip r:embed="rId1"/>
          <a:stretch/>
        </p:blipFill>
        <p:spPr>
          <a:xfrm>
            <a:off x="0" y="0"/>
            <a:ext cx="9143280" cy="6857280"/>
          </a:xfrm>
          <a:prstGeom prst="rect">
            <a:avLst/>
          </a:prstGeom>
          <a:ln w="0">
            <a:noFill/>
          </a:ln>
        </p:spPr>
      </p:pic>
      <p:pic>
        <p:nvPicPr>
          <p:cNvPr id="103" name="Picture 55" descr="C:\Documents and Settings\User\Рабочий стол\гамаюн.jpg"/>
          <p:cNvPicPr/>
          <p:nvPr/>
        </p:nvPicPr>
        <p:blipFill>
          <a:blip r:embed="rId2"/>
          <a:stretch/>
        </p:blipFill>
        <p:spPr>
          <a:xfrm>
            <a:off x="2771640" y="692640"/>
            <a:ext cx="4122360" cy="3527640"/>
          </a:xfrm>
          <a:prstGeom prst="rect">
            <a:avLst/>
          </a:prstGeom>
          <a:ln w="0">
            <a:noFill/>
          </a:ln>
        </p:spPr>
      </p:pic>
      <p:sp>
        <p:nvSpPr>
          <p:cNvPr id="104" name="TextBox 57"/>
          <p:cNvSpPr/>
          <p:nvPr/>
        </p:nvSpPr>
        <p:spPr>
          <a:xfrm>
            <a:off x="1279440" y="5517360"/>
            <a:ext cx="5133600" cy="69984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ru-RU" sz="2000" spc="-1" strike="noStrike">
                <a:solidFill>
                  <a:srgbClr val="000000"/>
                </a:solidFill>
                <a:latin typeface="Times New Roman"/>
                <a:ea typeface="DejaVu Sans"/>
              </a:rPr>
              <a:t>Выставку подготовила сотрудник ООПИФ</a:t>
            </a:r>
            <a:endParaRPr b="0" lang="ru-RU" sz="2000" spc="-1" strike="noStrike">
              <a:latin typeface="Arial"/>
            </a:endParaRPr>
          </a:p>
          <a:p>
            <a:pPr>
              <a:lnSpc>
                <a:spcPct val="100000"/>
              </a:lnSpc>
            </a:pPr>
            <a:r>
              <a:rPr b="1" lang="ru-RU" sz="2000" spc="-1" strike="noStrike">
                <a:solidFill>
                  <a:srgbClr val="000000"/>
                </a:solidFill>
                <a:latin typeface="Times New Roman"/>
                <a:ea typeface="DejaVu Sans"/>
              </a:rPr>
              <a:t>ведущий библиотекарь Студеникина Н.Б.</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2" name="Picture 3" descr="C:\Documents and Settings\User\Рабочий стол\фонФ1.jpg"/>
          <p:cNvPicPr/>
          <p:nvPr/>
        </p:nvPicPr>
        <p:blipFill>
          <a:blip r:embed="rId1"/>
          <a:stretch/>
        </p:blipFill>
        <p:spPr>
          <a:xfrm>
            <a:off x="0" y="0"/>
            <a:ext cx="9143280" cy="6857280"/>
          </a:xfrm>
          <a:prstGeom prst="rect">
            <a:avLst/>
          </a:prstGeom>
          <a:ln w="0">
            <a:noFill/>
          </a:ln>
        </p:spPr>
      </p:pic>
      <p:pic>
        <p:nvPicPr>
          <p:cNvPr id="43" name="Picture 2" descr="C:\Documents and Settings\User\Рабочий стол\сирин.jpg"/>
          <p:cNvPicPr/>
          <p:nvPr/>
        </p:nvPicPr>
        <p:blipFill>
          <a:blip r:embed="rId2"/>
          <a:stretch/>
        </p:blipFill>
        <p:spPr>
          <a:xfrm>
            <a:off x="2627640" y="404640"/>
            <a:ext cx="4391640" cy="2663640"/>
          </a:xfrm>
          <a:prstGeom prst="rect">
            <a:avLst/>
          </a:prstGeom>
          <a:ln w="0">
            <a:noFill/>
          </a:ln>
        </p:spPr>
      </p:pic>
      <p:sp>
        <p:nvSpPr>
          <p:cNvPr id="44" name="TextBox 3"/>
          <p:cNvSpPr/>
          <p:nvPr/>
        </p:nvSpPr>
        <p:spPr>
          <a:xfrm>
            <a:off x="1259640" y="3357000"/>
            <a:ext cx="7632000" cy="283320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В истории каждого народа присутствуют народные сказки, песни и танцы. В них гармонично сочетаются искромётныё юмор, нежная грусть, уникальность и радость. В русском фольклоре более всего привлекают обаяние старины и аромат древности. </a:t>
            </a:r>
            <a:endParaRPr b="0" lang="ru-RU" sz="1800" spc="-1" strike="noStrike">
              <a:latin typeface="Arial"/>
            </a:endParaRPr>
          </a:p>
          <a:p>
            <a:pPr algn="just">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Так что же такое фольклор? Это коллективное творчество народа, которое отражает его отношение к миру и является своеобразным «зеркалом» внутренней сущности славянского народа.</a:t>
            </a:r>
            <a:r>
              <a:rPr b="0" lang="en-US"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Основное отличие данного направления в искусстве – отсутствие автора.</a:t>
            </a:r>
            <a:endParaRPr b="0" lang="ru-RU" sz="1800" spc="-1" strike="noStrike">
              <a:latin typeface="Arial"/>
            </a:endParaRPr>
          </a:p>
          <a:p>
            <a:pPr algn="just">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В переводе с английского «</a:t>
            </a:r>
            <a:r>
              <a:rPr b="0" lang="en-US" sz="1800" spc="-1" strike="noStrike">
                <a:solidFill>
                  <a:srgbClr val="000000"/>
                </a:solidFill>
                <a:latin typeface="Times New Roman"/>
                <a:ea typeface="DejaVu Sans"/>
              </a:rPr>
              <a:t>folk-lore</a:t>
            </a:r>
            <a:r>
              <a:rPr b="0" lang="ru-RU" sz="1800" spc="-1" strike="noStrike">
                <a:solidFill>
                  <a:srgbClr val="000000"/>
                </a:solidFill>
                <a:latin typeface="Times New Roman"/>
                <a:ea typeface="DejaVu Sans"/>
              </a:rPr>
              <a:t>» означает народная мудрость. Впервые этот термин ввёл в обиход английский учёный Уильям Джон Томс.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Picture 3" descr="C:\Documents and Settings\User\Рабочий стол\фонФ1.jpg"/>
          <p:cNvPicPr/>
          <p:nvPr/>
        </p:nvPicPr>
        <p:blipFill>
          <a:blip r:embed="rId1"/>
          <a:stretch/>
        </p:blipFill>
        <p:spPr>
          <a:xfrm>
            <a:off x="0" y="0"/>
            <a:ext cx="9143280" cy="6857280"/>
          </a:xfrm>
          <a:prstGeom prst="rect">
            <a:avLst/>
          </a:prstGeom>
          <a:ln w="0">
            <a:noFill/>
          </a:ln>
        </p:spPr>
      </p:pic>
      <p:pic>
        <p:nvPicPr>
          <p:cNvPr id="46" name="Picture 11" descr="C:\Documents and Settings\User\Рабочий стол\быт9.jpg"/>
          <p:cNvPicPr/>
          <p:nvPr/>
        </p:nvPicPr>
        <p:blipFill>
          <a:blip r:embed="rId2"/>
          <a:stretch/>
        </p:blipFill>
        <p:spPr>
          <a:xfrm>
            <a:off x="2771640" y="3717000"/>
            <a:ext cx="3959640" cy="2590920"/>
          </a:xfrm>
          <a:prstGeom prst="rect">
            <a:avLst/>
          </a:prstGeom>
          <a:ln w="0">
            <a:noFill/>
          </a:ln>
        </p:spPr>
      </p:pic>
      <p:sp>
        <p:nvSpPr>
          <p:cNvPr id="47" name="TextBox 12"/>
          <p:cNvSpPr/>
          <p:nvPr/>
        </p:nvSpPr>
        <p:spPr>
          <a:xfrm>
            <a:off x="1331640" y="692640"/>
            <a:ext cx="7416000" cy="310752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К традиционным формам народного творчества относят былину, загадку, поговорку, устное предание, танцы и песни. Произведения фольклора передают потомкам опыт, накопленный тысячелетиями, при этом сказания и былина считаются наиболее ценными источниками. </a:t>
            </a:r>
            <a:endParaRPr b="0" lang="ru-RU" sz="1800" spc="-1" strike="noStrike">
              <a:latin typeface="Arial"/>
            </a:endParaRPr>
          </a:p>
          <a:p>
            <a:pPr algn="just">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Мировое сообщество давно убедилось в том, что взаимодействие национальных культур обогащает мировую культуру в целом, позитивно влияет на развитие культуры отдельного этноса или этнической группы.  Вместе с тем в последние годы всё более актуальной становится задача сохранения культурных корней и культурного своеобразия в эпоху глобализации.</a:t>
            </a:r>
            <a:endParaRPr b="0" lang="ru-RU" sz="1800" spc="-1" strike="noStrike">
              <a:latin typeface="Arial"/>
            </a:endParaRPr>
          </a:p>
          <a:p>
            <a:pPr>
              <a:lnSpc>
                <a:spcPct val="100000"/>
              </a:lnSpc>
            </a:pPr>
            <a:r>
              <a:rPr b="0" lang="ru-RU" sz="1800" spc="-1" strike="noStrike">
                <a:solidFill>
                  <a:srgbClr val="000000"/>
                </a:solidFill>
                <a:latin typeface="Times New Roman"/>
                <a:ea typeface="DejaVu Sans"/>
              </a:rPr>
              <a:t>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Picture 3" descr="C:\Documents and Settings\User\Рабочий стол\фонФ1.jpg"/>
          <p:cNvPicPr/>
          <p:nvPr/>
        </p:nvPicPr>
        <p:blipFill>
          <a:blip r:embed="rId1"/>
          <a:stretch/>
        </p:blipFill>
        <p:spPr>
          <a:xfrm>
            <a:off x="0" y="0"/>
            <a:ext cx="9143280" cy="6857280"/>
          </a:xfrm>
          <a:prstGeom prst="rect">
            <a:avLst/>
          </a:prstGeom>
          <a:ln w="0">
            <a:noFill/>
          </a:ln>
        </p:spPr>
      </p:pic>
      <p:pic>
        <p:nvPicPr>
          <p:cNvPr id="49" name="Picture 2" descr="C:\Documents and Settings\User\Рабочий стол\слав.мир.jpg"/>
          <p:cNvPicPr/>
          <p:nvPr/>
        </p:nvPicPr>
        <p:blipFill>
          <a:blip r:embed="rId2"/>
          <a:stretch/>
        </p:blipFill>
        <p:spPr>
          <a:xfrm>
            <a:off x="6804360" y="3789000"/>
            <a:ext cx="2159640" cy="2858040"/>
          </a:xfrm>
          <a:prstGeom prst="rect">
            <a:avLst/>
          </a:prstGeom>
          <a:ln w="0">
            <a:noFill/>
          </a:ln>
        </p:spPr>
      </p:pic>
      <p:pic>
        <p:nvPicPr>
          <p:cNvPr id="50" name="Picture 5" descr="C:\Documents and Settings\User\Рабочий стол\гамаюн2.jpg"/>
          <p:cNvPicPr/>
          <p:nvPr/>
        </p:nvPicPr>
        <p:blipFill>
          <a:blip r:embed="rId3"/>
          <a:srcRect l="14831" t="7540" r="11028" b="7623"/>
          <a:stretch/>
        </p:blipFill>
        <p:spPr>
          <a:xfrm>
            <a:off x="1547640" y="260640"/>
            <a:ext cx="1871640" cy="2519640"/>
          </a:xfrm>
          <a:prstGeom prst="rect">
            <a:avLst/>
          </a:prstGeom>
          <a:ln w="0">
            <a:noFill/>
          </a:ln>
        </p:spPr>
      </p:pic>
      <p:sp>
        <p:nvSpPr>
          <p:cNvPr id="51" name="TextBox 4"/>
          <p:cNvSpPr/>
          <p:nvPr/>
        </p:nvSpPr>
        <p:spPr>
          <a:xfrm>
            <a:off x="3564000" y="548640"/>
            <a:ext cx="5328000" cy="201024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Calibri"/>
                <a:ea typeface="DejaVu Sans"/>
              </a:rPr>
              <a:t>   </a:t>
            </a:r>
            <a:r>
              <a:rPr b="0" lang="ru-RU" sz="1800" spc="-1" strike="noStrike">
                <a:solidFill>
                  <a:srgbClr val="000000"/>
                </a:solidFill>
                <a:latin typeface="Times New Roman"/>
                <a:ea typeface="DejaVu Sans"/>
              </a:rPr>
              <a:t>Славянский мир, безусловно, был и остаётся органической частью мировой культуры. В книге «Славянский мир» тесно переплетаются прошлое и настоящее восточнославянской культуры на материале Белгородской, Брянской, Воронежской, Курской, Липецкой, Орловской и Тамбовской областей Чернозёмного края России.</a:t>
            </a:r>
            <a:endParaRPr b="0" lang="ru-RU" sz="1800" spc="-1" strike="noStrike">
              <a:latin typeface="Arial"/>
            </a:endParaRPr>
          </a:p>
        </p:txBody>
      </p:sp>
      <p:sp>
        <p:nvSpPr>
          <p:cNvPr id="52" name="TextBox 5"/>
          <p:cNvSpPr/>
          <p:nvPr/>
        </p:nvSpPr>
        <p:spPr>
          <a:xfrm>
            <a:off x="1187640" y="2853000"/>
            <a:ext cx="7632000" cy="17359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Нужно отметить бережное отношение авторов издания к истокам славянской культуры и языку, народным традициям и быту. Живой рассказ о календарных обрядах и праздниках, описание традиционной народной одежды, характерных промыслов и ремёсел помогут</a:t>
            </a:r>
            <a:endParaRPr b="0" lang="ru-RU" sz="1800" spc="-1" strike="noStrike">
              <a:latin typeface="Arial"/>
            </a:endParaRPr>
          </a:p>
          <a:p>
            <a:pPr>
              <a:lnSpc>
                <a:spcPct val="100000"/>
              </a:lnSpc>
            </a:pPr>
            <a:r>
              <a:rPr b="0" lang="ru-RU" sz="1800" spc="-1" strike="noStrike">
                <a:solidFill>
                  <a:srgbClr val="000000"/>
                </a:solidFill>
                <a:latin typeface="Times New Roman"/>
                <a:ea typeface="DejaVu Sans"/>
              </a:rPr>
              <a:t>читателям глубже познать природу национального</a:t>
            </a:r>
            <a:endParaRPr b="0" lang="ru-RU" sz="1800" spc="-1" strike="noStrike">
              <a:latin typeface="Arial"/>
            </a:endParaRPr>
          </a:p>
          <a:p>
            <a:pPr>
              <a:lnSpc>
                <a:spcPct val="100000"/>
              </a:lnSpc>
            </a:pPr>
            <a:r>
              <a:rPr b="0" lang="ru-RU" sz="1800" spc="-1" strike="noStrike">
                <a:solidFill>
                  <a:srgbClr val="000000"/>
                </a:solidFill>
                <a:latin typeface="Times New Roman"/>
                <a:ea typeface="DejaVu Sans"/>
              </a:rPr>
              <a:t>характера и уклад русской семьи.</a:t>
            </a:r>
            <a:endParaRPr b="0" lang="ru-RU" sz="1800" spc="-1" strike="noStrike">
              <a:latin typeface="Arial"/>
            </a:endParaRPr>
          </a:p>
        </p:txBody>
      </p:sp>
      <p:sp>
        <p:nvSpPr>
          <p:cNvPr id="53" name="TextBox 6"/>
          <p:cNvSpPr/>
          <p:nvPr/>
        </p:nvSpPr>
        <p:spPr>
          <a:xfrm>
            <a:off x="1331640" y="5013000"/>
            <a:ext cx="5832000" cy="14616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Calibri"/>
                <a:ea typeface="DejaVu Sans"/>
              </a:rPr>
              <a:t>63</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С 471   Славянский мир / составители Р. В. Андреева,</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             </a:t>
            </a:r>
            <a:r>
              <a:rPr b="0" lang="ru-RU" sz="1800" spc="-1" strike="noStrike">
                <a:solidFill>
                  <a:srgbClr val="000000"/>
                </a:solidFill>
                <a:latin typeface="Calibri"/>
                <a:ea typeface="DejaVu Sans"/>
              </a:rPr>
              <a:t>В. В. Будаков, Л. Ф. Попова. – Воронеж : Центр</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             </a:t>
            </a:r>
            <a:r>
              <a:rPr b="0" lang="ru-RU" sz="1800" spc="-1" strike="noStrike">
                <a:solidFill>
                  <a:srgbClr val="000000"/>
                </a:solidFill>
                <a:latin typeface="Calibri"/>
                <a:ea typeface="DejaVu Sans"/>
              </a:rPr>
              <a:t>духовного возрождения Чернозёмного края,</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             </a:t>
            </a:r>
            <a:r>
              <a:rPr b="0" lang="ru-RU" sz="1800" spc="-1" strike="noStrike">
                <a:solidFill>
                  <a:srgbClr val="000000"/>
                </a:solidFill>
                <a:latin typeface="Calibri"/>
                <a:ea typeface="DejaVu Sans"/>
              </a:rPr>
              <a:t>2001. – 272 с. : ил.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 name="Picture 3" descr="C:\Documents and Settings\User\Рабочий стол\фонФ1.jpg"/>
          <p:cNvPicPr/>
          <p:nvPr/>
        </p:nvPicPr>
        <p:blipFill>
          <a:blip r:embed="rId1"/>
          <a:stretch/>
        </p:blipFill>
        <p:spPr>
          <a:xfrm>
            <a:off x="0" y="0"/>
            <a:ext cx="9143280" cy="6857280"/>
          </a:xfrm>
          <a:prstGeom prst="rect">
            <a:avLst/>
          </a:prstGeom>
          <a:ln w="0">
            <a:noFill/>
          </a:ln>
        </p:spPr>
      </p:pic>
      <p:pic>
        <p:nvPicPr>
          <p:cNvPr id="55" name="Picture 4" descr="C:\Documents and Settings\User\Рабочий стол\слав.миф.jpg"/>
          <p:cNvPicPr/>
          <p:nvPr/>
        </p:nvPicPr>
        <p:blipFill>
          <a:blip r:embed="rId2"/>
          <a:stretch/>
        </p:blipFill>
        <p:spPr>
          <a:xfrm>
            <a:off x="1331640" y="260640"/>
            <a:ext cx="2429640" cy="3023640"/>
          </a:xfrm>
          <a:prstGeom prst="rect">
            <a:avLst/>
          </a:prstGeom>
          <a:ln w="0">
            <a:noFill/>
          </a:ln>
        </p:spPr>
      </p:pic>
      <p:pic>
        <p:nvPicPr>
          <p:cNvPr id="56" name="Picture 6" descr="C:\Documents and Settings\User\Рабочий стол\мифы словарь.jpg"/>
          <p:cNvPicPr/>
          <p:nvPr/>
        </p:nvPicPr>
        <p:blipFill>
          <a:blip r:embed="rId3"/>
          <a:stretch/>
        </p:blipFill>
        <p:spPr>
          <a:xfrm>
            <a:off x="7092360" y="4149000"/>
            <a:ext cx="1807560" cy="2439000"/>
          </a:xfrm>
          <a:prstGeom prst="rect">
            <a:avLst/>
          </a:prstGeom>
          <a:ln w="0">
            <a:noFill/>
          </a:ln>
        </p:spPr>
      </p:pic>
      <p:sp>
        <p:nvSpPr>
          <p:cNvPr id="57" name="TextBox 5"/>
          <p:cNvSpPr/>
          <p:nvPr/>
        </p:nvSpPr>
        <p:spPr>
          <a:xfrm>
            <a:off x="3924000" y="764640"/>
            <a:ext cx="4968000" cy="201024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Источником русского фольклора была, несомненно, языческая религия древних славян. Имена мифических существ дошли до наших дней в сказках и былинах, песнях и преданиях. Всё ещё живы старые поверья, некоторые языческие праздники органично вписались в новый календарь. </a:t>
            </a:r>
            <a:endParaRPr b="0" lang="ru-RU" sz="1800" spc="-1" strike="noStrike">
              <a:latin typeface="Arial"/>
            </a:endParaRPr>
          </a:p>
        </p:txBody>
      </p:sp>
      <p:sp>
        <p:nvSpPr>
          <p:cNvPr id="58" name="TextBox 6"/>
          <p:cNvSpPr/>
          <p:nvPr/>
        </p:nvSpPr>
        <p:spPr>
          <a:xfrm>
            <a:off x="1115640" y="3573000"/>
            <a:ext cx="5760000" cy="146160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Энциклопедический словарь «Славянская мифология содержит толкование основных образов и символов славянской мифологии. Статьи посвящены славянским божествам, персонажам народной демнологии, обычаям славян, традиционным праздникам.</a:t>
            </a:r>
            <a:endParaRPr b="0" lang="ru-RU" sz="1800" spc="-1" strike="noStrike">
              <a:latin typeface="Arial"/>
            </a:endParaRPr>
          </a:p>
        </p:txBody>
      </p:sp>
      <p:sp>
        <p:nvSpPr>
          <p:cNvPr id="59" name="TextBox 7"/>
          <p:cNvSpPr/>
          <p:nvPr/>
        </p:nvSpPr>
        <p:spPr>
          <a:xfrm>
            <a:off x="1403640" y="5157360"/>
            <a:ext cx="5400000" cy="1187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Calibri"/>
                <a:ea typeface="DejaVu Sans"/>
              </a:rPr>
              <a:t>86</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С471   Славянская мифология : энциклопедический </a:t>
            </a:r>
            <a:endParaRPr b="0" lang="ru-RU" sz="1800" spc="-1" strike="noStrike">
              <a:latin typeface="Arial"/>
            </a:endParaRPr>
          </a:p>
          <a:p>
            <a:pPr>
              <a:lnSpc>
                <a:spcPct val="100000"/>
              </a:lnSpc>
            </a:pPr>
            <a:r>
              <a:rPr b="0" lang="ru-RU" sz="1800" spc="-1" strike="noStrike">
                <a:solidFill>
                  <a:srgbClr val="000000"/>
                </a:solidFill>
                <a:latin typeface="Calibri"/>
                <a:ea typeface="Microsoft YaHei"/>
              </a:rPr>
              <a:t>             </a:t>
            </a:r>
            <a:r>
              <a:rPr b="0" lang="ru-RU" sz="1800" spc="-1" strike="noStrike">
                <a:solidFill>
                  <a:srgbClr val="000000"/>
                </a:solidFill>
                <a:latin typeface="Calibri"/>
                <a:ea typeface="Microsoft YaHei"/>
              </a:rPr>
              <a:t>словарь. –  2-е и</a:t>
            </a:r>
            <a:r>
              <a:rPr b="0" lang="ru-RU" sz="1800" spc="-1" strike="noStrike">
                <a:solidFill>
                  <a:srgbClr val="000000"/>
                </a:solidFill>
                <a:latin typeface="Calibri"/>
                <a:ea typeface="DejaVu Sans"/>
              </a:rPr>
              <a:t>зд. – Москва : Междуна-</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             </a:t>
            </a:r>
            <a:r>
              <a:rPr b="0" lang="ru-RU" sz="1800" spc="-1" strike="noStrike">
                <a:solidFill>
                  <a:srgbClr val="000000"/>
                </a:solidFill>
                <a:latin typeface="Calibri"/>
                <a:ea typeface="DejaVu Sans"/>
              </a:rPr>
              <a:t>родные отношения, 2002. – 512 с. : ил.</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 name="Picture 3" descr="C:\Documents and Settings\User\Рабочий стол\фонФ1.jpg"/>
          <p:cNvPicPr/>
          <p:nvPr/>
        </p:nvPicPr>
        <p:blipFill>
          <a:blip r:embed="rId1"/>
          <a:stretch/>
        </p:blipFill>
        <p:spPr>
          <a:xfrm>
            <a:off x="0" y="0"/>
            <a:ext cx="9143280" cy="6857280"/>
          </a:xfrm>
          <a:prstGeom prst="rect">
            <a:avLst/>
          </a:prstGeom>
          <a:ln w="0">
            <a:noFill/>
          </a:ln>
        </p:spPr>
      </p:pic>
      <p:pic>
        <p:nvPicPr>
          <p:cNvPr id="61" name="Picture 6" descr="C:\Documents and Settings\User\Рабочий стол\мифы1.png"/>
          <p:cNvPicPr/>
          <p:nvPr/>
        </p:nvPicPr>
        <p:blipFill>
          <a:blip r:embed="rId2"/>
          <a:stretch/>
        </p:blipFill>
        <p:spPr>
          <a:xfrm>
            <a:off x="6804360" y="3933000"/>
            <a:ext cx="1955880" cy="2539440"/>
          </a:xfrm>
          <a:prstGeom prst="rect">
            <a:avLst/>
          </a:prstGeom>
          <a:ln w="0">
            <a:noFill/>
          </a:ln>
        </p:spPr>
      </p:pic>
      <p:pic>
        <p:nvPicPr>
          <p:cNvPr id="62" name="Picture 7" descr="C:\Documents and Settings\User\Рабочий стол\слав.миф3.jpg"/>
          <p:cNvPicPr/>
          <p:nvPr/>
        </p:nvPicPr>
        <p:blipFill>
          <a:blip r:embed="rId3"/>
          <a:srcRect l="48051" t="14304" r="3925" b="0"/>
          <a:stretch/>
        </p:blipFill>
        <p:spPr>
          <a:xfrm>
            <a:off x="1331640" y="260640"/>
            <a:ext cx="2159640" cy="2879640"/>
          </a:xfrm>
          <a:prstGeom prst="rect">
            <a:avLst/>
          </a:prstGeom>
          <a:ln w="0">
            <a:noFill/>
          </a:ln>
        </p:spPr>
      </p:pic>
      <p:sp>
        <p:nvSpPr>
          <p:cNvPr id="63" name="TextBox 4"/>
          <p:cNvSpPr/>
          <p:nvPr/>
        </p:nvSpPr>
        <p:spPr>
          <a:xfrm>
            <a:off x="3636000" y="404640"/>
            <a:ext cx="5328000" cy="255888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В сборник «Мифы древних славян» вошли небольшие по объёму книги – памятники старины, впервые изданные в ещё в </a:t>
            </a:r>
            <a:r>
              <a:rPr b="0" lang="en-US" sz="1800" spc="-1" strike="noStrike">
                <a:solidFill>
                  <a:srgbClr val="000000"/>
                </a:solidFill>
                <a:latin typeface="Times New Roman"/>
                <a:ea typeface="DejaVu Sans"/>
              </a:rPr>
              <a:t>XIX</a:t>
            </a:r>
            <a:r>
              <a:rPr b="0" lang="ru-RU" sz="1800" spc="-1" strike="noStrike">
                <a:solidFill>
                  <a:srgbClr val="000000"/>
                </a:solidFill>
                <a:latin typeface="Times New Roman"/>
                <a:ea typeface="DejaVu Sans"/>
              </a:rPr>
              <a:t> веке.</a:t>
            </a:r>
            <a:r>
              <a:rPr b="0" lang="en-US"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Это произведения филологов-славистов А.С.Кайсарова и Г.А.Глинки.  Их труды интересны тем, что опубликованы они были задолго до того, как был введён в обиход термин «фольклор».  </a:t>
            </a:r>
            <a:endParaRPr b="0" lang="ru-RU" sz="1800" spc="-1" strike="noStrike">
              <a:latin typeface="Arial"/>
            </a:endParaRPr>
          </a:p>
          <a:p>
            <a:pPr algn="just">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Заслуживает внимания и работа известного историка Б.А.Рыбакова «Рождение богов и богинь».</a:t>
            </a:r>
            <a:endParaRPr b="0" lang="ru-RU" sz="1800" spc="-1" strike="noStrike">
              <a:latin typeface="Arial"/>
            </a:endParaRPr>
          </a:p>
        </p:txBody>
      </p:sp>
      <p:sp>
        <p:nvSpPr>
          <p:cNvPr id="64" name="TextBox 6"/>
          <p:cNvSpPr/>
          <p:nvPr/>
        </p:nvSpPr>
        <p:spPr>
          <a:xfrm>
            <a:off x="1187640" y="3861000"/>
            <a:ext cx="5400000" cy="91296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Эти произведения свидетельствуют, что по своему богатству и разнообразию славянские мифы не уступают ни греческим, ни скандинавским.</a:t>
            </a:r>
            <a:endParaRPr b="0" lang="ru-RU" sz="1800" spc="-1" strike="noStrike">
              <a:latin typeface="Arial"/>
            </a:endParaRPr>
          </a:p>
        </p:txBody>
      </p:sp>
      <p:sp>
        <p:nvSpPr>
          <p:cNvPr id="65" name="TextBox 7"/>
          <p:cNvSpPr/>
          <p:nvPr/>
        </p:nvSpPr>
        <p:spPr>
          <a:xfrm>
            <a:off x="1187640" y="5229360"/>
            <a:ext cx="5472000" cy="1187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Times New Roman"/>
                <a:ea typeface="DejaVu Sans"/>
              </a:rPr>
              <a:t>86</a:t>
            </a:r>
            <a:endParaRPr b="0" lang="ru-RU" sz="1800" spc="-1" strike="noStrike">
              <a:latin typeface="Arial"/>
            </a:endParaRPr>
          </a:p>
          <a:p>
            <a:pPr>
              <a:lnSpc>
                <a:spcPct val="100000"/>
              </a:lnSpc>
            </a:pPr>
            <a:r>
              <a:rPr b="0" lang="ru-RU" sz="1800" spc="-1" strike="noStrike">
                <a:solidFill>
                  <a:srgbClr val="000000"/>
                </a:solidFill>
                <a:latin typeface="Times New Roman"/>
                <a:ea typeface="DejaVu Sans"/>
              </a:rPr>
              <a:t>М 689   Мифы древних славян / составители </a:t>
            </a:r>
            <a:endParaRPr b="0" lang="ru-RU" sz="1800" spc="-1" strike="noStrike">
              <a:latin typeface="Arial"/>
            </a:endParaRPr>
          </a:p>
          <a:p>
            <a:pPr>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А. И. Баженова, В. И. Вардугин. – Саратов :</a:t>
            </a:r>
            <a:endParaRPr b="0" lang="ru-RU" sz="1800" spc="-1" strike="noStrike">
              <a:latin typeface="Arial"/>
            </a:endParaRPr>
          </a:p>
          <a:p>
            <a:pPr>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Надежда, 1993. – 320 с. : ил.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 name="Picture 3" descr="C:\Documents and Settings\User\Рабочий стол\фонФ1.jpg"/>
          <p:cNvPicPr/>
          <p:nvPr/>
        </p:nvPicPr>
        <p:blipFill>
          <a:blip r:embed="rId1"/>
          <a:stretch/>
        </p:blipFill>
        <p:spPr>
          <a:xfrm>
            <a:off x="0" y="0"/>
            <a:ext cx="9143280" cy="6857280"/>
          </a:xfrm>
          <a:prstGeom prst="rect">
            <a:avLst/>
          </a:prstGeom>
          <a:ln w="0">
            <a:noFill/>
          </a:ln>
        </p:spPr>
      </p:pic>
      <p:pic>
        <p:nvPicPr>
          <p:cNvPr id="67" name="Picture 2" descr="C:\Documents and Settings\User\Рабочий стол\семён.jpg"/>
          <p:cNvPicPr/>
          <p:nvPr/>
        </p:nvPicPr>
        <p:blipFill>
          <a:blip r:embed="rId2"/>
          <a:stretch/>
        </p:blipFill>
        <p:spPr>
          <a:xfrm>
            <a:off x="1259640" y="404640"/>
            <a:ext cx="1925280" cy="2629800"/>
          </a:xfrm>
          <a:prstGeom prst="rect">
            <a:avLst/>
          </a:prstGeom>
          <a:ln w="0">
            <a:noFill/>
          </a:ln>
        </p:spPr>
      </p:pic>
      <p:pic>
        <p:nvPicPr>
          <p:cNvPr id="68" name="Picture 3" descr="C:\Documents and Settings\User\Рабочий стол\слав.миф2.jpg"/>
          <p:cNvPicPr/>
          <p:nvPr/>
        </p:nvPicPr>
        <p:blipFill>
          <a:blip r:embed="rId3"/>
          <a:srcRect l="32382" t="0" r="32473" b="0"/>
          <a:stretch/>
        </p:blipFill>
        <p:spPr>
          <a:xfrm>
            <a:off x="6876360" y="3789000"/>
            <a:ext cx="1943640" cy="2507040"/>
          </a:xfrm>
          <a:prstGeom prst="rect">
            <a:avLst/>
          </a:prstGeom>
          <a:ln w="0">
            <a:noFill/>
          </a:ln>
        </p:spPr>
      </p:pic>
      <p:sp>
        <p:nvSpPr>
          <p:cNvPr id="69" name="TextBox 4"/>
          <p:cNvSpPr/>
          <p:nvPr/>
        </p:nvSpPr>
        <p:spPr>
          <a:xfrm>
            <a:off x="3276000" y="404640"/>
            <a:ext cx="5867280" cy="28332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Times New Roman"/>
                <a:ea typeface="DejaVu Sans"/>
              </a:rPr>
              <a:t>63</a:t>
            </a:r>
            <a:endParaRPr b="0" lang="ru-RU" sz="1800" spc="-1" strike="noStrike">
              <a:latin typeface="Arial"/>
            </a:endParaRPr>
          </a:p>
          <a:p>
            <a:pPr>
              <a:lnSpc>
                <a:spcPct val="100000"/>
              </a:lnSpc>
            </a:pPr>
            <a:r>
              <a:rPr b="0" lang="ru-RU" sz="1800" spc="-1" strike="noStrike">
                <a:solidFill>
                  <a:srgbClr val="000000"/>
                </a:solidFill>
                <a:latin typeface="Times New Roman"/>
                <a:ea typeface="DejaVu Sans"/>
              </a:rPr>
              <a:t>С 302   Семёнова, М. В.  Быт и верования древних </a:t>
            </a:r>
            <a:endParaRPr b="0" lang="ru-RU" sz="1800" spc="-1" strike="noStrike">
              <a:latin typeface="Arial"/>
            </a:endParaRPr>
          </a:p>
          <a:p>
            <a:pPr>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славян / М. В. Семёнова. – Санкт Петербург :</a:t>
            </a:r>
            <a:endParaRPr b="0" lang="ru-RU" sz="1800" spc="-1" strike="noStrike">
              <a:latin typeface="Arial"/>
            </a:endParaRPr>
          </a:p>
          <a:p>
            <a:pPr>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Азбука-классика, 2001. </a:t>
            </a:r>
            <a:r>
              <a:rPr b="0" lang="ru-RU" sz="1800" spc="-1" strike="noStrike">
                <a:solidFill>
                  <a:srgbClr val="000000"/>
                </a:solidFill>
                <a:latin typeface="Times New Roman"/>
                <a:ea typeface="DejaVu Sans"/>
              </a:rPr>
              <a:t>– 560 с. : ил.</a:t>
            </a:r>
            <a:endParaRPr b="0" lang="ru-RU" sz="1800" spc="-1" strike="noStrike">
              <a:latin typeface="Arial"/>
            </a:endParaRPr>
          </a:p>
          <a:p>
            <a:pPr>
              <a:lnSpc>
                <a:spcPct val="100000"/>
              </a:lnSpc>
            </a:pPr>
            <a:endParaRPr b="0" lang="ru-RU" sz="1800" spc="-1" strike="noStrike">
              <a:latin typeface="Arial"/>
            </a:endParaRPr>
          </a:p>
          <a:p>
            <a:pPr>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В этой книге известная писательница Мария Семёнова открывает перед читателями удивительный мир Древней Руси. Увлекательно и доступно рассказывает она о жизни древних славян, их веровании, обрядах, быте…</a:t>
            </a:r>
            <a:endParaRPr b="0" lang="ru-RU" sz="1800" spc="-1" strike="noStrike">
              <a:latin typeface="Arial"/>
            </a:endParaRPr>
          </a:p>
          <a:p>
            <a:pPr>
              <a:lnSpc>
                <a:spcPct val="100000"/>
              </a:lnSpc>
            </a:pPr>
            <a:r>
              <a:rPr b="0" lang="ru-RU" sz="1800" spc="-1" strike="noStrike">
                <a:solidFill>
                  <a:srgbClr val="000000"/>
                </a:solidFill>
                <a:latin typeface="Times New Roman"/>
                <a:ea typeface="DejaVu Sans"/>
              </a:rPr>
              <a:t>             </a:t>
            </a:r>
            <a:endParaRPr b="0" lang="ru-RU" sz="1800" spc="-1" strike="noStrike">
              <a:latin typeface="Arial"/>
            </a:endParaRPr>
          </a:p>
        </p:txBody>
      </p:sp>
      <p:sp>
        <p:nvSpPr>
          <p:cNvPr id="70" name="TextBox 5"/>
          <p:cNvSpPr/>
          <p:nvPr/>
        </p:nvSpPr>
        <p:spPr>
          <a:xfrm>
            <a:off x="1259640" y="3789000"/>
            <a:ext cx="5544000" cy="228456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Автора интересует всё: кому поклонялись наши далёкие предки, кого любили и ненавидели, как умели постоять за себя и за свой род на поле брани. Немало страниц посвящено оружию  славян, их одежде, украшениям, устройству жилища.</a:t>
            </a:r>
            <a:endParaRPr b="0" lang="ru-RU" sz="1800" spc="-1" strike="noStrike">
              <a:latin typeface="Arial"/>
            </a:endParaRPr>
          </a:p>
          <a:p>
            <a:pPr algn="just">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Мария Семёнова – одна из создателей жанра «русского фэнтези», автор серии «Волкодав», считает эту свою работу главной в своём творчестве.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1" name="Picture 3" descr="C:\Documents and Settings\User\Рабочий стол\фонФ1.jpg"/>
          <p:cNvPicPr/>
          <p:nvPr/>
        </p:nvPicPr>
        <p:blipFill>
          <a:blip r:embed="rId1"/>
          <a:stretch/>
        </p:blipFill>
        <p:spPr>
          <a:xfrm>
            <a:off x="0" y="0"/>
            <a:ext cx="9143280" cy="6857280"/>
          </a:xfrm>
          <a:prstGeom prst="rect">
            <a:avLst/>
          </a:prstGeom>
          <a:ln w="0">
            <a:noFill/>
          </a:ln>
        </p:spPr>
      </p:pic>
      <p:pic>
        <p:nvPicPr>
          <p:cNvPr id="72" name="Picture 2" descr="C:\Documents and Settings\User\Рабочий стол\забылин.jpg"/>
          <p:cNvPicPr/>
          <p:nvPr/>
        </p:nvPicPr>
        <p:blipFill>
          <a:blip r:embed="rId2"/>
          <a:stretch/>
        </p:blipFill>
        <p:spPr>
          <a:xfrm>
            <a:off x="1331640" y="836640"/>
            <a:ext cx="1655640" cy="2358360"/>
          </a:xfrm>
          <a:prstGeom prst="rect">
            <a:avLst/>
          </a:prstGeom>
          <a:ln w="0">
            <a:noFill/>
          </a:ln>
        </p:spPr>
      </p:pic>
      <p:pic>
        <p:nvPicPr>
          <p:cNvPr id="73" name="Picture 2" descr="C:\Documents and Settings\User\Рабочий стол\быт1.jpg"/>
          <p:cNvPicPr/>
          <p:nvPr/>
        </p:nvPicPr>
        <p:blipFill>
          <a:blip r:embed="rId3"/>
          <a:srcRect l="4224" t="7501" r="2819" b="15008"/>
          <a:stretch/>
        </p:blipFill>
        <p:spPr>
          <a:xfrm>
            <a:off x="2555640" y="3645000"/>
            <a:ext cx="5112000" cy="3023640"/>
          </a:xfrm>
          <a:prstGeom prst="rect">
            <a:avLst/>
          </a:prstGeom>
          <a:ln w="0">
            <a:noFill/>
          </a:ln>
        </p:spPr>
      </p:pic>
      <p:sp>
        <p:nvSpPr>
          <p:cNvPr id="74" name="TextBox 4"/>
          <p:cNvSpPr/>
          <p:nvPr/>
        </p:nvSpPr>
        <p:spPr>
          <a:xfrm>
            <a:off x="3132000" y="476640"/>
            <a:ext cx="6011280" cy="31075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Calibri"/>
                <a:ea typeface="DejaVu Sans"/>
              </a:rPr>
              <a:t>63</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Р 894   Русский народ : его обычаи, предания, обряды и </a:t>
            </a:r>
            <a:endParaRPr b="0" lang="ru-RU" sz="1800" spc="-1" strike="noStrike">
              <a:latin typeface="Arial"/>
            </a:endParaRPr>
          </a:p>
          <a:p>
            <a:pPr>
              <a:lnSpc>
                <a:spcPct val="100000"/>
              </a:lnSpc>
            </a:pPr>
            <a:r>
              <a:rPr b="0" lang="ru-RU" sz="1800" spc="-1" strike="noStrike">
                <a:solidFill>
                  <a:srgbClr val="000000"/>
                </a:solidFill>
                <a:latin typeface="Calibri"/>
                <a:ea typeface="DejaVu Sans"/>
              </a:rPr>
              <a:t>             </a:t>
            </a:r>
            <a:r>
              <a:rPr b="0" lang="ru-RU" sz="1800" spc="-1" strike="noStrike">
                <a:solidFill>
                  <a:srgbClr val="000000"/>
                </a:solidFill>
                <a:latin typeface="Calibri"/>
                <a:ea typeface="DejaVu Sans"/>
              </a:rPr>
              <a:t>суеверия. – Москва : Эксмо, 2003. – 608 с. : ил. </a:t>
            </a:r>
            <a:endParaRPr b="0" lang="ru-RU" sz="1800" spc="-1" strike="noStrike">
              <a:latin typeface="Arial"/>
            </a:endParaRPr>
          </a:p>
          <a:p>
            <a:pPr>
              <a:lnSpc>
                <a:spcPct val="100000"/>
              </a:lnSpc>
            </a:pPr>
            <a:endParaRPr b="0" lang="ru-RU" sz="1800" spc="-1" strike="noStrike">
              <a:latin typeface="Arial"/>
            </a:endParaRPr>
          </a:p>
          <a:p>
            <a:pPr>
              <a:lnSpc>
                <a:spcPct val="100000"/>
              </a:lnSpc>
            </a:pPr>
            <a:r>
              <a:rPr b="0" lang="ru-RU" sz="1800" spc="-1" strike="noStrike">
                <a:solidFill>
                  <a:srgbClr val="000000"/>
                </a:solidFill>
                <a:latin typeface="Calibri"/>
                <a:ea typeface="DejaVu Sans"/>
              </a:rPr>
              <a:t>   </a:t>
            </a:r>
            <a:r>
              <a:rPr b="0" lang="ru-RU" sz="1800" spc="-1" strike="noStrike">
                <a:solidFill>
                  <a:srgbClr val="000000"/>
                </a:solidFill>
                <a:latin typeface="Calibri"/>
                <a:ea typeface="DejaVu Sans"/>
              </a:rPr>
              <a:t>Эта книга о преданиях и обычаях русского народа – плод кропотливых усилий М.Забылина, видного знатока русской старины собирателя славянских древностей. Описание обрядов и поверий, сказки, былины, заговоры и гадания таят в себе подлинное очарование, доступное сердцу каждого, в ком жива любовь к Отечеству и верованиям наших предков.</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5" name="Picture 3" descr="C:\Documents and Settings\User\Рабочий стол\фонФ1.jpg"/>
          <p:cNvPicPr/>
          <p:nvPr/>
        </p:nvPicPr>
        <p:blipFill>
          <a:blip r:embed="rId1"/>
          <a:stretch/>
        </p:blipFill>
        <p:spPr>
          <a:xfrm>
            <a:off x="0" y="0"/>
            <a:ext cx="9143280" cy="6857280"/>
          </a:xfrm>
          <a:prstGeom prst="rect">
            <a:avLst/>
          </a:prstGeom>
          <a:ln w="0">
            <a:noFill/>
          </a:ln>
        </p:spPr>
      </p:pic>
      <p:pic>
        <p:nvPicPr>
          <p:cNvPr id="76" name="Picture 10" descr="C:\Documents and Settings\User\Рабочий стол\быт7.jpg"/>
          <p:cNvPicPr/>
          <p:nvPr/>
        </p:nvPicPr>
        <p:blipFill>
          <a:blip r:embed="rId2"/>
          <a:stretch/>
        </p:blipFill>
        <p:spPr>
          <a:xfrm>
            <a:off x="2699640" y="3861000"/>
            <a:ext cx="4196160" cy="2735640"/>
          </a:xfrm>
          <a:prstGeom prst="rect">
            <a:avLst/>
          </a:prstGeom>
          <a:ln w="0">
            <a:noFill/>
          </a:ln>
        </p:spPr>
      </p:pic>
      <p:sp>
        <p:nvSpPr>
          <p:cNvPr id="77" name="TextBox 3"/>
          <p:cNvSpPr/>
          <p:nvPr/>
        </p:nvSpPr>
        <p:spPr>
          <a:xfrm>
            <a:off x="1259640" y="620640"/>
            <a:ext cx="7632000" cy="310752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В середине </a:t>
            </a:r>
            <a:r>
              <a:rPr b="0" lang="en-US" sz="1800" spc="-1" strike="noStrike">
                <a:solidFill>
                  <a:srgbClr val="000000"/>
                </a:solidFill>
                <a:latin typeface="Times New Roman"/>
                <a:ea typeface="DejaVu Sans"/>
              </a:rPr>
              <a:t>XIX</a:t>
            </a:r>
            <a:r>
              <a:rPr b="0" lang="ru-RU" sz="1800" spc="-1" strike="noStrike">
                <a:solidFill>
                  <a:srgbClr val="000000"/>
                </a:solidFill>
                <a:latin typeface="Times New Roman"/>
                <a:ea typeface="DejaVu Sans"/>
              </a:rPr>
              <a:t>века вышла и почти сразу же стала библиографической редкостью книга известного учёного А.В.Терещенко  «Быт русского народа» – первая попытка в России научной разработки этнографического материала.</a:t>
            </a:r>
            <a:endParaRPr b="0" lang="ru-RU" sz="1800" spc="-1" strike="noStrike">
              <a:latin typeface="Arial"/>
            </a:endParaRPr>
          </a:p>
          <a:p>
            <a:pPr algn="just">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Александр Власьевич Терещенко (1806 – 1865) – неутомимый археолог, этнограф, изучавший историю родной страны. Он производил многочисленные раскопки, исследовал историю кочевников причерноморских степей. Появление «Быта русского народа» принесло учёному заслуженную популярность. Семь частей, составляющих это произведение, написаны весьма изящно и доступны восприятию каждого любителя русской старины.</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1215</TotalTime>
  <Application>LibreOffice/7.1.7.2$Windows_X86_64 LibreOffice_project/c6a4e3954236145e2acb0b65f68614365aeee33f</Application>
  <AppVersion>15.0000</AppVersion>
  <Words>1204</Words>
  <Paragraphs>73</Paragraphs>
  <Company>Krokoz™</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2021-11-02T07:18:52Z</dcterms:created>
  <dc:creator>User</dc:creator>
  <dc:description/>
  <dc:language>ru-RU</dc:language>
  <cp:lastModifiedBy/>
  <dcterms:modified xsi:type="dcterms:W3CDTF">2021-12-09T11:15:01Z</dcterms:modified>
  <cp:revision>102</cp:revision>
  <dc:subject/>
  <dc:title>Слайд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Экран (4:3)</vt:lpwstr>
  </property>
  <property fmtid="{D5CDD505-2E9C-101B-9397-08002B2CF9AE}" pid="3" name="Slides">
    <vt:i4>14</vt:i4>
  </property>
</Properties>
</file>