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65" r:id="rId2"/>
    <p:sldId id="256" r:id="rId3"/>
    <p:sldId id="260" r:id="rId4"/>
    <p:sldId id="262" r:id="rId5"/>
    <p:sldId id="257" r:id="rId6"/>
    <p:sldId id="259" r:id="rId7"/>
    <p:sldId id="258" r:id="rId8"/>
    <p:sldId id="261" r:id="rId9"/>
    <p:sldId id="263" r:id="rId10"/>
    <p:sldId id="264"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varScale="1">
        <p:scale>
          <a:sx n="79" d="100"/>
          <a:sy n="79" d="100"/>
        </p:scale>
        <p:origin x="126"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657A14B-1314-4A02-88D4-33F97474397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9A759519-62FB-420F-9D4F-2169033AAE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BB90CF0B-C97B-48E5-ACB6-74B4D22A688D}"/>
              </a:ext>
            </a:extLst>
          </p:cNvPr>
          <p:cNvSpPr>
            <a:spLocks noGrp="1"/>
          </p:cNvSpPr>
          <p:nvPr>
            <p:ph type="dt" sz="half" idx="10"/>
          </p:nvPr>
        </p:nvSpPr>
        <p:spPr/>
        <p:txBody>
          <a:bodyPr/>
          <a:lstStyle/>
          <a:p>
            <a:fld id="{C01AE698-A2FE-4F70-9594-4B3D19EAE6A1}" type="datetimeFigureOut">
              <a:rPr lang="ru-RU" smtClean="0"/>
              <a:t>25.02.2021</a:t>
            </a:fld>
            <a:endParaRPr lang="ru-RU"/>
          </a:p>
        </p:txBody>
      </p:sp>
      <p:sp>
        <p:nvSpPr>
          <p:cNvPr id="5" name="Нижний колонтитул 4">
            <a:extLst>
              <a:ext uri="{FF2B5EF4-FFF2-40B4-BE49-F238E27FC236}">
                <a16:creationId xmlns:a16="http://schemas.microsoft.com/office/drawing/2014/main" xmlns="" id="{17726AFD-784A-4FC4-8B0A-6A5EB7A2D82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4ADCB85-FA50-45BE-B943-BD3FFEFC8178}"/>
              </a:ext>
            </a:extLst>
          </p:cNvPr>
          <p:cNvSpPr>
            <a:spLocks noGrp="1"/>
          </p:cNvSpPr>
          <p:nvPr>
            <p:ph type="sldNum" sz="quarter" idx="12"/>
          </p:nvPr>
        </p:nvSpPr>
        <p:spPr/>
        <p:txBody>
          <a:bodyPr/>
          <a:lstStyle/>
          <a:p>
            <a:fld id="{85FC59C8-93EA-46C6-9E30-E7CE9FFE1204}" type="slidenum">
              <a:rPr lang="ru-RU" smtClean="0"/>
              <a:t>‹#›</a:t>
            </a:fld>
            <a:endParaRPr lang="ru-RU"/>
          </a:p>
        </p:txBody>
      </p:sp>
    </p:spTree>
    <p:extLst>
      <p:ext uri="{BB962C8B-B14F-4D97-AF65-F5344CB8AC3E}">
        <p14:creationId xmlns:p14="http://schemas.microsoft.com/office/powerpoint/2010/main" val="3016105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71F04A2-30CD-4B39-880F-3D6F8126FDE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CA0965A1-79E5-48D4-956B-67B50F0D31E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26B2B69D-BC71-4D58-9EB1-1ECC1F0D3E00}"/>
              </a:ext>
            </a:extLst>
          </p:cNvPr>
          <p:cNvSpPr>
            <a:spLocks noGrp="1"/>
          </p:cNvSpPr>
          <p:nvPr>
            <p:ph type="dt" sz="half" idx="10"/>
          </p:nvPr>
        </p:nvSpPr>
        <p:spPr/>
        <p:txBody>
          <a:bodyPr/>
          <a:lstStyle/>
          <a:p>
            <a:fld id="{C01AE698-A2FE-4F70-9594-4B3D19EAE6A1}" type="datetimeFigureOut">
              <a:rPr lang="ru-RU" smtClean="0"/>
              <a:t>25.02.2021</a:t>
            </a:fld>
            <a:endParaRPr lang="ru-RU"/>
          </a:p>
        </p:txBody>
      </p:sp>
      <p:sp>
        <p:nvSpPr>
          <p:cNvPr id="5" name="Нижний колонтитул 4">
            <a:extLst>
              <a:ext uri="{FF2B5EF4-FFF2-40B4-BE49-F238E27FC236}">
                <a16:creationId xmlns:a16="http://schemas.microsoft.com/office/drawing/2014/main" xmlns="" id="{AC1CE4A3-D044-4D21-A058-20071BEABC4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B52BA60-04D8-4E4E-A1C2-FF01896EDCD0}"/>
              </a:ext>
            </a:extLst>
          </p:cNvPr>
          <p:cNvSpPr>
            <a:spLocks noGrp="1"/>
          </p:cNvSpPr>
          <p:nvPr>
            <p:ph type="sldNum" sz="quarter" idx="12"/>
          </p:nvPr>
        </p:nvSpPr>
        <p:spPr/>
        <p:txBody>
          <a:bodyPr/>
          <a:lstStyle/>
          <a:p>
            <a:fld id="{85FC59C8-93EA-46C6-9E30-E7CE9FFE1204}" type="slidenum">
              <a:rPr lang="ru-RU" smtClean="0"/>
              <a:t>‹#›</a:t>
            </a:fld>
            <a:endParaRPr lang="ru-RU"/>
          </a:p>
        </p:txBody>
      </p:sp>
    </p:spTree>
    <p:extLst>
      <p:ext uri="{BB962C8B-B14F-4D97-AF65-F5344CB8AC3E}">
        <p14:creationId xmlns:p14="http://schemas.microsoft.com/office/powerpoint/2010/main" val="290541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2876B095-5DCC-4CDF-8983-FD157AD14ED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D1A52A01-21B0-4E39-B104-610D9EDA1AA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F140A48-6B19-402D-A538-AB5D10E43BE8}"/>
              </a:ext>
            </a:extLst>
          </p:cNvPr>
          <p:cNvSpPr>
            <a:spLocks noGrp="1"/>
          </p:cNvSpPr>
          <p:nvPr>
            <p:ph type="dt" sz="half" idx="10"/>
          </p:nvPr>
        </p:nvSpPr>
        <p:spPr/>
        <p:txBody>
          <a:bodyPr/>
          <a:lstStyle/>
          <a:p>
            <a:fld id="{C01AE698-A2FE-4F70-9594-4B3D19EAE6A1}" type="datetimeFigureOut">
              <a:rPr lang="ru-RU" smtClean="0"/>
              <a:t>25.02.2021</a:t>
            </a:fld>
            <a:endParaRPr lang="ru-RU"/>
          </a:p>
        </p:txBody>
      </p:sp>
      <p:sp>
        <p:nvSpPr>
          <p:cNvPr id="5" name="Нижний колонтитул 4">
            <a:extLst>
              <a:ext uri="{FF2B5EF4-FFF2-40B4-BE49-F238E27FC236}">
                <a16:creationId xmlns:a16="http://schemas.microsoft.com/office/drawing/2014/main" xmlns="" id="{60510483-FE02-49FB-A274-4E61B617E15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A94DAFE-9B25-4C6A-AAC8-E10DF6DB819A}"/>
              </a:ext>
            </a:extLst>
          </p:cNvPr>
          <p:cNvSpPr>
            <a:spLocks noGrp="1"/>
          </p:cNvSpPr>
          <p:nvPr>
            <p:ph type="sldNum" sz="quarter" idx="12"/>
          </p:nvPr>
        </p:nvSpPr>
        <p:spPr/>
        <p:txBody>
          <a:bodyPr/>
          <a:lstStyle/>
          <a:p>
            <a:fld id="{85FC59C8-93EA-46C6-9E30-E7CE9FFE1204}" type="slidenum">
              <a:rPr lang="ru-RU" smtClean="0"/>
              <a:t>‹#›</a:t>
            </a:fld>
            <a:endParaRPr lang="ru-RU"/>
          </a:p>
        </p:txBody>
      </p:sp>
    </p:spTree>
    <p:extLst>
      <p:ext uri="{BB962C8B-B14F-4D97-AF65-F5344CB8AC3E}">
        <p14:creationId xmlns:p14="http://schemas.microsoft.com/office/powerpoint/2010/main" val="184689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6D7DF22-0EF3-4558-A9D5-ACF902CD412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FD95A58-6565-40B8-9648-33E5DAE53ED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519D24CA-751F-450D-989E-77A4704044E4}"/>
              </a:ext>
            </a:extLst>
          </p:cNvPr>
          <p:cNvSpPr>
            <a:spLocks noGrp="1"/>
          </p:cNvSpPr>
          <p:nvPr>
            <p:ph type="dt" sz="half" idx="10"/>
          </p:nvPr>
        </p:nvSpPr>
        <p:spPr/>
        <p:txBody>
          <a:bodyPr/>
          <a:lstStyle/>
          <a:p>
            <a:fld id="{C01AE698-A2FE-4F70-9594-4B3D19EAE6A1}" type="datetimeFigureOut">
              <a:rPr lang="ru-RU" smtClean="0"/>
              <a:t>25.02.2021</a:t>
            </a:fld>
            <a:endParaRPr lang="ru-RU"/>
          </a:p>
        </p:txBody>
      </p:sp>
      <p:sp>
        <p:nvSpPr>
          <p:cNvPr id="5" name="Нижний колонтитул 4">
            <a:extLst>
              <a:ext uri="{FF2B5EF4-FFF2-40B4-BE49-F238E27FC236}">
                <a16:creationId xmlns:a16="http://schemas.microsoft.com/office/drawing/2014/main" xmlns="" id="{7DA61785-76AB-468A-8A26-6496329447C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04EF8CD-EBF5-4528-9245-B43F26FF2B1C}"/>
              </a:ext>
            </a:extLst>
          </p:cNvPr>
          <p:cNvSpPr>
            <a:spLocks noGrp="1"/>
          </p:cNvSpPr>
          <p:nvPr>
            <p:ph type="sldNum" sz="quarter" idx="12"/>
          </p:nvPr>
        </p:nvSpPr>
        <p:spPr/>
        <p:txBody>
          <a:bodyPr/>
          <a:lstStyle/>
          <a:p>
            <a:fld id="{85FC59C8-93EA-46C6-9E30-E7CE9FFE1204}" type="slidenum">
              <a:rPr lang="ru-RU" smtClean="0"/>
              <a:t>‹#›</a:t>
            </a:fld>
            <a:endParaRPr lang="ru-RU"/>
          </a:p>
        </p:txBody>
      </p:sp>
    </p:spTree>
    <p:extLst>
      <p:ext uri="{BB962C8B-B14F-4D97-AF65-F5344CB8AC3E}">
        <p14:creationId xmlns:p14="http://schemas.microsoft.com/office/powerpoint/2010/main" val="1523301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778404B-81C4-4711-BFDA-FF7D53D712E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FDB1B837-065B-43FB-9997-B7E7B0C9C1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F2928A91-52E3-49B8-9BE4-9A593412DD4E}"/>
              </a:ext>
            </a:extLst>
          </p:cNvPr>
          <p:cNvSpPr>
            <a:spLocks noGrp="1"/>
          </p:cNvSpPr>
          <p:nvPr>
            <p:ph type="dt" sz="half" idx="10"/>
          </p:nvPr>
        </p:nvSpPr>
        <p:spPr/>
        <p:txBody>
          <a:bodyPr/>
          <a:lstStyle/>
          <a:p>
            <a:fld id="{C01AE698-A2FE-4F70-9594-4B3D19EAE6A1}" type="datetimeFigureOut">
              <a:rPr lang="ru-RU" smtClean="0"/>
              <a:t>25.02.2021</a:t>
            </a:fld>
            <a:endParaRPr lang="ru-RU"/>
          </a:p>
        </p:txBody>
      </p:sp>
      <p:sp>
        <p:nvSpPr>
          <p:cNvPr id="5" name="Нижний колонтитул 4">
            <a:extLst>
              <a:ext uri="{FF2B5EF4-FFF2-40B4-BE49-F238E27FC236}">
                <a16:creationId xmlns:a16="http://schemas.microsoft.com/office/drawing/2014/main" xmlns="" id="{1A3D76D2-9613-4472-8F6A-4E112E3D943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B277FC5E-4817-481D-87A5-740093B9CCE9}"/>
              </a:ext>
            </a:extLst>
          </p:cNvPr>
          <p:cNvSpPr>
            <a:spLocks noGrp="1"/>
          </p:cNvSpPr>
          <p:nvPr>
            <p:ph type="sldNum" sz="quarter" idx="12"/>
          </p:nvPr>
        </p:nvSpPr>
        <p:spPr/>
        <p:txBody>
          <a:bodyPr/>
          <a:lstStyle/>
          <a:p>
            <a:fld id="{85FC59C8-93EA-46C6-9E30-E7CE9FFE1204}" type="slidenum">
              <a:rPr lang="ru-RU" smtClean="0"/>
              <a:t>‹#›</a:t>
            </a:fld>
            <a:endParaRPr lang="ru-RU"/>
          </a:p>
        </p:txBody>
      </p:sp>
    </p:spTree>
    <p:extLst>
      <p:ext uri="{BB962C8B-B14F-4D97-AF65-F5344CB8AC3E}">
        <p14:creationId xmlns:p14="http://schemas.microsoft.com/office/powerpoint/2010/main" val="3099728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437C2A8-72BA-464B-8CF9-67C8BE639D5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0DD98EEC-6AEB-4CC6-998D-E59E7F15DBF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CBA6E49B-7416-434C-8121-902D323F228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9FA885A3-310E-45E6-ADF5-C23A71BB69B4}"/>
              </a:ext>
            </a:extLst>
          </p:cNvPr>
          <p:cNvSpPr>
            <a:spLocks noGrp="1"/>
          </p:cNvSpPr>
          <p:nvPr>
            <p:ph type="dt" sz="half" idx="10"/>
          </p:nvPr>
        </p:nvSpPr>
        <p:spPr/>
        <p:txBody>
          <a:bodyPr/>
          <a:lstStyle/>
          <a:p>
            <a:fld id="{C01AE698-A2FE-4F70-9594-4B3D19EAE6A1}" type="datetimeFigureOut">
              <a:rPr lang="ru-RU" smtClean="0"/>
              <a:t>25.02.2021</a:t>
            </a:fld>
            <a:endParaRPr lang="ru-RU"/>
          </a:p>
        </p:txBody>
      </p:sp>
      <p:sp>
        <p:nvSpPr>
          <p:cNvPr id="6" name="Нижний колонтитул 5">
            <a:extLst>
              <a:ext uri="{FF2B5EF4-FFF2-40B4-BE49-F238E27FC236}">
                <a16:creationId xmlns:a16="http://schemas.microsoft.com/office/drawing/2014/main" xmlns="" id="{A8602183-0B6D-41C3-9187-C2249A4F973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B2DE39D5-FFAB-4306-902D-6A5B42112F89}"/>
              </a:ext>
            </a:extLst>
          </p:cNvPr>
          <p:cNvSpPr>
            <a:spLocks noGrp="1"/>
          </p:cNvSpPr>
          <p:nvPr>
            <p:ph type="sldNum" sz="quarter" idx="12"/>
          </p:nvPr>
        </p:nvSpPr>
        <p:spPr/>
        <p:txBody>
          <a:bodyPr/>
          <a:lstStyle/>
          <a:p>
            <a:fld id="{85FC59C8-93EA-46C6-9E30-E7CE9FFE1204}" type="slidenum">
              <a:rPr lang="ru-RU" smtClean="0"/>
              <a:t>‹#›</a:t>
            </a:fld>
            <a:endParaRPr lang="ru-RU"/>
          </a:p>
        </p:txBody>
      </p:sp>
    </p:spTree>
    <p:extLst>
      <p:ext uri="{BB962C8B-B14F-4D97-AF65-F5344CB8AC3E}">
        <p14:creationId xmlns:p14="http://schemas.microsoft.com/office/powerpoint/2010/main" val="2695335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2502AA2-C2F3-40A4-92CC-32A83D68DCB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A3F82EAD-B927-414F-8C03-EA285CECCF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AC1B0C38-D2F0-4591-99EC-DF7E12BA20A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68765B53-BF06-4652-9F31-CC34F942B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0886A1EB-7DD5-48BB-953B-FE34E125E09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2C98F937-47B9-4302-B1C8-19C1495079F8}"/>
              </a:ext>
            </a:extLst>
          </p:cNvPr>
          <p:cNvSpPr>
            <a:spLocks noGrp="1"/>
          </p:cNvSpPr>
          <p:nvPr>
            <p:ph type="dt" sz="half" idx="10"/>
          </p:nvPr>
        </p:nvSpPr>
        <p:spPr/>
        <p:txBody>
          <a:bodyPr/>
          <a:lstStyle/>
          <a:p>
            <a:fld id="{C01AE698-A2FE-4F70-9594-4B3D19EAE6A1}" type="datetimeFigureOut">
              <a:rPr lang="ru-RU" smtClean="0"/>
              <a:t>25.02.2021</a:t>
            </a:fld>
            <a:endParaRPr lang="ru-RU"/>
          </a:p>
        </p:txBody>
      </p:sp>
      <p:sp>
        <p:nvSpPr>
          <p:cNvPr id="8" name="Нижний колонтитул 7">
            <a:extLst>
              <a:ext uri="{FF2B5EF4-FFF2-40B4-BE49-F238E27FC236}">
                <a16:creationId xmlns:a16="http://schemas.microsoft.com/office/drawing/2014/main" xmlns="" id="{1534A9B8-C4DD-40D2-B219-A4750F55BDB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07F5FCBD-59D7-46B2-BBBC-BD97C9F66511}"/>
              </a:ext>
            </a:extLst>
          </p:cNvPr>
          <p:cNvSpPr>
            <a:spLocks noGrp="1"/>
          </p:cNvSpPr>
          <p:nvPr>
            <p:ph type="sldNum" sz="quarter" idx="12"/>
          </p:nvPr>
        </p:nvSpPr>
        <p:spPr/>
        <p:txBody>
          <a:bodyPr/>
          <a:lstStyle/>
          <a:p>
            <a:fld id="{85FC59C8-93EA-46C6-9E30-E7CE9FFE1204}" type="slidenum">
              <a:rPr lang="ru-RU" smtClean="0"/>
              <a:t>‹#›</a:t>
            </a:fld>
            <a:endParaRPr lang="ru-RU"/>
          </a:p>
        </p:txBody>
      </p:sp>
    </p:spTree>
    <p:extLst>
      <p:ext uri="{BB962C8B-B14F-4D97-AF65-F5344CB8AC3E}">
        <p14:creationId xmlns:p14="http://schemas.microsoft.com/office/powerpoint/2010/main" val="353168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7D16A57-0FE7-4512-9AE5-BA2E5300533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DF109D1C-2FED-4742-A376-2DBB4CC718C0}"/>
              </a:ext>
            </a:extLst>
          </p:cNvPr>
          <p:cNvSpPr>
            <a:spLocks noGrp="1"/>
          </p:cNvSpPr>
          <p:nvPr>
            <p:ph type="dt" sz="half" idx="10"/>
          </p:nvPr>
        </p:nvSpPr>
        <p:spPr/>
        <p:txBody>
          <a:bodyPr/>
          <a:lstStyle/>
          <a:p>
            <a:fld id="{C01AE698-A2FE-4F70-9594-4B3D19EAE6A1}" type="datetimeFigureOut">
              <a:rPr lang="ru-RU" smtClean="0"/>
              <a:t>25.02.2021</a:t>
            </a:fld>
            <a:endParaRPr lang="ru-RU"/>
          </a:p>
        </p:txBody>
      </p:sp>
      <p:sp>
        <p:nvSpPr>
          <p:cNvPr id="4" name="Нижний колонтитул 3">
            <a:extLst>
              <a:ext uri="{FF2B5EF4-FFF2-40B4-BE49-F238E27FC236}">
                <a16:creationId xmlns:a16="http://schemas.microsoft.com/office/drawing/2014/main" xmlns="" id="{C2FBA424-CA06-448D-A716-C90094FA3DC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C8338AD7-ADBC-4174-B89B-C71AE6156268}"/>
              </a:ext>
            </a:extLst>
          </p:cNvPr>
          <p:cNvSpPr>
            <a:spLocks noGrp="1"/>
          </p:cNvSpPr>
          <p:nvPr>
            <p:ph type="sldNum" sz="quarter" idx="12"/>
          </p:nvPr>
        </p:nvSpPr>
        <p:spPr/>
        <p:txBody>
          <a:bodyPr/>
          <a:lstStyle/>
          <a:p>
            <a:fld id="{85FC59C8-93EA-46C6-9E30-E7CE9FFE1204}" type="slidenum">
              <a:rPr lang="ru-RU" smtClean="0"/>
              <a:t>‹#›</a:t>
            </a:fld>
            <a:endParaRPr lang="ru-RU"/>
          </a:p>
        </p:txBody>
      </p:sp>
    </p:spTree>
    <p:extLst>
      <p:ext uri="{BB962C8B-B14F-4D97-AF65-F5344CB8AC3E}">
        <p14:creationId xmlns:p14="http://schemas.microsoft.com/office/powerpoint/2010/main" val="183534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BDCF9B71-BFF3-43BD-8F1E-C91AE20CAD13}"/>
              </a:ext>
            </a:extLst>
          </p:cNvPr>
          <p:cNvSpPr>
            <a:spLocks noGrp="1"/>
          </p:cNvSpPr>
          <p:nvPr>
            <p:ph type="dt" sz="half" idx="10"/>
          </p:nvPr>
        </p:nvSpPr>
        <p:spPr/>
        <p:txBody>
          <a:bodyPr/>
          <a:lstStyle/>
          <a:p>
            <a:fld id="{C01AE698-A2FE-4F70-9594-4B3D19EAE6A1}" type="datetimeFigureOut">
              <a:rPr lang="ru-RU" smtClean="0"/>
              <a:t>25.02.2021</a:t>
            </a:fld>
            <a:endParaRPr lang="ru-RU"/>
          </a:p>
        </p:txBody>
      </p:sp>
      <p:sp>
        <p:nvSpPr>
          <p:cNvPr id="3" name="Нижний колонтитул 2">
            <a:extLst>
              <a:ext uri="{FF2B5EF4-FFF2-40B4-BE49-F238E27FC236}">
                <a16:creationId xmlns:a16="http://schemas.microsoft.com/office/drawing/2014/main" xmlns="" id="{0B61AF1D-9F7D-47ED-B795-930087C11E5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2037E0B7-216E-4B68-A093-10E7F1AE2A24}"/>
              </a:ext>
            </a:extLst>
          </p:cNvPr>
          <p:cNvSpPr>
            <a:spLocks noGrp="1"/>
          </p:cNvSpPr>
          <p:nvPr>
            <p:ph type="sldNum" sz="quarter" idx="12"/>
          </p:nvPr>
        </p:nvSpPr>
        <p:spPr/>
        <p:txBody>
          <a:bodyPr/>
          <a:lstStyle/>
          <a:p>
            <a:fld id="{85FC59C8-93EA-46C6-9E30-E7CE9FFE1204}" type="slidenum">
              <a:rPr lang="ru-RU" smtClean="0"/>
              <a:t>‹#›</a:t>
            </a:fld>
            <a:endParaRPr lang="ru-RU"/>
          </a:p>
        </p:txBody>
      </p:sp>
    </p:spTree>
    <p:extLst>
      <p:ext uri="{BB962C8B-B14F-4D97-AF65-F5344CB8AC3E}">
        <p14:creationId xmlns:p14="http://schemas.microsoft.com/office/powerpoint/2010/main" val="243645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46AA85F-57C8-465D-868D-1AAE371DE01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D1FFAD39-8B5E-4A93-878F-5DE54D98BC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249FD716-A7EE-4EDE-A984-8AB83435C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CA948214-D0AF-498B-8B17-0F90542DC896}"/>
              </a:ext>
            </a:extLst>
          </p:cNvPr>
          <p:cNvSpPr>
            <a:spLocks noGrp="1"/>
          </p:cNvSpPr>
          <p:nvPr>
            <p:ph type="dt" sz="half" idx="10"/>
          </p:nvPr>
        </p:nvSpPr>
        <p:spPr/>
        <p:txBody>
          <a:bodyPr/>
          <a:lstStyle/>
          <a:p>
            <a:fld id="{C01AE698-A2FE-4F70-9594-4B3D19EAE6A1}" type="datetimeFigureOut">
              <a:rPr lang="ru-RU" smtClean="0"/>
              <a:t>25.02.2021</a:t>
            </a:fld>
            <a:endParaRPr lang="ru-RU"/>
          </a:p>
        </p:txBody>
      </p:sp>
      <p:sp>
        <p:nvSpPr>
          <p:cNvPr id="6" name="Нижний колонтитул 5">
            <a:extLst>
              <a:ext uri="{FF2B5EF4-FFF2-40B4-BE49-F238E27FC236}">
                <a16:creationId xmlns:a16="http://schemas.microsoft.com/office/drawing/2014/main" xmlns="" id="{F51904D3-5EEE-4467-8B38-44F67DE2189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114C7EFF-A7C7-4CF5-9187-4520A59C6D4B}"/>
              </a:ext>
            </a:extLst>
          </p:cNvPr>
          <p:cNvSpPr>
            <a:spLocks noGrp="1"/>
          </p:cNvSpPr>
          <p:nvPr>
            <p:ph type="sldNum" sz="quarter" idx="12"/>
          </p:nvPr>
        </p:nvSpPr>
        <p:spPr/>
        <p:txBody>
          <a:bodyPr/>
          <a:lstStyle/>
          <a:p>
            <a:fld id="{85FC59C8-93EA-46C6-9E30-E7CE9FFE1204}" type="slidenum">
              <a:rPr lang="ru-RU" smtClean="0"/>
              <a:t>‹#›</a:t>
            </a:fld>
            <a:endParaRPr lang="ru-RU"/>
          </a:p>
        </p:txBody>
      </p:sp>
    </p:spTree>
    <p:extLst>
      <p:ext uri="{BB962C8B-B14F-4D97-AF65-F5344CB8AC3E}">
        <p14:creationId xmlns:p14="http://schemas.microsoft.com/office/powerpoint/2010/main" val="1735260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D4FEEF0-94C5-4D77-88CA-7EDE3CC40C1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00E2EB21-C9BB-4241-9294-2528480489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BED760F3-5AB1-44B4-9BD7-55B271D21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B23B8987-6F28-422C-A9D5-2C2D606C1ED1}"/>
              </a:ext>
            </a:extLst>
          </p:cNvPr>
          <p:cNvSpPr>
            <a:spLocks noGrp="1"/>
          </p:cNvSpPr>
          <p:nvPr>
            <p:ph type="dt" sz="half" idx="10"/>
          </p:nvPr>
        </p:nvSpPr>
        <p:spPr/>
        <p:txBody>
          <a:bodyPr/>
          <a:lstStyle/>
          <a:p>
            <a:fld id="{C01AE698-A2FE-4F70-9594-4B3D19EAE6A1}" type="datetimeFigureOut">
              <a:rPr lang="ru-RU" smtClean="0"/>
              <a:t>25.02.2021</a:t>
            </a:fld>
            <a:endParaRPr lang="ru-RU"/>
          </a:p>
        </p:txBody>
      </p:sp>
      <p:sp>
        <p:nvSpPr>
          <p:cNvPr id="6" name="Нижний колонтитул 5">
            <a:extLst>
              <a:ext uri="{FF2B5EF4-FFF2-40B4-BE49-F238E27FC236}">
                <a16:creationId xmlns:a16="http://schemas.microsoft.com/office/drawing/2014/main" xmlns="" id="{314D076B-A5C4-44BF-BB47-5FD5F330496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A58C5DD-650E-4823-8172-7FDEB2C408DE}"/>
              </a:ext>
            </a:extLst>
          </p:cNvPr>
          <p:cNvSpPr>
            <a:spLocks noGrp="1"/>
          </p:cNvSpPr>
          <p:nvPr>
            <p:ph type="sldNum" sz="quarter" idx="12"/>
          </p:nvPr>
        </p:nvSpPr>
        <p:spPr/>
        <p:txBody>
          <a:bodyPr/>
          <a:lstStyle/>
          <a:p>
            <a:fld id="{85FC59C8-93EA-46C6-9E30-E7CE9FFE1204}" type="slidenum">
              <a:rPr lang="ru-RU" smtClean="0"/>
              <a:t>‹#›</a:t>
            </a:fld>
            <a:endParaRPr lang="ru-RU"/>
          </a:p>
        </p:txBody>
      </p:sp>
    </p:spTree>
    <p:extLst>
      <p:ext uri="{BB962C8B-B14F-4D97-AF65-F5344CB8AC3E}">
        <p14:creationId xmlns:p14="http://schemas.microsoft.com/office/powerpoint/2010/main" val="371139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59239A2-8E05-4471-9D9F-F7EFD9AB7A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7E5A4DA9-452A-4B87-B5E2-3826114591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E9613AB-D692-4DCB-8B04-6AC3F45179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AE698-A2FE-4F70-9594-4B3D19EAE6A1}" type="datetimeFigureOut">
              <a:rPr lang="ru-RU" smtClean="0"/>
              <a:t>25.02.2021</a:t>
            </a:fld>
            <a:endParaRPr lang="ru-RU"/>
          </a:p>
        </p:txBody>
      </p:sp>
      <p:sp>
        <p:nvSpPr>
          <p:cNvPr id="5" name="Нижний колонтитул 4">
            <a:extLst>
              <a:ext uri="{FF2B5EF4-FFF2-40B4-BE49-F238E27FC236}">
                <a16:creationId xmlns:a16="http://schemas.microsoft.com/office/drawing/2014/main" xmlns="" id="{93B03A6E-E0F6-4E66-BF9F-CD3DAB4F78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B2B06C55-D7EF-4571-BB6E-B0E09DEB73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C59C8-93EA-46C6-9E30-E7CE9FFE1204}" type="slidenum">
              <a:rPr lang="ru-RU" smtClean="0"/>
              <a:t>‹#›</a:t>
            </a:fld>
            <a:endParaRPr lang="ru-RU"/>
          </a:p>
        </p:txBody>
      </p:sp>
    </p:spTree>
    <p:extLst>
      <p:ext uri="{BB962C8B-B14F-4D97-AF65-F5344CB8AC3E}">
        <p14:creationId xmlns:p14="http://schemas.microsoft.com/office/powerpoint/2010/main" val="3284374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B4DD1CB-54B1-4C22-8CD2-72C6E352B858}"/>
              </a:ext>
            </a:extLst>
          </p:cNvPr>
          <p:cNvSpPr>
            <a:spLocks noGrp="1"/>
          </p:cNvSpPr>
          <p:nvPr>
            <p:ph type="title"/>
          </p:nvPr>
        </p:nvSpPr>
        <p:spPr>
          <a:xfrm>
            <a:off x="838200" y="365125"/>
            <a:ext cx="10515600" cy="1508063"/>
          </a:xfrm>
        </p:spPr>
        <p:txBody>
          <a:bodyPr>
            <a:normAutofit/>
          </a:bodyPr>
          <a:lstStyle/>
          <a:p>
            <a:r>
              <a:rPr lang="ru-RU" sz="6600" b="1" dirty="0"/>
              <a:t>Диагноз : инфаркт миокарда</a:t>
            </a:r>
          </a:p>
        </p:txBody>
      </p:sp>
      <p:pic>
        <p:nvPicPr>
          <p:cNvPr id="1026" name="Picture 2" descr="https://dolgo-jv.ru/wp-content/uploads/2019/10/Heart_with_Stethoscope.jpg">
            <a:extLst>
              <a:ext uri="{FF2B5EF4-FFF2-40B4-BE49-F238E27FC236}">
                <a16:creationId xmlns:a16="http://schemas.microsoft.com/office/drawing/2014/main" xmlns="" id="{AE09E0E2-F27B-441A-9B79-BC6447244A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3" y="3072857"/>
            <a:ext cx="12061794" cy="379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917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B4DD1CB-54B1-4C22-8CD2-72C6E352B858}"/>
              </a:ext>
            </a:extLst>
          </p:cNvPr>
          <p:cNvSpPr>
            <a:spLocks noGrp="1"/>
          </p:cNvSpPr>
          <p:nvPr>
            <p:ph type="title"/>
          </p:nvPr>
        </p:nvSpPr>
        <p:spPr>
          <a:xfrm>
            <a:off x="508000" y="233681"/>
            <a:ext cx="11206480" cy="1046480"/>
          </a:xfrm>
        </p:spPr>
        <p:txBody>
          <a:bodyPr>
            <a:noAutofit/>
          </a:bodyPr>
          <a:lstStyle/>
          <a:p>
            <a:pPr algn="just"/>
            <a:r>
              <a:rPr lang="ru-RU" sz="2400" b="1" dirty="0"/>
              <a:t>616.1 Л – 615 Липовецкий, Б. М. Инфаркт, инсульт, внезапная </a:t>
            </a:r>
            <a:r>
              <a:rPr lang="ru-RU" sz="2400" b="1" dirty="0" smtClean="0"/>
              <a:t>смерть : </a:t>
            </a:r>
            <a:r>
              <a:rPr lang="ru-RU" sz="2400" b="1" dirty="0"/>
              <a:t>факторы риска, предвестники, профилактика / Б. М. Липовецкий. – </a:t>
            </a:r>
            <a:r>
              <a:rPr lang="ru-RU" sz="2400" b="1" dirty="0" smtClean="0"/>
              <a:t>Санкт-Петербург </a:t>
            </a:r>
            <a:r>
              <a:rPr lang="ru-RU" sz="2400" b="1" dirty="0"/>
              <a:t>: Специальная литература, 1997. – 191 с. – </a:t>
            </a:r>
            <a:r>
              <a:rPr lang="en-US" sz="2400" b="1" dirty="0"/>
              <a:t>ISBN 5-86457-028-1</a:t>
            </a:r>
            <a:r>
              <a:rPr lang="ru-RU" sz="2400" b="1" dirty="0"/>
              <a:t>.</a:t>
            </a:r>
          </a:p>
        </p:txBody>
      </p:sp>
      <p:sp>
        <p:nvSpPr>
          <p:cNvPr id="3" name="Объект 2">
            <a:extLst>
              <a:ext uri="{FF2B5EF4-FFF2-40B4-BE49-F238E27FC236}">
                <a16:creationId xmlns:a16="http://schemas.microsoft.com/office/drawing/2014/main" xmlns="" id="{1F8EEBC2-37B9-478B-BE07-4CE02EBE8D03}"/>
              </a:ext>
            </a:extLst>
          </p:cNvPr>
          <p:cNvSpPr>
            <a:spLocks noGrp="1"/>
          </p:cNvSpPr>
          <p:nvPr>
            <p:ph idx="1"/>
          </p:nvPr>
        </p:nvSpPr>
        <p:spPr>
          <a:xfrm>
            <a:off x="3764132" y="1686757"/>
            <a:ext cx="7950348" cy="4490206"/>
          </a:xfrm>
        </p:spPr>
        <p:txBody>
          <a:bodyPr>
            <a:normAutofit fontScale="92500" lnSpcReduction="10000"/>
          </a:bodyPr>
          <a:lstStyle/>
          <a:p>
            <a:pPr marL="0" indent="0" algn="just">
              <a:buNone/>
            </a:pPr>
            <a:r>
              <a:rPr lang="ru-RU" sz="2400" dirty="0"/>
              <a:t>    </a:t>
            </a:r>
            <a:r>
              <a:rPr lang="ru-RU" sz="2600" dirty="0"/>
              <a:t>Книга раскрывает читателю значение незаметных и кажущихся безобидными факторов, которые постепенно приводят человека к атеросклерозу : повышенного уровня холестерина в крови, артериальной гипертонии, курения и др. Скрытое течение атеросклероза может продолжаться годами, пока не вызовет значимого сужения артерий сердца и мозга. С помощью мер первичной профилактики сравнительно легко приостановить этот процесс. Если этого не сделать, постепенно или неожиданно начнут себя проявлять признаки нарушения кровообращения со стороны сердца, мозга, сосудов нижних конечностей. Автор показывает , как распознать приближение этих осложнений и что делать, чтобы их предотвратить.</a:t>
            </a:r>
          </a:p>
          <a:p>
            <a:pPr marL="0" indent="0" algn="just">
              <a:buNone/>
            </a:pPr>
            <a:r>
              <a:rPr lang="ru-RU" sz="2600" dirty="0"/>
              <a:t>    Книга адресована врачам разного профиля.  </a:t>
            </a:r>
          </a:p>
        </p:txBody>
      </p:sp>
      <p:pic>
        <p:nvPicPr>
          <p:cNvPr id="5" name="Рисунок 4">
            <a:extLst>
              <a:ext uri="{FF2B5EF4-FFF2-40B4-BE49-F238E27FC236}">
                <a16:creationId xmlns:a16="http://schemas.microsoft.com/office/drawing/2014/main" xmlns="" id="{19839552-286C-4F57-9953-4228777FB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1734870"/>
            <a:ext cx="2826399" cy="4396620"/>
          </a:xfrm>
          <a:prstGeom prst="rect">
            <a:avLst/>
          </a:prstGeom>
        </p:spPr>
      </p:pic>
    </p:spTree>
    <p:extLst>
      <p:ext uri="{BB962C8B-B14F-4D97-AF65-F5344CB8AC3E}">
        <p14:creationId xmlns:p14="http://schemas.microsoft.com/office/powerpoint/2010/main" val="592426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63B29C7-8018-4483-BEA7-63A71AF0FD3A}"/>
              </a:ext>
            </a:extLst>
          </p:cNvPr>
          <p:cNvSpPr txBox="1"/>
          <p:nvPr/>
        </p:nvSpPr>
        <p:spPr>
          <a:xfrm>
            <a:off x="2911876" y="1100832"/>
            <a:ext cx="6041780" cy="830997"/>
          </a:xfrm>
          <a:prstGeom prst="rect">
            <a:avLst/>
          </a:prstGeom>
          <a:noFill/>
        </p:spPr>
        <p:txBody>
          <a:bodyPr wrap="square" rtlCol="0">
            <a:spAutoFit/>
          </a:bodyPr>
          <a:lstStyle/>
          <a:p>
            <a:r>
              <a:rPr lang="ru-RU" sz="4800" dirty="0"/>
              <a:t>Спасибо за внимание!</a:t>
            </a:r>
          </a:p>
        </p:txBody>
      </p:sp>
      <p:sp>
        <p:nvSpPr>
          <p:cNvPr id="3" name="TextBox 2">
            <a:extLst>
              <a:ext uri="{FF2B5EF4-FFF2-40B4-BE49-F238E27FC236}">
                <a16:creationId xmlns:a16="http://schemas.microsoft.com/office/drawing/2014/main" xmlns="" id="{DA7DD070-0EC6-4290-A8D5-5CDCFC6FC0F5}"/>
              </a:ext>
            </a:extLst>
          </p:cNvPr>
          <p:cNvSpPr txBox="1"/>
          <p:nvPr/>
        </p:nvSpPr>
        <p:spPr>
          <a:xfrm>
            <a:off x="878889" y="4022735"/>
            <a:ext cx="11043822" cy="1077218"/>
          </a:xfrm>
          <a:prstGeom prst="rect">
            <a:avLst/>
          </a:prstGeom>
          <a:noFill/>
        </p:spPr>
        <p:txBody>
          <a:bodyPr wrap="square" rtlCol="0">
            <a:spAutoFit/>
          </a:bodyPr>
          <a:lstStyle/>
          <a:p>
            <a:pPr algn="ctr"/>
            <a:r>
              <a:rPr lang="ru-RU" sz="3200" dirty="0"/>
              <a:t>Выставку подготовила зав. сектором отдела обслуживания печатными изданиями и фондохранения Воронина И. П.</a:t>
            </a:r>
          </a:p>
        </p:txBody>
      </p:sp>
      <p:sp>
        <p:nvSpPr>
          <p:cNvPr id="5" name="TextBox 4">
            <a:extLst>
              <a:ext uri="{FF2B5EF4-FFF2-40B4-BE49-F238E27FC236}">
                <a16:creationId xmlns:a16="http://schemas.microsoft.com/office/drawing/2014/main" xmlns="" id="{13C0B7C5-6053-483D-BD51-8C3E26DCE9A3}"/>
              </a:ext>
            </a:extLst>
          </p:cNvPr>
          <p:cNvSpPr txBox="1"/>
          <p:nvPr/>
        </p:nvSpPr>
        <p:spPr>
          <a:xfrm>
            <a:off x="4287915" y="5757168"/>
            <a:ext cx="7045910" cy="523220"/>
          </a:xfrm>
          <a:prstGeom prst="rect">
            <a:avLst/>
          </a:prstGeom>
          <a:noFill/>
        </p:spPr>
        <p:txBody>
          <a:bodyPr wrap="square" rtlCol="0">
            <a:spAutoFit/>
          </a:bodyPr>
          <a:lstStyle/>
          <a:p>
            <a:r>
              <a:rPr lang="ru-RU" sz="2800" dirty="0"/>
              <a:t>Книги находятся в к.22</a:t>
            </a:r>
          </a:p>
        </p:txBody>
      </p:sp>
    </p:spTree>
    <p:extLst>
      <p:ext uri="{BB962C8B-B14F-4D97-AF65-F5344CB8AC3E}">
        <p14:creationId xmlns:p14="http://schemas.microsoft.com/office/powerpoint/2010/main" val="2379487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xmlns="" id="{523AA347-66C5-43C0-9B90-F379C1F2985F}"/>
              </a:ext>
            </a:extLst>
          </p:cNvPr>
          <p:cNvSpPr>
            <a:spLocks noGrp="1"/>
          </p:cNvSpPr>
          <p:nvPr>
            <p:ph type="subTitle" idx="1"/>
          </p:nvPr>
        </p:nvSpPr>
        <p:spPr>
          <a:xfrm>
            <a:off x="4770783" y="1761216"/>
            <a:ext cx="6941488" cy="4723074"/>
          </a:xfrm>
        </p:spPr>
        <p:txBody>
          <a:bodyPr>
            <a:normAutofit/>
          </a:bodyPr>
          <a:lstStyle/>
          <a:p>
            <a:pPr algn="just"/>
            <a:r>
              <a:rPr lang="ru-RU" dirty="0"/>
              <a:t>    В руководстве представлены основные вопросы распространенности, этиологии, патогенеза, клинической картины, дифференциальной диагностики инфаркта миокарда. Значительное внимание уделено диагностике, в том числе современной диагностической концепции, и лечению заболевания и его осложнений, представленных с позиций доказательной медицины.</a:t>
            </a:r>
          </a:p>
          <a:p>
            <a:pPr algn="just"/>
            <a:r>
              <a:rPr lang="ru-RU" dirty="0"/>
              <a:t>    Предназначено для кардиологов, терапевтов и врачей других специальностей, а также для научных сотрудников и студентов медицинских вузов.</a:t>
            </a:r>
          </a:p>
        </p:txBody>
      </p:sp>
      <p:sp>
        <p:nvSpPr>
          <p:cNvPr id="4" name="TextBox 3">
            <a:extLst>
              <a:ext uri="{FF2B5EF4-FFF2-40B4-BE49-F238E27FC236}">
                <a16:creationId xmlns:a16="http://schemas.microsoft.com/office/drawing/2014/main" xmlns="" id="{0D7EBA2A-7BAB-4052-BEAA-B4B4F155456D}"/>
              </a:ext>
            </a:extLst>
          </p:cNvPr>
          <p:cNvSpPr txBox="1"/>
          <p:nvPr/>
        </p:nvSpPr>
        <p:spPr>
          <a:xfrm>
            <a:off x="518717" y="373710"/>
            <a:ext cx="11378316" cy="830997"/>
          </a:xfrm>
          <a:prstGeom prst="rect">
            <a:avLst/>
          </a:prstGeom>
          <a:noFill/>
        </p:spPr>
        <p:txBody>
          <a:bodyPr wrap="square" rtlCol="0">
            <a:spAutoFit/>
          </a:bodyPr>
          <a:lstStyle/>
          <a:p>
            <a:pPr algn="just"/>
            <a:r>
              <a:rPr lang="ru-RU" sz="2400" dirty="0"/>
              <a:t>616.1 Я - 499 Якушин, С. С. Инфаркт миокарда : руководство / С. С. Якушин. – Москва : ГЭОТАР-Медиа, 2010. – 224 с. </a:t>
            </a:r>
            <a:r>
              <a:rPr lang="ru-RU" sz="2400" dirty="0" smtClean="0"/>
              <a:t>: </a:t>
            </a:r>
            <a:r>
              <a:rPr lang="ru-RU" sz="2400" dirty="0"/>
              <a:t>ил. – </a:t>
            </a:r>
            <a:r>
              <a:rPr lang="en-US" sz="2400" dirty="0"/>
              <a:t>ISBN 978-5-9704-1486-6</a:t>
            </a:r>
            <a:r>
              <a:rPr lang="ru-RU" sz="2400" dirty="0"/>
              <a:t>.  </a:t>
            </a:r>
          </a:p>
        </p:txBody>
      </p:sp>
      <p:pic>
        <p:nvPicPr>
          <p:cNvPr id="12" name="Рисунок 11">
            <a:extLst>
              <a:ext uri="{FF2B5EF4-FFF2-40B4-BE49-F238E27FC236}">
                <a16:creationId xmlns:a16="http://schemas.microsoft.com/office/drawing/2014/main" xmlns="" id="{8D45B6BB-CE46-49C0-A1B2-99B1FC672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95" y="1486894"/>
            <a:ext cx="3737724" cy="5152445"/>
          </a:xfrm>
          <a:prstGeom prst="rect">
            <a:avLst/>
          </a:prstGeom>
        </p:spPr>
      </p:pic>
    </p:spTree>
    <p:extLst>
      <p:ext uri="{BB962C8B-B14F-4D97-AF65-F5344CB8AC3E}">
        <p14:creationId xmlns:p14="http://schemas.microsoft.com/office/powerpoint/2010/main" val="298109472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0E40AA-5439-4878-B9CA-774F4B718A79}"/>
              </a:ext>
            </a:extLst>
          </p:cNvPr>
          <p:cNvSpPr>
            <a:spLocks noGrp="1"/>
          </p:cNvSpPr>
          <p:nvPr>
            <p:ph type="ctrTitle"/>
          </p:nvPr>
        </p:nvSpPr>
        <p:spPr>
          <a:xfrm>
            <a:off x="311426" y="72792"/>
            <a:ext cx="11298804" cy="1032440"/>
          </a:xfrm>
        </p:spPr>
        <p:txBody>
          <a:bodyPr>
            <a:normAutofit/>
          </a:bodyPr>
          <a:lstStyle/>
          <a:p>
            <a:pPr algn="just"/>
            <a:r>
              <a:rPr lang="ru-RU" sz="2400" b="1" dirty="0"/>
              <a:t>616.1 К – 492 Климов, А. Н. Быть или не быть инфаркту / А. Н. Климов, Б. М. Липовецкий. – Санкт-Петербург : Питер, 1994. – 108 с. – </a:t>
            </a:r>
            <a:r>
              <a:rPr lang="en-US" sz="2400" b="1" dirty="0"/>
              <a:t>ISBN 5-7190-0040-2</a:t>
            </a:r>
            <a:r>
              <a:rPr lang="ru-RU" sz="2400" b="1" dirty="0"/>
              <a:t>.</a:t>
            </a:r>
          </a:p>
        </p:txBody>
      </p:sp>
      <p:sp>
        <p:nvSpPr>
          <p:cNvPr id="3" name="Подзаголовок 2">
            <a:extLst>
              <a:ext uri="{FF2B5EF4-FFF2-40B4-BE49-F238E27FC236}">
                <a16:creationId xmlns:a16="http://schemas.microsoft.com/office/drawing/2014/main" xmlns="" id="{523AA347-66C5-43C0-9B90-F379C1F2985F}"/>
              </a:ext>
            </a:extLst>
          </p:cNvPr>
          <p:cNvSpPr>
            <a:spLocks noGrp="1"/>
          </p:cNvSpPr>
          <p:nvPr>
            <p:ph type="subTitle" idx="1"/>
          </p:nvPr>
        </p:nvSpPr>
        <p:spPr>
          <a:xfrm>
            <a:off x="4579951" y="1296063"/>
            <a:ext cx="7291346" cy="5287617"/>
          </a:xfrm>
        </p:spPr>
        <p:txBody>
          <a:bodyPr/>
          <a:lstStyle/>
          <a:p>
            <a:pPr algn="just"/>
            <a:r>
              <a:rPr lang="ru-RU" dirty="0"/>
              <a:t>    В книге в популярной форме рассказывается о том, как и почему развивается атеросклероз коронарных артерий сердца, связанная с ним ишемическая болезнь и её грозное осложнение – инфаркт миокарда. Читатель узнает о «факторах риска», способствующих возникновению ишемической болезни сердца; найдёт советы, как избежать воздействия этих факторов и сохранить своё сердце здоровым. Тот, кто страдает ишемической болезнью, узнает, как жить и работать с этим заболеванием.</a:t>
            </a:r>
          </a:p>
          <a:p>
            <a:pPr algn="just"/>
            <a:r>
              <a:rPr lang="ru-RU" dirty="0"/>
              <a:t>    Популярность книги послужила основанием тому, что она была трижды издана на русском языке и переведена на испанский, болгарский, греческий и арабский языки. </a:t>
            </a:r>
          </a:p>
          <a:p>
            <a:pPr algn="just"/>
            <a:r>
              <a:rPr lang="ru-RU" dirty="0"/>
              <a:t>    Рассчитана на самый широкий круг читателей. </a:t>
            </a:r>
          </a:p>
        </p:txBody>
      </p:sp>
      <p:pic>
        <p:nvPicPr>
          <p:cNvPr id="4" name="Рисунок 3">
            <a:extLst>
              <a:ext uri="{FF2B5EF4-FFF2-40B4-BE49-F238E27FC236}">
                <a16:creationId xmlns:a16="http://schemas.microsoft.com/office/drawing/2014/main" xmlns="" id="{F7FA3AA0-39F1-4E2B-9CFB-6BB93F86CB2C}"/>
              </a:ext>
            </a:extLst>
          </p:cNvPr>
          <p:cNvPicPr>
            <a:picLocks noChangeAspect="1"/>
          </p:cNvPicPr>
          <p:nvPr/>
        </p:nvPicPr>
        <p:blipFill>
          <a:blip r:embed="rId2"/>
          <a:stretch>
            <a:fillRect/>
          </a:stretch>
        </p:blipFill>
        <p:spPr>
          <a:xfrm>
            <a:off x="405516" y="1439185"/>
            <a:ext cx="3633747" cy="5144495"/>
          </a:xfrm>
          <a:prstGeom prst="rect">
            <a:avLst/>
          </a:prstGeom>
        </p:spPr>
      </p:pic>
    </p:spTree>
    <p:extLst>
      <p:ext uri="{BB962C8B-B14F-4D97-AF65-F5344CB8AC3E}">
        <p14:creationId xmlns:p14="http://schemas.microsoft.com/office/powerpoint/2010/main" val="1491707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B4DD1CB-54B1-4C22-8CD2-72C6E352B858}"/>
              </a:ext>
            </a:extLst>
          </p:cNvPr>
          <p:cNvSpPr>
            <a:spLocks noGrp="1"/>
          </p:cNvSpPr>
          <p:nvPr>
            <p:ph type="title"/>
          </p:nvPr>
        </p:nvSpPr>
        <p:spPr>
          <a:xfrm>
            <a:off x="381663" y="251667"/>
            <a:ext cx="11505537" cy="909223"/>
          </a:xfrm>
        </p:spPr>
        <p:txBody>
          <a:bodyPr>
            <a:noAutofit/>
          </a:bodyPr>
          <a:lstStyle/>
          <a:p>
            <a:pPr algn="just"/>
            <a:r>
              <a:rPr lang="ru-RU" sz="2400" b="1" dirty="0"/>
              <a:t>616.1 П – 782 </a:t>
            </a:r>
            <a:r>
              <a:rPr lang="ru-RU" sz="2400" b="1" dirty="0" smtClean="0"/>
              <a:t>Провоторов, </a:t>
            </a:r>
            <a:r>
              <a:rPr lang="ru-RU" sz="2400" b="1" dirty="0"/>
              <a:t>В. М. Инфаркт миокарда : клиника, диагностика, интенсивная терапия / В. М. Провоторов, В. М. Усков, Б. И. Барташевич. – 2-е изд., испр. и доп. – Воронеж : ВГУ, 2000. </a:t>
            </a:r>
            <a:r>
              <a:rPr lang="ru-RU" sz="2400" b="1" dirty="0" smtClean="0"/>
              <a:t>- 236 </a:t>
            </a:r>
            <a:r>
              <a:rPr lang="ru-RU" sz="2400" b="1" dirty="0"/>
              <a:t>с. – </a:t>
            </a:r>
            <a:r>
              <a:rPr lang="en-US" sz="2400" b="1" dirty="0"/>
              <a:t>ISBN 5-9273-0026-X</a:t>
            </a:r>
            <a:r>
              <a:rPr lang="ru-RU" sz="2400" b="1" dirty="0"/>
              <a:t>. </a:t>
            </a:r>
          </a:p>
        </p:txBody>
      </p:sp>
      <p:sp>
        <p:nvSpPr>
          <p:cNvPr id="3" name="Объект 2">
            <a:extLst>
              <a:ext uri="{FF2B5EF4-FFF2-40B4-BE49-F238E27FC236}">
                <a16:creationId xmlns:a16="http://schemas.microsoft.com/office/drawing/2014/main" xmlns="" id="{1F8EEBC2-37B9-478B-BE07-4CE02EBE8D03}"/>
              </a:ext>
            </a:extLst>
          </p:cNvPr>
          <p:cNvSpPr>
            <a:spLocks noGrp="1"/>
          </p:cNvSpPr>
          <p:nvPr>
            <p:ph idx="1"/>
          </p:nvPr>
        </p:nvSpPr>
        <p:spPr>
          <a:xfrm>
            <a:off x="4483610" y="1711306"/>
            <a:ext cx="7403590" cy="5445443"/>
          </a:xfrm>
        </p:spPr>
        <p:txBody>
          <a:bodyPr>
            <a:noAutofit/>
          </a:bodyPr>
          <a:lstStyle/>
          <a:p>
            <a:pPr marL="0" indent="0" algn="just">
              <a:buNone/>
            </a:pPr>
            <a:r>
              <a:rPr lang="ru-RU" sz="2000" dirty="0"/>
              <a:t>    Монография основывается на опыте работы сотрудников кафедры факультетской терапии Воронежского государственного медицинского университета им. Н. Н. Бурденко и Воронежской городской клинической больницы скорой медицинской помощи по лечению больных инфарктом миокарда. В ней представлены полученные авторами результаты лечения более чем 2000 больных с осложнённым течением инфаркта миокарда, а также имеющиеся в специальной отечественной и зарубежной литературе сведения по этому вопросу. В данное издание включены главы, посвященные нестабильной стенокардии, периоперационному инфаркту миокарда и проведению анестезии больным ишемической болезнью сердца.</a:t>
            </a:r>
          </a:p>
          <a:p>
            <a:pPr marL="0" indent="0" algn="just">
              <a:buNone/>
            </a:pPr>
            <a:r>
              <a:rPr lang="ru-RU" sz="2000" dirty="0"/>
              <a:t>    Книга рассчитана на кардиологов, специалистов в области интенсивной терапии, интернов, клинических ординаторов, студентов медицинских вузов. </a:t>
            </a:r>
          </a:p>
        </p:txBody>
      </p:sp>
      <p:pic>
        <p:nvPicPr>
          <p:cNvPr id="5" name="Рисунок 4">
            <a:extLst>
              <a:ext uri="{FF2B5EF4-FFF2-40B4-BE49-F238E27FC236}">
                <a16:creationId xmlns:a16="http://schemas.microsoft.com/office/drawing/2014/main" xmlns="" id="{FF0ABA52-494C-4A3E-AF68-9BF3673B5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663" y="1843956"/>
            <a:ext cx="3062873" cy="4358917"/>
          </a:xfrm>
          <a:prstGeom prst="rect">
            <a:avLst/>
          </a:prstGeom>
        </p:spPr>
      </p:pic>
    </p:spTree>
    <p:extLst>
      <p:ext uri="{BB962C8B-B14F-4D97-AF65-F5344CB8AC3E}">
        <p14:creationId xmlns:p14="http://schemas.microsoft.com/office/powerpoint/2010/main" val="359124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0E40AA-5439-4878-B9CA-774F4B718A79}"/>
              </a:ext>
            </a:extLst>
          </p:cNvPr>
          <p:cNvSpPr>
            <a:spLocks noGrp="1"/>
          </p:cNvSpPr>
          <p:nvPr>
            <p:ph type="ctrTitle"/>
          </p:nvPr>
        </p:nvSpPr>
        <p:spPr>
          <a:xfrm>
            <a:off x="270344" y="246490"/>
            <a:ext cx="11608905" cy="1041536"/>
          </a:xfrm>
        </p:spPr>
        <p:txBody>
          <a:bodyPr>
            <a:noAutofit/>
          </a:bodyPr>
          <a:lstStyle/>
          <a:p>
            <a:pPr algn="just"/>
            <a:r>
              <a:rPr lang="ru-RU" sz="2400" b="1" dirty="0"/>
              <a:t>616.1 С – 952 Сыркин, А. Л. Инфаркт миокарда / А. Л. Сыркин. – 2-е изд., перераб. и доп. – Москва : Медицинское информационное агентство, 1998. – 398 с. : ил. – </a:t>
            </a:r>
            <a:r>
              <a:rPr lang="en-US" sz="2400" b="1" dirty="0"/>
              <a:t>ISBN 5-8948</a:t>
            </a:r>
            <a:r>
              <a:rPr lang="ru-RU" sz="2400" b="1" dirty="0"/>
              <a:t>1-021-3.  </a:t>
            </a:r>
          </a:p>
        </p:txBody>
      </p:sp>
      <p:sp>
        <p:nvSpPr>
          <p:cNvPr id="3" name="Подзаголовок 2">
            <a:extLst>
              <a:ext uri="{FF2B5EF4-FFF2-40B4-BE49-F238E27FC236}">
                <a16:creationId xmlns:a16="http://schemas.microsoft.com/office/drawing/2014/main" xmlns="" id="{523AA347-66C5-43C0-9B90-F379C1F2985F}"/>
              </a:ext>
            </a:extLst>
          </p:cNvPr>
          <p:cNvSpPr>
            <a:spLocks noGrp="1"/>
          </p:cNvSpPr>
          <p:nvPr>
            <p:ph type="subTitle" idx="1"/>
          </p:nvPr>
        </p:nvSpPr>
        <p:spPr>
          <a:xfrm>
            <a:off x="4326536" y="1140554"/>
            <a:ext cx="7595120" cy="3891105"/>
          </a:xfrm>
        </p:spPr>
        <p:txBody>
          <a:bodyPr>
            <a:noAutofit/>
          </a:bodyPr>
          <a:lstStyle/>
          <a:p>
            <a:pPr algn="just"/>
            <a:r>
              <a:rPr lang="ru-RU" dirty="0"/>
              <a:t>     В монографии рассматриваются основные медицинские и социальные аспекты проблемы инфаркта миокарда, этиология и патогенез заболевания, основные патофизиологические механизмы и их роль в возникновении осложнений. Подробно описаны клиническая симтоматика типичных и атипичных вариантов острого инфаркта миокарда, показано значение дополнительных инструментальных методов исследования для определения размеров некроза миокарда и перинекротической зоны, сократительной функции сердца, оценки состояния коронарных артерий. Особое внимание уделено медикаментозной терапии и профилактике осложнений(тромболитики, нитраты, аспирин и др.)</a:t>
            </a:r>
          </a:p>
          <a:p>
            <a:pPr algn="just"/>
            <a:r>
              <a:rPr lang="ru-RU" dirty="0"/>
              <a:t>     Для кардиологов, терапевтов, участковых и семейных врачей. </a:t>
            </a:r>
          </a:p>
        </p:txBody>
      </p:sp>
      <p:pic>
        <p:nvPicPr>
          <p:cNvPr id="5" name="Рисунок 4">
            <a:extLst>
              <a:ext uri="{FF2B5EF4-FFF2-40B4-BE49-F238E27FC236}">
                <a16:creationId xmlns:a16="http://schemas.microsoft.com/office/drawing/2014/main" xmlns="" id="{BE67E763-51DC-4411-856B-EA737A1FF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937" y="1366696"/>
            <a:ext cx="3569295" cy="5236585"/>
          </a:xfrm>
          <a:prstGeom prst="rect">
            <a:avLst/>
          </a:prstGeom>
        </p:spPr>
      </p:pic>
    </p:spTree>
    <p:extLst>
      <p:ext uri="{BB962C8B-B14F-4D97-AF65-F5344CB8AC3E}">
        <p14:creationId xmlns:p14="http://schemas.microsoft.com/office/powerpoint/2010/main" val="12802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B4DD1CB-54B1-4C22-8CD2-72C6E352B858}"/>
              </a:ext>
            </a:extLst>
          </p:cNvPr>
          <p:cNvSpPr>
            <a:spLocks noGrp="1"/>
          </p:cNvSpPr>
          <p:nvPr>
            <p:ph type="title"/>
          </p:nvPr>
        </p:nvSpPr>
        <p:spPr>
          <a:xfrm>
            <a:off x="315401" y="230589"/>
            <a:ext cx="11561197" cy="1025718"/>
          </a:xfrm>
        </p:spPr>
        <p:txBody>
          <a:bodyPr>
            <a:normAutofit/>
          </a:bodyPr>
          <a:lstStyle/>
          <a:p>
            <a:pPr algn="just"/>
            <a:r>
              <a:rPr lang="ru-RU" sz="2400" b="1" dirty="0"/>
              <a:t>616.1 Л – 956 Люсов, В. А. Инфаркт миокарда / В. А. Люсов, Н. А. Волков, И</a:t>
            </a:r>
            <a:r>
              <a:rPr lang="ru-RU" sz="2400" b="1" dirty="0" smtClean="0"/>
              <a:t>. Г</a:t>
            </a:r>
            <a:r>
              <a:rPr lang="ru-RU" sz="2400" b="1" dirty="0"/>
              <a:t>. Гордеев. – Москва : Литтерра, 2010. – 240 с. – </a:t>
            </a:r>
            <a:r>
              <a:rPr lang="en-US" sz="2400" b="1" dirty="0"/>
              <a:t>ISBN 978-5-904090-50-0</a:t>
            </a:r>
            <a:r>
              <a:rPr lang="ru-RU" sz="2400" b="1" dirty="0"/>
              <a:t>. </a:t>
            </a:r>
          </a:p>
        </p:txBody>
      </p:sp>
      <p:pic>
        <p:nvPicPr>
          <p:cNvPr id="5" name="Объект 4">
            <a:extLst>
              <a:ext uri="{FF2B5EF4-FFF2-40B4-BE49-F238E27FC236}">
                <a16:creationId xmlns:a16="http://schemas.microsoft.com/office/drawing/2014/main" xmlns="" id="{C554F0A8-F7F0-4574-B672-F060298575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857" y="1613645"/>
            <a:ext cx="3323646" cy="4771251"/>
          </a:xfrm>
        </p:spPr>
      </p:pic>
      <p:sp>
        <p:nvSpPr>
          <p:cNvPr id="6" name="TextBox 5">
            <a:extLst>
              <a:ext uri="{FF2B5EF4-FFF2-40B4-BE49-F238E27FC236}">
                <a16:creationId xmlns:a16="http://schemas.microsoft.com/office/drawing/2014/main" xmlns="" id="{BC8A7BB5-FA0D-456D-826D-70A253419DF5}"/>
              </a:ext>
            </a:extLst>
          </p:cNvPr>
          <p:cNvSpPr txBox="1"/>
          <p:nvPr/>
        </p:nvSpPr>
        <p:spPr>
          <a:xfrm>
            <a:off x="4293704" y="1256307"/>
            <a:ext cx="7450373" cy="6001643"/>
          </a:xfrm>
          <a:prstGeom prst="rect">
            <a:avLst/>
          </a:prstGeom>
          <a:noFill/>
        </p:spPr>
        <p:txBody>
          <a:bodyPr wrap="square" rtlCol="0">
            <a:spAutoFit/>
          </a:bodyPr>
          <a:lstStyle/>
          <a:p>
            <a:pPr algn="just"/>
            <a:r>
              <a:rPr lang="ru-RU" sz="2400" dirty="0"/>
              <a:t>    В книге рассматриваются основные медицинские проблемы инфаркта миокарда, этиология, патогенез и основные патофизиологические механизмы развития, как самого инфаркта миокарда, так и их роль в возникновении ранних и поздних осложнений данного заболевания. Подробно представлена клиническая картина типичного и атипичных вариантов течения инфаркта миокарда с описанием конкретных примеров. Особое внимание уделяется лабораторной диагностике, эхокардиографическому исследованию и дополнительным инструментальным методам диагностики для определения тактики лечения конкретного пациента.</a:t>
            </a:r>
          </a:p>
          <a:p>
            <a:pPr algn="just"/>
            <a:r>
              <a:rPr lang="ru-RU" sz="2400" dirty="0"/>
              <a:t>     Книга предназначена для кардиологов, терапевтов, студентов медицинских вузов.</a:t>
            </a:r>
          </a:p>
          <a:p>
            <a:pPr algn="just"/>
            <a:endParaRPr lang="ru-RU" sz="2400" dirty="0"/>
          </a:p>
        </p:txBody>
      </p:sp>
    </p:spTree>
    <p:extLst>
      <p:ext uri="{BB962C8B-B14F-4D97-AF65-F5344CB8AC3E}">
        <p14:creationId xmlns:p14="http://schemas.microsoft.com/office/powerpoint/2010/main" val="4031553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0E40AA-5439-4878-B9CA-774F4B718A79}"/>
              </a:ext>
            </a:extLst>
          </p:cNvPr>
          <p:cNvSpPr>
            <a:spLocks noGrp="1"/>
          </p:cNvSpPr>
          <p:nvPr>
            <p:ph type="ctrTitle"/>
          </p:nvPr>
        </p:nvSpPr>
        <p:spPr>
          <a:xfrm>
            <a:off x="262394" y="0"/>
            <a:ext cx="11553244" cy="1184744"/>
          </a:xfrm>
        </p:spPr>
        <p:txBody>
          <a:bodyPr>
            <a:noAutofit/>
          </a:bodyPr>
          <a:lstStyle/>
          <a:p>
            <a:pPr algn="just"/>
            <a:r>
              <a:rPr lang="ru-RU" sz="2400" b="1" dirty="0"/>
              <a:t>616.1 Н – 731 Новиков, В</a:t>
            </a:r>
            <a:r>
              <a:rPr lang="ru-RU" sz="2400" b="1" dirty="0" smtClean="0"/>
              <a:t>. П</a:t>
            </a:r>
            <a:r>
              <a:rPr lang="ru-RU" sz="2400" b="1" dirty="0"/>
              <a:t>. Инфаркт миокарда : патогенез, фармакотерапия, профилактика / В. П. Новиков. – Санкт-Петербург : Лань, 2000. – 336 с. : ил. – </a:t>
            </a:r>
            <a:r>
              <a:rPr lang="en-US" sz="2400" b="1" dirty="0"/>
              <a:t>ISBN 5-8114-0213-9</a:t>
            </a:r>
            <a:r>
              <a:rPr lang="ru-RU" sz="2400" b="1" dirty="0"/>
              <a:t>.</a:t>
            </a:r>
          </a:p>
        </p:txBody>
      </p:sp>
      <p:sp>
        <p:nvSpPr>
          <p:cNvPr id="3" name="Подзаголовок 2">
            <a:extLst>
              <a:ext uri="{FF2B5EF4-FFF2-40B4-BE49-F238E27FC236}">
                <a16:creationId xmlns:a16="http://schemas.microsoft.com/office/drawing/2014/main" xmlns="" id="{523AA347-66C5-43C0-9B90-F379C1F2985F}"/>
              </a:ext>
            </a:extLst>
          </p:cNvPr>
          <p:cNvSpPr>
            <a:spLocks noGrp="1"/>
          </p:cNvSpPr>
          <p:nvPr>
            <p:ph type="subTitle" idx="1"/>
          </p:nvPr>
        </p:nvSpPr>
        <p:spPr>
          <a:xfrm>
            <a:off x="4492487" y="1288111"/>
            <a:ext cx="7238338" cy="5414839"/>
          </a:xfrm>
        </p:spPr>
        <p:txBody>
          <a:bodyPr>
            <a:normAutofit fontScale="25000" lnSpcReduction="20000"/>
          </a:bodyPr>
          <a:lstStyle/>
          <a:p>
            <a:pPr algn="just"/>
            <a:r>
              <a:rPr lang="ru-RU" sz="6000" dirty="0"/>
              <a:t>    </a:t>
            </a:r>
            <a:r>
              <a:rPr lang="ru-RU" sz="9600" dirty="0"/>
              <a:t>В книге излагаются современные представления о механизмах функционирования сердечной мышцы и их регуляции. Показана патогенетическая цепь возникновения инфаркта миокарда и различные его стадии. Описаны причины инфаркта и роль «факторов риска». Представлены современные взгляды на предупреждение и лечение этого заболевания. </a:t>
            </a:r>
          </a:p>
          <a:p>
            <a:pPr algn="just"/>
            <a:r>
              <a:rPr lang="ru-RU" sz="9600" dirty="0"/>
              <a:t>    Монография предназначена для широкого круга читателей: научных работников, кардиологов, студентов и преподавателей медицинских и биологических факультетов, врачей. Она может служить учебным пособием, а также и справочником по современному состоянию научных исследований в области кардиологии.</a:t>
            </a:r>
          </a:p>
          <a:p>
            <a:pPr algn="just"/>
            <a:r>
              <a:rPr lang="ru-RU" sz="9600" dirty="0"/>
              <a:t>    Кроме того книга содержит словарь кардиологических терминов, рецептурный справочник и сборник аннотаций кардиологических препаратов.  </a:t>
            </a:r>
          </a:p>
          <a:p>
            <a:pPr algn="just"/>
            <a:endParaRPr lang="ru-RU" sz="5000" dirty="0"/>
          </a:p>
          <a:p>
            <a:pPr algn="just"/>
            <a:r>
              <a:rPr lang="ru-RU" dirty="0"/>
              <a:t>    </a:t>
            </a:r>
          </a:p>
          <a:p>
            <a:pPr algn="just"/>
            <a:r>
              <a:rPr lang="ru-RU" dirty="0"/>
              <a:t> </a:t>
            </a:r>
          </a:p>
        </p:txBody>
      </p:sp>
      <p:pic>
        <p:nvPicPr>
          <p:cNvPr id="4" name="Рисунок 3">
            <a:extLst>
              <a:ext uri="{FF2B5EF4-FFF2-40B4-BE49-F238E27FC236}">
                <a16:creationId xmlns:a16="http://schemas.microsoft.com/office/drawing/2014/main" xmlns="" id="{28C478E6-D6AD-447E-9073-A6B838051791}"/>
              </a:ext>
            </a:extLst>
          </p:cNvPr>
          <p:cNvPicPr>
            <a:picLocks noChangeAspect="1"/>
          </p:cNvPicPr>
          <p:nvPr/>
        </p:nvPicPr>
        <p:blipFill>
          <a:blip r:embed="rId2"/>
          <a:stretch>
            <a:fillRect/>
          </a:stretch>
        </p:blipFill>
        <p:spPr>
          <a:xfrm>
            <a:off x="461175" y="1446680"/>
            <a:ext cx="3474720" cy="4858705"/>
          </a:xfrm>
          <a:prstGeom prst="rect">
            <a:avLst/>
          </a:prstGeom>
        </p:spPr>
      </p:pic>
    </p:spTree>
    <p:extLst>
      <p:ext uri="{BB962C8B-B14F-4D97-AF65-F5344CB8AC3E}">
        <p14:creationId xmlns:p14="http://schemas.microsoft.com/office/powerpoint/2010/main" val="19020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0E40AA-5439-4878-B9CA-774F4B718A79}"/>
              </a:ext>
            </a:extLst>
          </p:cNvPr>
          <p:cNvSpPr>
            <a:spLocks noGrp="1"/>
          </p:cNvSpPr>
          <p:nvPr>
            <p:ph type="ctrTitle"/>
          </p:nvPr>
        </p:nvSpPr>
        <p:spPr>
          <a:xfrm>
            <a:off x="445274" y="0"/>
            <a:ext cx="11370364" cy="1051693"/>
          </a:xfrm>
        </p:spPr>
        <p:txBody>
          <a:bodyPr>
            <a:normAutofit fontScale="90000"/>
          </a:bodyPr>
          <a:lstStyle/>
          <a:p>
            <a:pPr algn="just"/>
            <a:r>
              <a:rPr lang="ru-RU" sz="2400" b="1" dirty="0"/>
              <a:t>616.1 Ж – 252 Жалолов, Т. М. Прогноз, лечение и профилактика инфаркта миокарда / Т</a:t>
            </a:r>
            <a:r>
              <a:rPr lang="ru-RU" sz="2400" b="1" dirty="0" smtClean="0"/>
              <a:t>. М</a:t>
            </a:r>
            <a:r>
              <a:rPr lang="ru-RU" sz="2400" b="1" dirty="0"/>
              <a:t>. Жалолов, З. К. Трушинский. – Ташкент : Издательство медицинской литературы им. Ибн Сино, 1995. – 214 с. – </a:t>
            </a:r>
            <a:r>
              <a:rPr lang="en-US" sz="2400" b="1" dirty="0"/>
              <a:t>ISBN 5-638-00807-1</a:t>
            </a:r>
            <a:r>
              <a:rPr lang="ru-RU" sz="2400" b="1" dirty="0"/>
              <a:t>.</a:t>
            </a:r>
          </a:p>
        </p:txBody>
      </p:sp>
      <p:sp>
        <p:nvSpPr>
          <p:cNvPr id="3" name="Подзаголовок 2">
            <a:extLst>
              <a:ext uri="{FF2B5EF4-FFF2-40B4-BE49-F238E27FC236}">
                <a16:creationId xmlns:a16="http://schemas.microsoft.com/office/drawing/2014/main" xmlns="" id="{523AA347-66C5-43C0-9B90-F379C1F2985F}"/>
              </a:ext>
            </a:extLst>
          </p:cNvPr>
          <p:cNvSpPr>
            <a:spLocks noGrp="1"/>
          </p:cNvSpPr>
          <p:nvPr>
            <p:ph type="subTitle" idx="1"/>
          </p:nvPr>
        </p:nvSpPr>
        <p:spPr>
          <a:xfrm>
            <a:off x="4643562" y="1940118"/>
            <a:ext cx="6732104" cy="3277926"/>
          </a:xfrm>
        </p:spPr>
        <p:txBody>
          <a:bodyPr/>
          <a:lstStyle/>
          <a:p>
            <a:pPr algn="just"/>
            <a:r>
              <a:rPr lang="ru-RU" dirty="0"/>
              <a:t>    В книге изложены основополагающие концепции, принципы, средства и методики прогнозирования исходов и осложнений, лечения, реабилитации и профилактики инфаркта миокарда. Все эти проблемы описаны в тесной патогенетической и логической взаимосвязи, с единых методологических позиций.</a:t>
            </a:r>
          </a:p>
          <a:p>
            <a:pPr algn="just"/>
            <a:r>
              <a:rPr lang="ru-RU" dirty="0"/>
              <a:t>    Предназначена для кардиологов и терапевтов. </a:t>
            </a:r>
          </a:p>
        </p:txBody>
      </p:sp>
      <p:pic>
        <p:nvPicPr>
          <p:cNvPr id="6" name="Рисунок 5">
            <a:extLst>
              <a:ext uri="{FF2B5EF4-FFF2-40B4-BE49-F238E27FC236}">
                <a16:creationId xmlns:a16="http://schemas.microsoft.com/office/drawing/2014/main" xmlns="" id="{0B8393C8-ED2B-42E8-97BB-601691F13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274" y="1083683"/>
            <a:ext cx="3952505" cy="5601202"/>
          </a:xfrm>
          <a:prstGeom prst="rect">
            <a:avLst/>
          </a:prstGeom>
        </p:spPr>
      </p:pic>
    </p:spTree>
    <p:extLst>
      <p:ext uri="{BB962C8B-B14F-4D97-AF65-F5344CB8AC3E}">
        <p14:creationId xmlns:p14="http://schemas.microsoft.com/office/powerpoint/2010/main" val="114130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B4DD1CB-54B1-4C22-8CD2-72C6E352B858}"/>
              </a:ext>
            </a:extLst>
          </p:cNvPr>
          <p:cNvSpPr>
            <a:spLocks noGrp="1"/>
          </p:cNvSpPr>
          <p:nvPr>
            <p:ph type="title"/>
          </p:nvPr>
        </p:nvSpPr>
        <p:spPr>
          <a:xfrm>
            <a:off x="305463" y="230588"/>
            <a:ext cx="11653299" cy="970059"/>
          </a:xfrm>
        </p:spPr>
        <p:txBody>
          <a:bodyPr>
            <a:normAutofit/>
          </a:bodyPr>
          <a:lstStyle/>
          <a:p>
            <a:pPr algn="just"/>
            <a:r>
              <a:rPr lang="ru-RU" sz="2400" b="1" dirty="0"/>
              <a:t>616.1 Л – 277 Латфуллин, И</a:t>
            </a:r>
            <a:r>
              <a:rPr lang="ru-RU" sz="2400" b="1" dirty="0" smtClean="0"/>
              <a:t>. А</a:t>
            </a:r>
            <a:r>
              <a:rPr lang="ru-RU" sz="2400" b="1" dirty="0"/>
              <a:t>. Инфаркт миокарда / И. А. Латфуллин. – Казань : Медицина, 1998. – 216 с. – </a:t>
            </a:r>
            <a:r>
              <a:rPr lang="en-US" sz="2400" b="1" dirty="0"/>
              <a:t>ISBN </a:t>
            </a:r>
            <a:r>
              <a:rPr lang="ru-RU" sz="2400" b="1" dirty="0"/>
              <a:t>5-7645-0078-8.  </a:t>
            </a:r>
          </a:p>
        </p:txBody>
      </p:sp>
      <p:sp>
        <p:nvSpPr>
          <p:cNvPr id="3" name="Объект 2">
            <a:extLst>
              <a:ext uri="{FF2B5EF4-FFF2-40B4-BE49-F238E27FC236}">
                <a16:creationId xmlns:a16="http://schemas.microsoft.com/office/drawing/2014/main" xmlns="" id="{1F8EEBC2-37B9-478B-BE07-4CE02EBE8D03}"/>
              </a:ext>
            </a:extLst>
          </p:cNvPr>
          <p:cNvSpPr>
            <a:spLocks noGrp="1"/>
          </p:cNvSpPr>
          <p:nvPr>
            <p:ph idx="1"/>
          </p:nvPr>
        </p:nvSpPr>
        <p:spPr>
          <a:xfrm>
            <a:off x="4124960" y="1200647"/>
            <a:ext cx="7670801" cy="5352553"/>
          </a:xfrm>
        </p:spPr>
        <p:txBody>
          <a:bodyPr>
            <a:normAutofit/>
          </a:bodyPr>
          <a:lstStyle/>
          <a:p>
            <a:pPr marL="0" indent="0" algn="just">
              <a:buNone/>
            </a:pPr>
            <a:r>
              <a:rPr lang="ru-RU" sz="2400" dirty="0"/>
              <a:t>    </a:t>
            </a:r>
            <a:r>
              <a:rPr lang="ru-RU" sz="2600" dirty="0"/>
              <a:t>Сердечно-сосудистые заболевания ещё совсем недавно были «привилегией» высокоразвитых государств, а сегодня стремительно входят в число первостепенных проблем здравоохранения в большинстве развивающихся стран. Сегодня заболевания системы кровообращения убивают больше людей, чем любая другая болезнь, - на их долю приходится до 15 млн. смертей в год во всём мире, и Россия не является исключением. Рассмотрению вопросов диагностики, клинических проявлений и лечению инфаркта миокарда – этого распространённого и грозного заболевания – и посвящена данная книга.</a:t>
            </a:r>
          </a:p>
          <a:p>
            <a:pPr marL="0" indent="0" algn="just">
              <a:buNone/>
            </a:pPr>
            <a:r>
              <a:rPr lang="ru-RU" sz="2600" dirty="0"/>
              <a:t>    Для врачей, студентов медицинских вузов.    </a:t>
            </a:r>
          </a:p>
        </p:txBody>
      </p:sp>
      <p:pic>
        <p:nvPicPr>
          <p:cNvPr id="5" name="Рисунок 4">
            <a:extLst>
              <a:ext uri="{FF2B5EF4-FFF2-40B4-BE49-F238E27FC236}">
                <a16:creationId xmlns:a16="http://schemas.microsoft.com/office/drawing/2014/main" xmlns="" id="{621ACBFF-C6CC-4494-B252-FCFCC11F4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39" y="1289232"/>
            <a:ext cx="3483303" cy="4951690"/>
          </a:xfrm>
          <a:prstGeom prst="rect">
            <a:avLst/>
          </a:prstGeom>
        </p:spPr>
      </p:pic>
    </p:spTree>
    <p:extLst>
      <p:ext uri="{BB962C8B-B14F-4D97-AF65-F5344CB8AC3E}">
        <p14:creationId xmlns:p14="http://schemas.microsoft.com/office/powerpoint/2010/main" val="186800191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TM02892315[[fn=Легкий дым]]</Template>
  <TotalTime>731</TotalTime>
  <Words>1253</Words>
  <Application>Microsoft Office PowerPoint</Application>
  <PresentationFormat>Широкоэкранный</PresentationFormat>
  <Paragraphs>36</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Calibri Light</vt:lpstr>
      <vt:lpstr>Тема Office</vt:lpstr>
      <vt:lpstr>Диагноз : инфаркт миокарда</vt:lpstr>
      <vt:lpstr>Презентация PowerPoint</vt:lpstr>
      <vt:lpstr>616.1 К – 492 Климов, А. Н. Быть или не быть инфаркту / А. Н. Климов, Б. М. Липовецкий. – Санкт-Петербург : Питер, 1994. – 108 с. – ISBN 5-7190-0040-2.</vt:lpstr>
      <vt:lpstr>616.1 П – 782 Провоторов, В. М. Инфаркт миокарда : клиника, диагностика, интенсивная терапия / В. М. Провоторов, В. М. Усков, Б. И. Барташевич. – 2-е изд., испр. и доп. – Воронеж : ВГУ, 2000. - 236 с. – ISBN 5-9273-0026-X. </vt:lpstr>
      <vt:lpstr>616.1 С – 952 Сыркин, А. Л. Инфаркт миокарда / А. Л. Сыркин. – 2-е изд., перераб. и доп. – Москва : Медицинское информационное агентство, 1998. – 398 с. : ил. – ISBN 5-89481-021-3.  </vt:lpstr>
      <vt:lpstr>616.1 Л – 956 Люсов, В. А. Инфаркт миокарда / В. А. Люсов, Н. А. Волков, И. Г. Гордеев. – Москва : Литтерра, 2010. – 240 с. – ISBN 978-5-904090-50-0. </vt:lpstr>
      <vt:lpstr>616.1 Н – 731 Новиков, В. П. Инфаркт миокарда : патогенез, фармакотерапия, профилактика / В. П. Новиков. – Санкт-Петербург : Лань, 2000. – 336 с. : ил. – ISBN 5-8114-0213-9.</vt:lpstr>
      <vt:lpstr>616.1 Ж – 252 Жалолов, Т. М. Прогноз, лечение и профилактика инфаркта миокарда / Т. М. Жалолов, З. К. Трушинский. – Ташкент : Издательство медицинской литературы им. Ибн Сино, 1995. – 214 с. – ISBN 5-638-00807-1.</vt:lpstr>
      <vt:lpstr>616.1 Л – 277 Латфуллин, И. А. Инфаркт миокарда / И. А. Латфуллин. – Казань : Медицина, 1998. – 216 с. – ISBN 5-7645-0078-8.  </vt:lpstr>
      <vt:lpstr>616.1 Л – 615 Липовецкий, Б. М. Инфаркт, инсульт, внезапная смерть : факторы риска, предвестники, профилактика / Б. М. Липовецкий. – Санкт-Петербург : Специальная литература, 1997. – 191 с. – ISBN 5-86457-028-1.</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Соколаев Андрей</dc:creator>
  <cp:lastModifiedBy>User2</cp:lastModifiedBy>
  <cp:revision>64</cp:revision>
  <dcterms:created xsi:type="dcterms:W3CDTF">2021-02-12T17:48:30Z</dcterms:created>
  <dcterms:modified xsi:type="dcterms:W3CDTF">2021-02-25T11:38:52Z</dcterms:modified>
</cp:coreProperties>
</file>