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2" r:id="rId5"/>
    <p:sldId id="261" r:id="rId6"/>
    <p:sldId id="260" r:id="rId7"/>
    <p:sldId id="259" r:id="rId8"/>
    <p:sldId id="263" r:id="rId9"/>
    <p:sldId id="264" r:id="rId10"/>
    <p:sldId id="265" r:id="rId11"/>
    <p:sldId id="266" r:id="rId12"/>
    <p:sldId id="267" r:id="rId13"/>
    <p:sldId id="274" r:id="rId14"/>
    <p:sldId id="268" r:id="rId15"/>
    <p:sldId id="272" r:id="rId16"/>
    <p:sldId id="269" r:id="rId17"/>
    <p:sldId id="273" r:id="rId18"/>
    <p:sldId id="270" r:id="rId19"/>
    <p:sldId id="276" r:id="rId20"/>
    <p:sldId id="271" r:id="rId21"/>
    <p:sldId id="275"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9" d="100"/>
          <a:sy n="99" d="100"/>
        </p:scale>
        <p:origin x="24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8D6D4B9-E590-4320-8700-E27304C38A2C}" type="datetimeFigureOut">
              <a:rPr lang="ru-RU" smtClean="0"/>
              <a:t>03.06.2021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931FE46-E034-4E0A-9E6D-50DF679BA703}"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8D6D4B9-E590-4320-8700-E27304C38A2C}" type="datetimeFigureOut">
              <a:rPr lang="ru-RU" smtClean="0"/>
              <a:t>03.06.2021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931FE46-E034-4E0A-9E6D-50DF679BA703}"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8D6D4B9-E590-4320-8700-E27304C38A2C}" type="datetimeFigureOut">
              <a:rPr lang="ru-RU" smtClean="0"/>
              <a:t>03.06.2021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931FE46-E034-4E0A-9E6D-50DF679BA703}"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8D6D4B9-E590-4320-8700-E27304C38A2C}" type="datetimeFigureOut">
              <a:rPr lang="ru-RU" smtClean="0"/>
              <a:t>03.06.2021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931FE46-E034-4E0A-9E6D-50DF679BA703}"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8D6D4B9-E590-4320-8700-E27304C38A2C}" type="datetimeFigureOut">
              <a:rPr lang="ru-RU" smtClean="0"/>
              <a:t>03.06.2021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931FE46-E034-4E0A-9E6D-50DF679BA703}"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8D6D4B9-E590-4320-8700-E27304C38A2C}" type="datetimeFigureOut">
              <a:rPr lang="ru-RU" smtClean="0"/>
              <a:t>03.06.2021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931FE46-E034-4E0A-9E6D-50DF679BA703}"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8D6D4B9-E590-4320-8700-E27304C38A2C}" type="datetimeFigureOut">
              <a:rPr lang="ru-RU" smtClean="0"/>
              <a:t>03.06.2021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931FE46-E034-4E0A-9E6D-50DF679BA703}"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8D6D4B9-E590-4320-8700-E27304C38A2C}" type="datetimeFigureOut">
              <a:rPr lang="ru-RU" smtClean="0"/>
              <a:t>03.06.2021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931FE46-E034-4E0A-9E6D-50DF679BA703}"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8D6D4B9-E590-4320-8700-E27304C38A2C}" type="datetimeFigureOut">
              <a:rPr lang="ru-RU" smtClean="0"/>
              <a:t>03.06.2021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931FE46-E034-4E0A-9E6D-50DF679BA703}"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8D6D4B9-E590-4320-8700-E27304C38A2C}" type="datetimeFigureOut">
              <a:rPr lang="ru-RU" smtClean="0"/>
              <a:t>03.06.2021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931FE46-E034-4E0A-9E6D-50DF679BA703}"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8D6D4B9-E590-4320-8700-E27304C38A2C}" type="datetimeFigureOut">
              <a:rPr lang="ru-RU" smtClean="0"/>
              <a:t>03.06.2021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931FE46-E034-4E0A-9E6D-50DF679BA703}"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D6D4B9-E590-4320-8700-E27304C38A2C}" type="datetimeFigureOut">
              <a:rPr lang="ru-RU" smtClean="0"/>
              <a:t>03.06.2021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31FE46-E034-4E0A-9E6D-50DF679BA703}"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descr="крест4.jpg"/>
          <p:cNvPicPr>
            <a:picLocks noChangeAspect="1"/>
          </p:cNvPicPr>
          <p:nvPr/>
        </p:nvPicPr>
        <p:blipFill>
          <a:blip r:embed="rId2" cstate="print"/>
          <a:stretch>
            <a:fillRect/>
          </a:stretch>
        </p:blipFill>
        <p:spPr>
          <a:xfrm>
            <a:off x="-59332" y="-18595"/>
            <a:ext cx="9275848" cy="6876595"/>
          </a:xfrm>
          <a:prstGeom prst="rect">
            <a:avLst/>
          </a:prstGeom>
        </p:spPr>
      </p:pic>
      <p:sp>
        <p:nvSpPr>
          <p:cNvPr id="5" name="TextBox 4"/>
          <p:cNvSpPr txBox="1"/>
          <p:nvPr/>
        </p:nvSpPr>
        <p:spPr>
          <a:xfrm>
            <a:off x="395536" y="980728"/>
            <a:ext cx="6624736" cy="1222395"/>
          </a:xfrm>
          <a:prstGeom prst="rect">
            <a:avLst/>
          </a:prstGeom>
          <a:noFill/>
        </p:spPr>
        <p:txBody>
          <a:bodyPr wrap="square" rtlCol="0">
            <a:prstTxWarp prst="textArchUp">
              <a:avLst>
                <a:gd name="adj" fmla="val 10817236"/>
              </a:avLst>
            </a:prstTxWarp>
            <a:spAutoFit/>
          </a:bodyPr>
          <a:lstStyle/>
          <a:p>
            <a:pPr algn="ctr"/>
            <a:r>
              <a:rPr lang="ru-RU" sz="4000" b="1" i="1" dirty="0" smtClean="0">
                <a:solidFill>
                  <a:schemeClr val="bg1"/>
                </a:solidFill>
                <a:latin typeface="Times New Roman" pitchFamily="18" charset="0"/>
                <a:cs typeface="Times New Roman" pitchFamily="18" charset="0"/>
              </a:rPr>
              <a:t>Жизнь ставшая житием</a:t>
            </a:r>
            <a:endParaRPr lang="ru-RU" sz="4000" b="1" i="1" dirty="0">
              <a:solidFill>
                <a:schemeClr val="bg1"/>
              </a:solidFill>
              <a:latin typeface="Times New Roman" pitchFamily="18" charset="0"/>
              <a:cs typeface="Times New Roman" pitchFamily="18" charset="0"/>
            </a:endParaRPr>
          </a:p>
        </p:txBody>
      </p:sp>
      <p:sp>
        <p:nvSpPr>
          <p:cNvPr id="7" name="TextBox 6"/>
          <p:cNvSpPr txBox="1"/>
          <p:nvPr/>
        </p:nvSpPr>
        <p:spPr>
          <a:xfrm>
            <a:off x="4572000" y="6309320"/>
            <a:ext cx="4572000" cy="338554"/>
          </a:xfrm>
          <a:prstGeom prst="rect">
            <a:avLst/>
          </a:prstGeom>
          <a:noFill/>
        </p:spPr>
        <p:txBody>
          <a:bodyPr wrap="square" rtlCol="0">
            <a:spAutoFit/>
          </a:bodyPr>
          <a:lstStyle/>
          <a:p>
            <a:r>
              <a:rPr lang="ru-RU" sz="1600" dirty="0" smtClean="0">
                <a:solidFill>
                  <a:schemeClr val="bg1"/>
                </a:solidFill>
                <a:latin typeface="Times New Roman" pitchFamily="18" charset="0"/>
                <a:cs typeface="Times New Roman" pitchFamily="18" charset="0"/>
              </a:rPr>
              <a:t>Выполнила зав. сектором ООПИФ Филатова Н.Н.</a:t>
            </a:r>
            <a:endParaRPr lang="ru-RU" sz="16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храм2.jpg"/>
          <p:cNvPicPr>
            <a:picLocks noGrp="1" noChangeAspect="1"/>
          </p:cNvPicPr>
          <p:nvPr>
            <p:ph idx="1"/>
          </p:nvPr>
        </p:nvPicPr>
        <p:blipFill>
          <a:blip r:embed="rId2" cstate="print"/>
          <a:stretch>
            <a:fillRect/>
          </a:stretch>
        </p:blipFill>
        <p:spPr>
          <a:xfrm>
            <a:off x="-39356" y="0"/>
            <a:ext cx="9183356" cy="6906735"/>
          </a:xfrm>
        </p:spPr>
      </p:pic>
      <p:sp>
        <p:nvSpPr>
          <p:cNvPr id="5" name="Прямоугольник 4"/>
          <p:cNvSpPr/>
          <p:nvPr/>
        </p:nvSpPr>
        <p:spPr>
          <a:xfrm>
            <a:off x="4211960" y="2780928"/>
            <a:ext cx="4572000" cy="3693319"/>
          </a:xfrm>
          <a:prstGeom prst="rect">
            <a:avLst/>
          </a:prstGeom>
        </p:spPr>
        <p:txBody>
          <a:bodyPr>
            <a:spAutoFit/>
          </a:bodyPr>
          <a:lstStyle/>
          <a:p>
            <a:r>
              <a:rPr lang="ru-RU" dirty="0" smtClean="0"/>
              <a:t>   </a:t>
            </a:r>
            <a:r>
              <a:rPr lang="ru-RU" dirty="0" smtClean="0">
                <a:latin typeface="Times New Roman" pitchFamily="18" charset="0"/>
                <a:cs typeface="Times New Roman" pitchFamily="18" charset="0"/>
              </a:rPr>
              <a:t>Под </a:t>
            </a:r>
            <a:r>
              <a:rPr lang="ru-RU" dirty="0">
                <a:latin typeface="Times New Roman" pitchFamily="18" charset="0"/>
                <a:cs typeface="Times New Roman" pitchFamily="18" charset="0"/>
              </a:rPr>
              <a:t>руководством архиепископа Луки за несколько месяцев 1944 года для нужд фронта было перечислено более 250 тыс. руб. на строительство танковой колонны имени Дмитрия Донского и авиаэскадрильи имени Александра Невского.  </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   В </a:t>
            </a:r>
            <a:r>
              <a:rPr lang="ru-RU" dirty="0">
                <a:latin typeface="Times New Roman" pitchFamily="18" charset="0"/>
                <a:cs typeface="Times New Roman" pitchFamily="18" charset="0"/>
              </a:rPr>
              <a:t>феврале 1945 года награждён патриархом Алексием I правом ношения на клобуке бриллиантового креста. В декабре 1945 года за помощь Родине архиепископ Лука был награждён медалью «За доблестный труд в Великой Отечественной войне».</a:t>
            </a:r>
          </a:p>
        </p:txBody>
      </p:sp>
      <p:pic>
        <p:nvPicPr>
          <p:cNvPr id="6" name="Рисунок 5" descr="Лука16.jpg"/>
          <p:cNvPicPr>
            <a:picLocks noChangeAspect="1"/>
          </p:cNvPicPr>
          <p:nvPr/>
        </p:nvPicPr>
        <p:blipFill>
          <a:blip r:embed="rId3" cstate="print"/>
          <a:stretch>
            <a:fillRect/>
          </a:stretch>
        </p:blipFill>
        <p:spPr>
          <a:xfrm>
            <a:off x="179512" y="1484784"/>
            <a:ext cx="3810000" cy="28479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храм2.jpg"/>
          <p:cNvPicPr>
            <a:picLocks noGrp="1" noChangeAspect="1"/>
          </p:cNvPicPr>
          <p:nvPr>
            <p:ph idx="1"/>
          </p:nvPr>
        </p:nvPicPr>
        <p:blipFill>
          <a:blip r:embed="rId2" cstate="print"/>
          <a:stretch>
            <a:fillRect/>
          </a:stretch>
        </p:blipFill>
        <p:spPr>
          <a:xfrm>
            <a:off x="-39356" y="0"/>
            <a:ext cx="9183356" cy="6906735"/>
          </a:xfrm>
        </p:spPr>
      </p:pic>
      <p:sp>
        <p:nvSpPr>
          <p:cNvPr id="5" name="Прямоугольник 4"/>
          <p:cNvSpPr/>
          <p:nvPr/>
        </p:nvSpPr>
        <p:spPr>
          <a:xfrm>
            <a:off x="107504" y="476673"/>
            <a:ext cx="5472608" cy="6093976"/>
          </a:xfrm>
          <a:prstGeom prst="rect">
            <a:avLst/>
          </a:prstGeom>
        </p:spPr>
        <p:txBody>
          <a:bodyPr wrap="square">
            <a:spAutoFit/>
          </a:bodyPr>
          <a:lstStyle/>
          <a:p>
            <a:r>
              <a:rPr lang="ru-RU" sz="1600" dirty="0" smtClean="0">
                <a:latin typeface="Times New Roman" pitchFamily="18" charset="0"/>
                <a:cs typeface="Times New Roman" pitchFamily="18" charset="0"/>
              </a:rPr>
              <a:t>   В </a:t>
            </a:r>
            <a:r>
              <a:rPr lang="ru-RU" sz="1600" dirty="0">
                <a:latin typeface="Times New Roman" pitchFamily="18" charset="0"/>
                <a:cs typeface="Times New Roman" pitchFamily="18" charset="0"/>
              </a:rPr>
              <a:t>начале 1946 года постановлением СНК СССР с формулировкой «За научную разработку новых хирургических методов лечения гнойных заболеваний и ранений, изложенных в научных трудах «Очерки гнойной хирургии», законченном в 1943 году и „Поздние резекции при инфицированных огнестрельных ранениях суставов“, опубликованном в 1944 году», профессору Войно-Ясенецкому была присуждена Сталинская премия первой степени в размере 200 000 рублей, из которых 130 тысяч рублей он передал на помощь детским домам. </a:t>
            </a:r>
            <a:endParaRPr lang="ru-RU" sz="1600" dirty="0" smtClean="0">
              <a:latin typeface="Times New Roman" pitchFamily="18" charset="0"/>
              <a:cs typeface="Times New Roman" pitchFamily="18" charset="0"/>
            </a:endParaRPr>
          </a:p>
          <a:p>
            <a:r>
              <a:rPr lang="ru-RU" sz="1600" dirty="0">
                <a:latin typeface="Times New Roman" pitchFamily="18" charset="0"/>
                <a:cs typeface="Times New Roman" pitchFamily="18" charset="0"/>
              </a:rPr>
              <a:t> </a:t>
            </a:r>
            <a:r>
              <a:rPr lang="ru-RU" sz="1600" dirty="0" smtClean="0">
                <a:latin typeface="Times New Roman" pitchFamily="18" charset="0"/>
                <a:cs typeface="Times New Roman" pitchFamily="18" charset="0"/>
              </a:rPr>
              <a:t>  5 </a:t>
            </a:r>
            <a:r>
              <a:rPr lang="ru-RU" sz="1600" dirty="0">
                <a:latin typeface="Times New Roman" pitchFamily="18" charset="0"/>
                <a:cs typeface="Times New Roman" pitchFamily="18" charset="0"/>
              </a:rPr>
              <a:t>февраля  1946 указом Патриарха Сергия Владыка Лука переведен для служения на кафедре Симферопольской и Крымской епархии</a:t>
            </a:r>
            <a:r>
              <a:rPr lang="ru-RU" sz="1600" dirty="0" smtClean="0">
                <a:latin typeface="Times New Roman" pitchFamily="18" charset="0"/>
                <a:cs typeface="Times New Roman" pitchFamily="18" charset="0"/>
              </a:rPr>
              <a:t>.</a:t>
            </a:r>
            <a:r>
              <a:rPr lang="ru-RU" sz="1600" dirty="0">
                <a:latin typeface="Times New Roman" pitchFamily="18" charset="0"/>
                <a:cs typeface="Times New Roman" pitchFamily="18" charset="0"/>
              </a:rPr>
              <a:t> Последние полтора </a:t>
            </a:r>
            <a:r>
              <a:rPr lang="ru-RU" sz="1600" dirty="0" smtClean="0">
                <a:latin typeface="Times New Roman" pitchFamily="18" charset="0"/>
                <a:cs typeface="Times New Roman" pitchFamily="18" charset="0"/>
              </a:rPr>
              <a:t>десятилетия </a:t>
            </a:r>
            <a:r>
              <a:rPr lang="ru-RU" sz="1600" dirty="0">
                <a:latin typeface="Times New Roman" pitchFamily="18" charset="0"/>
                <a:cs typeface="Times New Roman" pitchFamily="18" charset="0"/>
              </a:rPr>
              <a:t>в жизни святителя Луки выдались, пожалуй, самым спокойным ее периодом. Он восстанавливал церковную жизнь в Крыму, работал над своими научными трудами, читал лекции, делился своим богатейшим хирургическим опытом с молодыми врачами</a:t>
            </a:r>
            <a:r>
              <a:rPr lang="ru-RU" sz="1600" dirty="0" smtClean="0">
                <a:latin typeface="Times New Roman" pitchFamily="18" charset="0"/>
                <a:cs typeface="Times New Roman" pitchFamily="18" charset="0"/>
              </a:rPr>
              <a:t>.</a:t>
            </a:r>
            <a:r>
              <a:rPr lang="ru-RU" sz="1600" dirty="0">
                <a:latin typeface="Times New Roman" pitchFamily="18" charset="0"/>
                <a:cs typeface="Times New Roman" pitchFamily="18" charset="0"/>
              </a:rPr>
              <a:t> В начале 1947 года стал консультантом Симферопольского военного госпиталя, где проводил показательные оперативные вмешательства. Также он стал читать лекции для практических врачей Крымской области в архиерейском </a:t>
            </a:r>
            <a:r>
              <a:rPr lang="ru-RU" sz="1600" dirty="0" smtClean="0">
                <a:latin typeface="Times New Roman" pitchFamily="18" charset="0"/>
                <a:cs typeface="Times New Roman" pitchFamily="18" charset="0"/>
              </a:rPr>
              <a:t>облачении.</a:t>
            </a:r>
            <a:r>
              <a:rPr lang="ru-RU" sz="1600" dirty="0"/>
              <a:t> </a:t>
            </a:r>
            <a:r>
              <a:rPr lang="ru-RU" sz="1600" dirty="0">
                <a:latin typeface="Times New Roman" pitchFamily="18" charset="0"/>
                <a:cs typeface="Times New Roman" pitchFamily="18" charset="0"/>
              </a:rPr>
              <a:t>В 1955 году ослеп полностью, что вынудило его оставить хирургию. С 1957 года диктует мемуары. </a:t>
            </a:r>
          </a:p>
        </p:txBody>
      </p:sp>
      <p:pic>
        <p:nvPicPr>
          <p:cNvPr id="6" name="Рисунок 5" descr="Лука17.jpg"/>
          <p:cNvPicPr>
            <a:picLocks noChangeAspect="1"/>
          </p:cNvPicPr>
          <p:nvPr/>
        </p:nvPicPr>
        <p:blipFill>
          <a:blip r:embed="rId3" cstate="print"/>
          <a:srcRect l="6277"/>
          <a:stretch>
            <a:fillRect/>
          </a:stretch>
        </p:blipFill>
        <p:spPr>
          <a:xfrm>
            <a:off x="5724128" y="3501008"/>
            <a:ext cx="3225409" cy="23854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храм2.jpg"/>
          <p:cNvPicPr>
            <a:picLocks noGrp="1" noChangeAspect="1"/>
          </p:cNvPicPr>
          <p:nvPr>
            <p:ph idx="1"/>
          </p:nvPr>
        </p:nvPicPr>
        <p:blipFill>
          <a:blip r:embed="rId2" cstate="print"/>
          <a:stretch>
            <a:fillRect/>
          </a:stretch>
        </p:blipFill>
        <p:spPr>
          <a:xfrm>
            <a:off x="-39356" y="0"/>
            <a:ext cx="9183356" cy="6906735"/>
          </a:xfrm>
        </p:spPr>
      </p:pic>
      <p:sp>
        <p:nvSpPr>
          <p:cNvPr id="5" name="Прямоугольник 4"/>
          <p:cNvSpPr/>
          <p:nvPr/>
        </p:nvSpPr>
        <p:spPr>
          <a:xfrm>
            <a:off x="467544" y="476672"/>
            <a:ext cx="4608512" cy="2862322"/>
          </a:xfrm>
          <a:prstGeom prst="rect">
            <a:avLst/>
          </a:prstGeom>
        </p:spPr>
        <p:txBody>
          <a:bodyPr wrap="square">
            <a:spAutoFit/>
          </a:bodyPr>
          <a:lstStyle/>
          <a:p>
            <a:r>
              <a:rPr lang="ru-RU" sz="2000" dirty="0" smtClean="0">
                <a:latin typeface="Times New Roman" pitchFamily="18" charset="0"/>
                <a:cs typeface="Times New Roman" pitchFamily="18" charset="0"/>
              </a:rPr>
              <a:t>   Скончался </a:t>
            </a:r>
            <a:r>
              <a:rPr lang="ru-RU" sz="2000" dirty="0">
                <a:latin typeface="Times New Roman" pitchFamily="18" charset="0"/>
                <a:cs typeface="Times New Roman" pitchFamily="18" charset="0"/>
              </a:rPr>
              <a:t>святитель Лука 11 июня 1961 года. Множество людей пришло проводить в последний путь своего архиерея. До самого кладбища путь был усыпан розами. Медленно, шаг за шагом процессия продвигалась по улицам города. Три километра от собора до кладбища люди несли на руках своего Владыку в течение трех часов.</a:t>
            </a:r>
          </a:p>
        </p:txBody>
      </p:sp>
      <p:pic>
        <p:nvPicPr>
          <p:cNvPr id="6" name="Рисунок 5" descr="Лука8.jpg"/>
          <p:cNvPicPr>
            <a:picLocks noChangeAspect="1"/>
          </p:cNvPicPr>
          <p:nvPr/>
        </p:nvPicPr>
        <p:blipFill>
          <a:blip r:embed="rId3" cstate="print"/>
          <a:srcRect l="14722" r="11670"/>
          <a:stretch>
            <a:fillRect/>
          </a:stretch>
        </p:blipFill>
        <p:spPr>
          <a:xfrm>
            <a:off x="5796136" y="3284984"/>
            <a:ext cx="2880320" cy="29383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Рисунок 6" descr="Лука18.jpg"/>
          <p:cNvPicPr>
            <a:picLocks noChangeAspect="1"/>
          </p:cNvPicPr>
          <p:nvPr/>
        </p:nvPicPr>
        <p:blipFill>
          <a:blip r:embed="rId4" cstate="print"/>
          <a:stretch>
            <a:fillRect/>
          </a:stretch>
        </p:blipFill>
        <p:spPr>
          <a:xfrm>
            <a:off x="827584" y="3501008"/>
            <a:ext cx="4205080" cy="29015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храм2.jpg"/>
          <p:cNvPicPr>
            <a:picLocks noGrp="1" noChangeAspect="1"/>
          </p:cNvPicPr>
          <p:nvPr>
            <p:ph idx="1"/>
          </p:nvPr>
        </p:nvPicPr>
        <p:blipFill>
          <a:blip r:embed="rId2" cstate="print"/>
          <a:stretch>
            <a:fillRect/>
          </a:stretch>
        </p:blipFill>
        <p:spPr>
          <a:xfrm>
            <a:off x="1" y="0"/>
            <a:ext cx="9144000" cy="6858000"/>
          </a:xfrm>
        </p:spPr>
      </p:pic>
      <p:pic>
        <p:nvPicPr>
          <p:cNvPr id="5" name="Рисунок 4" descr="Лука1.jpg"/>
          <p:cNvPicPr>
            <a:picLocks noChangeAspect="1"/>
          </p:cNvPicPr>
          <p:nvPr/>
        </p:nvPicPr>
        <p:blipFill>
          <a:blip r:embed="rId3" cstate="print"/>
          <a:stretch>
            <a:fillRect/>
          </a:stretch>
        </p:blipFill>
        <p:spPr>
          <a:xfrm>
            <a:off x="467544" y="185762"/>
            <a:ext cx="8496944" cy="6339582"/>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храм2.jpg"/>
          <p:cNvPicPr>
            <a:picLocks noGrp="1" noChangeAspect="1"/>
          </p:cNvPicPr>
          <p:nvPr>
            <p:ph idx="1"/>
          </p:nvPr>
        </p:nvPicPr>
        <p:blipFill>
          <a:blip r:embed="rId2" cstate="print"/>
          <a:stretch>
            <a:fillRect/>
          </a:stretch>
        </p:blipFill>
        <p:spPr>
          <a:xfrm>
            <a:off x="-39356" y="0"/>
            <a:ext cx="9183356" cy="6906735"/>
          </a:xfrm>
        </p:spPr>
      </p:pic>
      <p:sp>
        <p:nvSpPr>
          <p:cNvPr id="5" name="Прямоугольник 4"/>
          <p:cNvSpPr/>
          <p:nvPr/>
        </p:nvSpPr>
        <p:spPr>
          <a:xfrm>
            <a:off x="4067944" y="5934670"/>
            <a:ext cx="4572000" cy="830997"/>
          </a:xfrm>
          <a:prstGeom prst="rect">
            <a:avLst/>
          </a:prstGeom>
        </p:spPr>
        <p:txBody>
          <a:bodyPr>
            <a:spAutoFit/>
          </a:bodyPr>
          <a:lstStyle/>
          <a:p>
            <a:r>
              <a:rPr lang="ru-RU" sz="1600" dirty="0" err="1" smtClean="0">
                <a:latin typeface="Times New Roman" pitchFamily="18" charset="0"/>
                <a:cs typeface="Times New Roman" pitchFamily="18" charset="0"/>
              </a:rPr>
              <a:t>Войно-Ясенецкий</a:t>
            </a:r>
            <a:r>
              <a:rPr lang="en-US" sz="1600" dirty="0">
                <a:latin typeface="Times New Roman" pitchFamily="18" charset="0"/>
                <a:cs typeface="Times New Roman" pitchFamily="18" charset="0"/>
              </a:rPr>
              <a:t>,</a:t>
            </a:r>
            <a:r>
              <a:rPr lang="ru-RU" sz="1600" dirty="0" smtClean="0">
                <a:latin typeface="Times New Roman" pitchFamily="18" charset="0"/>
                <a:cs typeface="Times New Roman" pitchFamily="18" charset="0"/>
              </a:rPr>
              <a:t> В.</a:t>
            </a:r>
            <a:r>
              <a:rPr lang="en-US" sz="160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Ф. Очерки гнойной хирургии / В.</a:t>
            </a:r>
            <a:r>
              <a:rPr lang="en-US" sz="160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Ф. Войно-Ясенецкий. – 2-е изд., доп. − Москва : Медгиз, 1946. – 543 с.</a:t>
            </a:r>
            <a:endParaRPr lang="ru-RU" sz="1600" dirty="0">
              <a:latin typeface="Times New Roman" pitchFamily="18" charset="0"/>
              <a:cs typeface="Times New Roman" pitchFamily="18" charset="0"/>
            </a:endParaRPr>
          </a:p>
        </p:txBody>
      </p:sp>
      <p:sp>
        <p:nvSpPr>
          <p:cNvPr id="6" name="Прямоугольник 5"/>
          <p:cNvSpPr/>
          <p:nvPr/>
        </p:nvSpPr>
        <p:spPr>
          <a:xfrm>
            <a:off x="755576" y="836712"/>
            <a:ext cx="4427984" cy="4154984"/>
          </a:xfrm>
          <a:prstGeom prst="rect">
            <a:avLst/>
          </a:prstGeom>
        </p:spPr>
        <p:txBody>
          <a:bodyPr wrap="square">
            <a:spAutoFit/>
          </a:bodyPr>
          <a:lstStyle/>
          <a:p>
            <a:r>
              <a:rPr lang="ru-RU" sz="2400" dirty="0" smtClean="0">
                <a:latin typeface="Times New Roman" pitchFamily="18" charset="0"/>
                <a:cs typeface="Times New Roman" pitchFamily="18" charset="0"/>
              </a:rPr>
              <a:t>   Книга </a:t>
            </a:r>
            <a:r>
              <a:rPr lang="ru-RU" sz="2400" dirty="0">
                <a:latin typeface="Times New Roman" pitchFamily="18" charset="0"/>
                <a:cs typeface="Times New Roman" pitchFamily="18" charset="0"/>
              </a:rPr>
              <a:t>состоит из 39 глав, которые охватывают детальное описание подходов к лечению гнойных заболеваний практически всех органов и тканей человеческого организма, на примерах клинических случаев. В книгу также входят приложения, посвящённые местной анестезии.</a:t>
            </a:r>
          </a:p>
        </p:txBody>
      </p:sp>
      <p:pic>
        <p:nvPicPr>
          <p:cNvPr id="7" name="Рисунок 6" descr="очерки.jpg"/>
          <p:cNvPicPr>
            <a:picLocks noChangeAspect="1"/>
          </p:cNvPicPr>
          <p:nvPr/>
        </p:nvPicPr>
        <p:blipFill>
          <a:blip r:embed="rId3" cstate="print"/>
          <a:stretch>
            <a:fillRect/>
          </a:stretch>
        </p:blipFill>
        <p:spPr>
          <a:xfrm>
            <a:off x="5868144" y="2852936"/>
            <a:ext cx="1959099" cy="2944001"/>
          </a:xfrm>
          <a:prstGeom prst="rect">
            <a:avLst/>
          </a:prstGeom>
        </p:spPr>
      </p:pic>
      <p:sp>
        <p:nvSpPr>
          <p:cNvPr id="8" name="TextBox 7"/>
          <p:cNvSpPr txBox="1"/>
          <p:nvPr/>
        </p:nvSpPr>
        <p:spPr>
          <a:xfrm>
            <a:off x="5868144" y="2852936"/>
            <a:ext cx="648072" cy="523220"/>
          </a:xfrm>
          <a:prstGeom prst="rect">
            <a:avLst/>
          </a:prstGeom>
          <a:noFill/>
        </p:spPr>
        <p:txBody>
          <a:bodyPr wrap="square" rtlCol="0">
            <a:spAutoFit/>
          </a:bodyPr>
          <a:lstStyle/>
          <a:p>
            <a:r>
              <a:rPr lang="ru-RU" sz="1400" dirty="0" smtClean="0">
                <a:latin typeface="Times New Roman" pitchFamily="18" charset="0"/>
                <a:cs typeface="Times New Roman" pitchFamily="18" charset="0"/>
              </a:rPr>
              <a:t>617</a:t>
            </a:r>
          </a:p>
          <a:p>
            <a:r>
              <a:rPr lang="ru-RU" sz="1400" dirty="0" smtClean="0">
                <a:latin typeface="Times New Roman" pitchFamily="18" charset="0"/>
                <a:cs typeface="Times New Roman" pitchFamily="18" charset="0"/>
              </a:rPr>
              <a:t>В65</a:t>
            </a:r>
            <a:endParaRPr lang="ru-RU"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храм2.jpg"/>
          <p:cNvPicPr>
            <a:picLocks noGrp="1" noChangeAspect="1"/>
          </p:cNvPicPr>
          <p:nvPr>
            <p:ph idx="1"/>
          </p:nvPr>
        </p:nvPicPr>
        <p:blipFill>
          <a:blip r:embed="rId2" cstate="print"/>
          <a:stretch>
            <a:fillRect/>
          </a:stretch>
        </p:blipFill>
        <p:spPr>
          <a:xfrm>
            <a:off x="0" y="-16784"/>
            <a:ext cx="9144000" cy="6874784"/>
          </a:xfrm>
        </p:spPr>
      </p:pic>
      <p:pic>
        <p:nvPicPr>
          <p:cNvPr id="5" name="Рисунок 4" descr="Лука.jpg"/>
          <p:cNvPicPr>
            <a:picLocks noChangeAspect="1"/>
          </p:cNvPicPr>
          <p:nvPr/>
        </p:nvPicPr>
        <p:blipFill>
          <a:blip r:embed="rId3" cstate="print"/>
          <a:srcRect l="3317" t="1473" r="1605" b="4247"/>
          <a:stretch>
            <a:fillRect/>
          </a:stretch>
        </p:blipFill>
        <p:spPr>
          <a:xfrm>
            <a:off x="179512" y="188640"/>
            <a:ext cx="8748464" cy="651048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храм2.jpg"/>
          <p:cNvPicPr>
            <a:picLocks noGrp="1" noChangeAspect="1"/>
          </p:cNvPicPr>
          <p:nvPr>
            <p:ph idx="1"/>
          </p:nvPr>
        </p:nvPicPr>
        <p:blipFill>
          <a:blip r:embed="rId2" cstate="print"/>
          <a:stretch>
            <a:fillRect/>
          </a:stretch>
        </p:blipFill>
        <p:spPr>
          <a:xfrm>
            <a:off x="-39356" y="0"/>
            <a:ext cx="9183356" cy="6906735"/>
          </a:xfrm>
        </p:spPr>
      </p:pic>
      <p:pic>
        <p:nvPicPr>
          <p:cNvPr id="5" name="Picture 2" descr="F:\Изображение\Изображение 018.jpg"/>
          <p:cNvPicPr>
            <a:picLocks noChangeAspect="1" noChangeArrowheads="1"/>
          </p:cNvPicPr>
          <p:nvPr/>
        </p:nvPicPr>
        <p:blipFill>
          <a:blip r:embed="rId3" cstate="print">
            <a:extLst>
              <a:ext uri="{28A0092B-C50C-407E-A947-70E740481C1C}">
                <a14:useLocalDpi xmlns:a14="http://schemas.microsoft.com/office/drawing/2010/main" val="0"/>
              </a:ext>
            </a:extLst>
          </a:blip>
          <a:srcRect l="4885" t="358" r="4334" b="2345"/>
          <a:stretch>
            <a:fillRect/>
          </a:stretch>
        </p:blipFill>
        <p:spPr bwMode="auto">
          <a:xfrm>
            <a:off x="5580112" y="2636912"/>
            <a:ext cx="2000264" cy="285752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1331640" y="5661248"/>
            <a:ext cx="7668344" cy="523220"/>
          </a:xfrm>
          <a:prstGeom prst="rect">
            <a:avLst/>
          </a:prstGeom>
        </p:spPr>
        <p:txBody>
          <a:bodyPr wrap="square">
            <a:spAutoFit/>
          </a:bodyPr>
          <a:lstStyle/>
          <a:p>
            <a:r>
              <a:rPr lang="ru-RU" sz="1400" dirty="0" smtClean="0">
                <a:latin typeface="Times New Roman" pitchFamily="18" charset="0"/>
                <a:cs typeface="Times New Roman" pitchFamily="18" charset="0"/>
              </a:rPr>
              <a:t>Святитель Лука (Войно-Ясенецкий, архиепископ Крымский), «Благодатный жар покаяния….» Великопостные проповеди. – Москва : Артос-Медиа, 2006. – 118 с.</a:t>
            </a:r>
            <a:endParaRPr lang="ru-RU" sz="1400" dirty="0">
              <a:latin typeface="Times New Roman" pitchFamily="18" charset="0"/>
              <a:cs typeface="Times New Roman" pitchFamily="18" charset="0"/>
            </a:endParaRPr>
          </a:p>
        </p:txBody>
      </p:sp>
      <p:sp>
        <p:nvSpPr>
          <p:cNvPr id="7" name="Прямоугольник 6"/>
          <p:cNvSpPr/>
          <p:nvPr/>
        </p:nvSpPr>
        <p:spPr>
          <a:xfrm>
            <a:off x="755576" y="3573016"/>
            <a:ext cx="4536504" cy="1631216"/>
          </a:xfrm>
          <a:prstGeom prst="rect">
            <a:avLst/>
          </a:prstGeom>
        </p:spPr>
        <p:txBody>
          <a:bodyPr wrap="square">
            <a:spAutoFit/>
          </a:bodyPr>
          <a:lstStyle/>
          <a:p>
            <a:r>
              <a:rPr lang="ru-RU" sz="2000" dirty="0" smtClean="0">
                <a:latin typeface="Times New Roman" pitchFamily="18" charset="0"/>
                <a:cs typeface="Times New Roman" pitchFamily="18" charset="0"/>
              </a:rPr>
              <a:t> В </a:t>
            </a:r>
            <a:r>
              <a:rPr lang="ru-RU" sz="2000" dirty="0">
                <a:latin typeface="Times New Roman" pitchFamily="18" charset="0"/>
                <a:cs typeface="Times New Roman" pitchFamily="18" charset="0"/>
              </a:rPr>
              <a:t>книге помещены избранные проповеди, произнесенные архиепископом Лукой (Войно-Ясенецким) в годы его служения на Крымской кафедре.</a:t>
            </a:r>
          </a:p>
        </p:txBody>
      </p:sp>
      <p:pic>
        <p:nvPicPr>
          <p:cNvPr id="8" name="Рисунок 7" descr="Лука11.jpg"/>
          <p:cNvPicPr>
            <a:picLocks noChangeAspect="1"/>
          </p:cNvPicPr>
          <p:nvPr/>
        </p:nvPicPr>
        <p:blipFill>
          <a:blip r:embed="rId4" cstate="print"/>
          <a:srcRect l="19055" r="18582"/>
          <a:stretch>
            <a:fillRect/>
          </a:stretch>
        </p:blipFill>
        <p:spPr>
          <a:xfrm>
            <a:off x="1547664" y="548680"/>
            <a:ext cx="2592288" cy="26399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p:cNvSpPr txBox="1"/>
          <p:nvPr/>
        </p:nvSpPr>
        <p:spPr>
          <a:xfrm>
            <a:off x="5580112" y="2636913"/>
            <a:ext cx="648072" cy="584775"/>
          </a:xfrm>
          <a:prstGeom prst="rect">
            <a:avLst/>
          </a:prstGeom>
          <a:noFill/>
        </p:spPr>
        <p:txBody>
          <a:bodyPr wrap="square" rtlCol="0">
            <a:spAutoFit/>
          </a:bodyPr>
          <a:lstStyle/>
          <a:p>
            <a:r>
              <a:rPr lang="ru-RU" sz="1600" dirty="0" smtClean="0">
                <a:latin typeface="Times New Roman" pitchFamily="18" charset="0"/>
                <a:cs typeface="Times New Roman" pitchFamily="18" charset="0"/>
              </a:rPr>
              <a:t>86</a:t>
            </a:r>
          </a:p>
          <a:p>
            <a:r>
              <a:rPr lang="ru-RU" sz="1600" dirty="0" smtClean="0">
                <a:latin typeface="Times New Roman" pitchFamily="18" charset="0"/>
                <a:cs typeface="Times New Roman" pitchFamily="18" charset="0"/>
              </a:rPr>
              <a:t>Л84</a:t>
            </a:r>
            <a:endParaRPr lang="ru-RU"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храм2.jpg"/>
          <p:cNvPicPr>
            <a:picLocks noGrp="1" noChangeAspect="1"/>
          </p:cNvPicPr>
          <p:nvPr>
            <p:ph idx="1"/>
          </p:nvPr>
        </p:nvPicPr>
        <p:blipFill>
          <a:blip r:embed="rId2" cstate="print"/>
          <a:stretch>
            <a:fillRect/>
          </a:stretch>
        </p:blipFill>
        <p:spPr>
          <a:xfrm>
            <a:off x="0" y="0"/>
            <a:ext cx="9144000" cy="6858000"/>
          </a:xfrm>
        </p:spPr>
      </p:pic>
      <p:pic>
        <p:nvPicPr>
          <p:cNvPr id="5" name="Рисунок 4" descr="Лука6.jpg"/>
          <p:cNvPicPr>
            <a:picLocks noChangeAspect="1"/>
          </p:cNvPicPr>
          <p:nvPr/>
        </p:nvPicPr>
        <p:blipFill>
          <a:blip r:embed="rId3" cstate="print"/>
          <a:stretch>
            <a:fillRect/>
          </a:stretch>
        </p:blipFill>
        <p:spPr>
          <a:xfrm>
            <a:off x="5652120" y="2624926"/>
            <a:ext cx="3008227" cy="3593054"/>
          </a:xfrm>
          <a:prstGeom prst="rect">
            <a:avLst/>
          </a:prstGeom>
        </p:spPr>
      </p:pic>
      <p:pic>
        <p:nvPicPr>
          <p:cNvPr id="6" name="Рисунок 5" descr="Лука19.jpg"/>
          <p:cNvPicPr>
            <a:picLocks noChangeAspect="1"/>
          </p:cNvPicPr>
          <p:nvPr/>
        </p:nvPicPr>
        <p:blipFill>
          <a:blip r:embed="rId4" cstate="print"/>
          <a:stretch>
            <a:fillRect/>
          </a:stretch>
        </p:blipFill>
        <p:spPr>
          <a:xfrm>
            <a:off x="539552" y="1268760"/>
            <a:ext cx="4506686" cy="30175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храм2.jpg"/>
          <p:cNvPicPr>
            <a:picLocks noGrp="1" noChangeAspect="1"/>
          </p:cNvPicPr>
          <p:nvPr>
            <p:ph idx="1"/>
          </p:nvPr>
        </p:nvPicPr>
        <p:blipFill>
          <a:blip r:embed="rId2" cstate="print"/>
          <a:stretch>
            <a:fillRect/>
          </a:stretch>
        </p:blipFill>
        <p:spPr>
          <a:xfrm>
            <a:off x="-39356" y="0"/>
            <a:ext cx="9183356" cy="6906735"/>
          </a:xfrm>
        </p:spPr>
      </p:pic>
      <p:pic>
        <p:nvPicPr>
          <p:cNvPr id="5" name="Picture 2" descr="F:\Изображение\Изображение 021.jpg"/>
          <p:cNvPicPr>
            <a:picLocks noChangeAspect="1" noChangeArrowheads="1"/>
          </p:cNvPicPr>
          <p:nvPr/>
        </p:nvPicPr>
        <p:blipFill>
          <a:blip r:embed="rId3" cstate="print">
            <a:lum bright="-20000"/>
            <a:extLst>
              <a:ext uri="{28A0092B-C50C-407E-A947-70E740481C1C}">
                <a14:useLocalDpi xmlns:a14="http://schemas.microsoft.com/office/drawing/2010/main" val="0"/>
              </a:ext>
            </a:extLst>
          </a:blip>
          <a:srcRect r="3798"/>
          <a:stretch>
            <a:fillRect/>
          </a:stretch>
        </p:blipFill>
        <p:spPr bwMode="auto">
          <a:xfrm>
            <a:off x="6084168" y="2420888"/>
            <a:ext cx="2286016" cy="3384376"/>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1619672" y="5903893"/>
            <a:ext cx="7524328" cy="738664"/>
          </a:xfrm>
          <a:prstGeom prst="rect">
            <a:avLst/>
          </a:prstGeom>
        </p:spPr>
        <p:txBody>
          <a:bodyPr wrap="square">
            <a:spAutoFit/>
          </a:bodyPr>
          <a:lstStyle/>
          <a:p>
            <a:r>
              <a:rPr lang="ru-RU" sz="1400" dirty="0" smtClean="0">
                <a:latin typeface="Times New Roman" pitchFamily="18" charset="0"/>
                <a:cs typeface="Times New Roman" pitchFamily="18" charset="0"/>
              </a:rPr>
              <a:t>Лисичкин</a:t>
            </a:r>
            <a:r>
              <a:rPr lang="en-US" sz="1400" dirty="0">
                <a:latin typeface="Times New Roman" pitchFamily="18" charset="0"/>
                <a:cs typeface="Times New Roman" pitchFamily="18" charset="0"/>
              </a:rPr>
              <a:t>,</a:t>
            </a:r>
            <a:r>
              <a:rPr lang="ru-RU" sz="1400" dirty="0" smtClean="0">
                <a:latin typeface="Times New Roman" pitchFamily="18" charset="0"/>
                <a:cs typeface="Times New Roman" pitchFamily="18" charset="0"/>
              </a:rPr>
              <a:t> В.</a:t>
            </a:r>
            <a:r>
              <a:rPr lang="en-US"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А. Лука, врач возлюбленный: жизнеописание святителя и хирурга Луки (Войно-Ясенецкого) / В.</a:t>
            </a:r>
            <a:r>
              <a:rPr lang="en-US"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А. Лисичкин. – Москва : Издательский Совет Русской Православной Церкви, 2009. – 456 с.</a:t>
            </a:r>
            <a:endParaRPr lang="ru-RU" sz="1400" dirty="0">
              <a:latin typeface="Times New Roman" pitchFamily="18" charset="0"/>
              <a:cs typeface="Times New Roman" pitchFamily="18" charset="0"/>
            </a:endParaRPr>
          </a:p>
        </p:txBody>
      </p:sp>
      <p:sp>
        <p:nvSpPr>
          <p:cNvPr id="7" name="Прямоугольник 6"/>
          <p:cNvSpPr/>
          <p:nvPr/>
        </p:nvSpPr>
        <p:spPr>
          <a:xfrm>
            <a:off x="899592" y="1268760"/>
            <a:ext cx="4824536" cy="3416320"/>
          </a:xfrm>
          <a:prstGeom prst="rect">
            <a:avLst/>
          </a:prstGeom>
        </p:spPr>
        <p:txBody>
          <a:bodyPr wrap="square">
            <a:spAutoFit/>
          </a:bodyPr>
          <a:lstStyle/>
          <a:p>
            <a:r>
              <a:rPr lang="ru-RU" sz="2400" dirty="0" smtClean="0">
                <a:latin typeface="Times New Roman" pitchFamily="18" charset="0"/>
                <a:cs typeface="Times New Roman" pitchFamily="18" charset="0"/>
              </a:rPr>
              <a:t>   Книга занимает особое место, поскольку написана его внучатым племянником Владимиром Лисичкиным и является яркой, наиболее полной , основанной на документах, биографией нашего великого современника, иерарха Русской Православной Церкви и выдающегося ученого.</a:t>
            </a:r>
            <a:endParaRPr lang="ru-RU" sz="2400" dirty="0"/>
          </a:p>
        </p:txBody>
      </p:sp>
      <p:sp>
        <p:nvSpPr>
          <p:cNvPr id="8" name="TextBox 7"/>
          <p:cNvSpPr txBox="1"/>
          <p:nvPr/>
        </p:nvSpPr>
        <p:spPr>
          <a:xfrm>
            <a:off x="6084168" y="2492896"/>
            <a:ext cx="820804" cy="584775"/>
          </a:xfrm>
          <a:prstGeom prst="rect">
            <a:avLst/>
          </a:prstGeom>
          <a:noFill/>
        </p:spPr>
        <p:txBody>
          <a:bodyPr wrap="square" rtlCol="0">
            <a:spAutoFit/>
          </a:bodyPr>
          <a:lstStyle/>
          <a:p>
            <a:r>
              <a:rPr lang="ru-RU" sz="1600" dirty="0" smtClean="0">
                <a:solidFill>
                  <a:schemeClr val="bg1"/>
                </a:solidFill>
                <a:latin typeface="Times New Roman" pitchFamily="18" charset="0"/>
                <a:cs typeface="Times New Roman" pitchFamily="18" charset="0"/>
              </a:rPr>
              <a:t>86</a:t>
            </a:r>
          </a:p>
          <a:p>
            <a:r>
              <a:rPr lang="ru-RU" sz="1600" dirty="0" smtClean="0">
                <a:solidFill>
                  <a:schemeClr val="bg1"/>
                </a:solidFill>
                <a:latin typeface="Times New Roman" pitchFamily="18" charset="0"/>
                <a:cs typeface="Times New Roman" pitchFamily="18" charset="0"/>
              </a:rPr>
              <a:t>Л632</a:t>
            </a:r>
            <a:endParaRPr lang="ru-RU" sz="16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храм2.jpg"/>
          <p:cNvPicPr>
            <a:picLocks noGrp="1" noChangeAspect="1"/>
          </p:cNvPicPr>
          <p:nvPr>
            <p:ph idx="1"/>
          </p:nvPr>
        </p:nvPicPr>
        <p:blipFill>
          <a:blip r:embed="rId2" cstate="print"/>
          <a:stretch>
            <a:fillRect/>
          </a:stretch>
        </p:blipFill>
        <p:spPr>
          <a:xfrm>
            <a:off x="0" y="0"/>
            <a:ext cx="9144000" cy="6858000"/>
          </a:xfrm>
        </p:spPr>
      </p:pic>
      <p:sp>
        <p:nvSpPr>
          <p:cNvPr id="6" name="Прямоугольник 5"/>
          <p:cNvSpPr/>
          <p:nvPr/>
        </p:nvSpPr>
        <p:spPr>
          <a:xfrm>
            <a:off x="323528" y="188641"/>
            <a:ext cx="4176464" cy="4431983"/>
          </a:xfrm>
          <a:prstGeom prst="rect">
            <a:avLst/>
          </a:prstGeom>
        </p:spPr>
        <p:txBody>
          <a:bodyPr wrap="square">
            <a:spAutoFit/>
          </a:bodyPr>
          <a:lstStyle/>
          <a:p>
            <a:r>
              <a:rPr lang="ru-RU" i="1" dirty="0"/>
              <a:t/>
            </a:r>
            <a:br>
              <a:rPr lang="ru-RU" i="1" dirty="0"/>
            </a:br>
            <a:r>
              <a:rPr lang="ru-RU" i="1" dirty="0" smtClean="0"/>
              <a:t>   </a:t>
            </a:r>
            <a:r>
              <a:rPr lang="ru-RU" sz="2400" dirty="0" smtClean="0">
                <a:latin typeface="Times New Roman" pitchFamily="18" charset="0"/>
                <a:cs typeface="Times New Roman" pitchFamily="18" charset="0"/>
              </a:rPr>
              <a:t>Архиепископ Лука </a:t>
            </a:r>
            <a:r>
              <a:rPr lang="ru-RU" sz="2400" dirty="0">
                <a:latin typeface="Times New Roman" pitchFamily="18" charset="0"/>
                <a:cs typeface="Times New Roman" pitchFamily="18" charset="0"/>
              </a:rPr>
              <a:t>канонизирован Архиерейским Собором Русской православной церкви в сонме новомучеников и исповедников Российских для общецерковного почитания в 2000 году; день памяти — 29 мая по юлианскому календарю (11 июня по новому стилю).</a:t>
            </a:r>
          </a:p>
        </p:txBody>
      </p:sp>
      <p:pic>
        <p:nvPicPr>
          <p:cNvPr id="8" name="Рисунок 7" descr="Лука4.jpg"/>
          <p:cNvPicPr>
            <a:picLocks noChangeAspect="1"/>
          </p:cNvPicPr>
          <p:nvPr/>
        </p:nvPicPr>
        <p:blipFill>
          <a:blip r:embed="rId3" cstate="print"/>
          <a:stretch>
            <a:fillRect/>
          </a:stretch>
        </p:blipFill>
        <p:spPr>
          <a:xfrm>
            <a:off x="611560" y="4653136"/>
            <a:ext cx="5544616" cy="20162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Рисунок 8" descr="Лука20.jpg"/>
          <p:cNvPicPr>
            <a:picLocks noChangeAspect="1"/>
          </p:cNvPicPr>
          <p:nvPr/>
        </p:nvPicPr>
        <p:blipFill>
          <a:blip r:embed="rId4" cstate="print"/>
          <a:stretch>
            <a:fillRect/>
          </a:stretch>
        </p:blipFill>
        <p:spPr>
          <a:xfrm>
            <a:off x="6588224" y="2852936"/>
            <a:ext cx="2376264" cy="31683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храм2.jpg"/>
          <p:cNvPicPr>
            <a:picLocks noGrp="1" noChangeAspect="1"/>
          </p:cNvPicPr>
          <p:nvPr>
            <p:ph idx="1"/>
          </p:nvPr>
        </p:nvPicPr>
        <p:blipFill>
          <a:blip r:embed="rId2" cstate="print"/>
          <a:stretch>
            <a:fillRect/>
          </a:stretch>
        </p:blipFill>
        <p:spPr>
          <a:xfrm>
            <a:off x="-39356" y="0"/>
            <a:ext cx="9183356" cy="6906735"/>
          </a:xfrm>
        </p:spPr>
      </p:pic>
      <p:pic>
        <p:nvPicPr>
          <p:cNvPr id="5" name="Рисунок 4" descr="Лука13.jpg"/>
          <p:cNvPicPr>
            <a:picLocks noChangeAspect="1"/>
          </p:cNvPicPr>
          <p:nvPr/>
        </p:nvPicPr>
        <p:blipFill>
          <a:blip r:embed="rId3" cstate="print"/>
          <a:stretch>
            <a:fillRect/>
          </a:stretch>
        </p:blipFill>
        <p:spPr>
          <a:xfrm>
            <a:off x="395536" y="260648"/>
            <a:ext cx="3065154" cy="45887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467544" y="5157192"/>
            <a:ext cx="3206082" cy="523220"/>
          </a:xfrm>
          <a:prstGeom prst="rect">
            <a:avLst/>
          </a:prstGeom>
          <a:noFill/>
        </p:spPr>
        <p:txBody>
          <a:bodyPr wrap="square" rtlCol="0">
            <a:spAutoFit/>
          </a:bodyPr>
          <a:lstStyle/>
          <a:p>
            <a:pPr algn="ctr"/>
            <a:r>
              <a:rPr lang="ru-RU" sz="2800" dirty="0" smtClean="0">
                <a:latin typeface="Times New Roman" pitchFamily="18" charset="0"/>
                <a:cs typeface="Times New Roman" pitchFamily="18" charset="0"/>
              </a:rPr>
              <a:t>1877 – 1961 гг.</a:t>
            </a:r>
            <a:endParaRPr lang="ru-RU" sz="2800" dirty="0">
              <a:latin typeface="Times New Roman" pitchFamily="18" charset="0"/>
              <a:cs typeface="Times New Roman" pitchFamily="18" charset="0"/>
            </a:endParaRPr>
          </a:p>
        </p:txBody>
      </p:sp>
      <p:sp>
        <p:nvSpPr>
          <p:cNvPr id="7" name="TextBox 6"/>
          <p:cNvSpPr txBox="1"/>
          <p:nvPr/>
        </p:nvSpPr>
        <p:spPr>
          <a:xfrm>
            <a:off x="3923928" y="2708920"/>
            <a:ext cx="4608512" cy="3785652"/>
          </a:xfrm>
          <a:prstGeom prst="rect">
            <a:avLst/>
          </a:prstGeom>
          <a:noFill/>
        </p:spPr>
        <p:txBody>
          <a:bodyPr wrap="square" rtlCol="0">
            <a:spAutoFit/>
          </a:bodyPr>
          <a:lstStyle/>
          <a:p>
            <a:r>
              <a:rPr lang="ru-RU" sz="2400" dirty="0">
                <a:latin typeface="Times New Roman" pitchFamily="18" charset="0"/>
                <a:cs typeface="Times New Roman" pitchFamily="18" charset="0"/>
              </a:rPr>
              <a:t>Валентин Феликсович Войно-Ясенецкий родился 9 мая (27 апреля по старому стилю)  1877 года в городе Керчь Таврической губернии Российской империи (ныне Республика Крым Российской Федерации). В 1889 году его семья переехала в город Киев, где прошли </a:t>
            </a:r>
            <a:r>
              <a:rPr lang="ru-RU" sz="2400" dirty="0" smtClean="0">
                <a:latin typeface="Times New Roman" pitchFamily="18" charset="0"/>
                <a:cs typeface="Times New Roman" pitchFamily="18" charset="0"/>
              </a:rPr>
              <a:t>отрочество и </a:t>
            </a:r>
            <a:r>
              <a:rPr lang="ru-RU" sz="2400" dirty="0">
                <a:latin typeface="Times New Roman" pitchFamily="18" charset="0"/>
                <a:cs typeface="Times New Roman" pitchFamily="18" charset="0"/>
              </a:rPr>
              <a:t>юность будущего святителя Луки.</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храм2.jpg"/>
          <p:cNvPicPr>
            <a:picLocks noGrp="1" noChangeAspect="1"/>
          </p:cNvPicPr>
          <p:nvPr>
            <p:ph idx="1"/>
          </p:nvPr>
        </p:nvPicPr>
        <p:blipFill>
          <a:blip r:embed="rId2" cstate="print"/>
          <a:stretch>
            <a:fillRect/>
          </a:stretch>
        </p:blipFill>
        <p:spPr>
          <a:xfrm>
            <a:off x="0" y="0"/>
            <a:ext cx="9183356" cy="6906735"/>
          </a:xfrm>
        </p:spPr>
      </p:pic>
      <p:pic>
        <p:nvPicPr>
          <p:cNvPr id="5" name="Picture 2" descr="F:\Изображение\Изображение 022.jpg"/>
          <p:cNvPicPr>
            <a:picLocks noChangeAspect="1" noChangeArrowheads="1"/>
          </p:cNvPicPr>
          <p:nvPr/>
        </p:nvPicPr>
        <p:blipFill>
          <a:blip r:embed="rId3" cstate="print">
            <a:lum contrast="10000"/>
            <a:extLst>
              <a:ext uri="{28A0092B-C50C-407E-A947-70E740481C1C}">
                <a14:useLocalDpi xmlns:a14="http://schemas.microsoft.com/office/drawing/2010/main" val="0"/>
              </a:ext>
            </a:extLst>
          </a:blip>
          <a:srcRect t="2599" r="3117"/>
          <a:stretch>
            <a:fillRect/>
          </a:stretch>
        </p:blipFill>
        <p:spPr bwMode="auto">
          <a:xfrm>
            <a:off x="5868144" y="2636912"/>
            <a:ext cx="2071702" cy="3296408"/>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1115616" y="5949279"/>
            <a:ext cx="8028384" cy="738664"/>
          </a:xfrm>
          <a:prstGeom prst="rect">
            <a:avLst/>
          </a:prstGeom>
        </p:spPr>
        <p:txBody>
          <a:bodyPr wrap="square">
            <a:spAutoFit/>
          </a:bodyPr>
          <a:lstStyle/>
          <a:p>
            <a:r>
              <a:rPr lang="ru-RU" sz="1400" dirty="0" smtClean="0">
                <a:latin typeface="Times New Roman" pitchFamily="18" charset="0"/>
                <a:cs typeface="Times New Roman" pitchFamily="18" charset="0"/>
              </a:rPr>
              <a:t>Святитель Лука, Архиепископ Симферопольский и Крымский. Избранные творения </a:t>
            </a:r>
            <a:r>
              <a:rPr lang="en-US"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под  общей редакцией Митрополита Ташкентского и Среднеазиатского Владимира. – Москва : Сибирская Благозвонница, 2007. - 768 с. </a:t>
            </a:r>
            <a:endParaRPr lang="ru-RU" sz="1400" dirty="0">
              <a:latin typeface="Times New Roman" pitchFamily="18" charset="0"/>
              <a:cs typeface="Times New Roman" pitchFamily="18" charset="0"/>
            </a:endParaRPr>
          </a:p>
        </p:txBody>
      </p:sp>
      <p:sp>
        <p:nvSpPr>
          <p:cNvPr id="7" name="Прямоугольник 6"/>
          <p:cNvSpPr/>
          <p:nvPr/>
        </p:nvSpPr>
        <p:spPr>
          <a:xfrm>
            <a:off x="1475656" y="908720"/>
            <a:ext cx="3672408" cy="3046988"/>
          </a:xfrm>
          <a:prstGeom prst="rect">
            <a:avLst/>
          </a:prstGeom>
        </p:spPr>
        <p:txBody>
          <a:bodyPr wrap="square">
            <a:spAutoFit/>
          </a:bodyPr>
          <a:lstStyle/>
          <a:p>
            <a:pPr algn="just"/>
            <a:r>
              <a:rPr lang="ru-RU" sz="2400" dirty="0" smtClean="0">
                <a:latin typeface="Times New Roman" pitchFamily="18" charset="0"/>
                <a:cs typeface="Times New Roman" pitchFamily="18" charset="0"/>
              </a:rPr>
              <a:t>   В книге приводится автобиография Святителя Луки, а также избранные проповеди с 1945 года по 1956 год, а также часть его богословского труда о Духе, Душе и Теле, науке и религии. </a:t>
            </a:r>
            <a:endParaRPr lang="ru-RU" sz="2400" dirty="0">
              <a:latin typeface="Times New Roman" pitchFamily="18" charset="0"/>
              <a:cs typeface="Times New Roman" pitchFamily="18" charset="0"/>
            </a:endParaRPr>
          </a:p>
        </p:txBody>
      </p:sp>
      <p:sp>
        <p:nvSpPr>
          <p:cNvPr id="8" name="TextBox 7"/>
          <p:cNvSpPr txBox="1"/>
          <p:nvPr/>
        </p:nvSpPr>
        <p:spPr>
          <a:xfrm>
            <a:off x="5868144" y="2636912"/>
            <a:ext cx="631777" cy="584775"/>
          </a:xfrm>
          <a:prstGeom prst="rect">
            <a:avLst/>
          </a:prstGeom>
          <a:noFill/>
        </p:spPr>
        <p:txBody>
          <a:bodyPr wrap="square" rtlCol="0">
            <a:spAutoFit/>
          </a:bodyPr>
          <a:lstStyle/>
          <a:p>
            <a:r>
              <a:rPr lang="ru-RU" sz="1600" dirty="0" smtClean="0">
                <a:latin typeface="Times New Roman" pitchFamily="18" charset="0"/>
                <a:cs typeface="Times New Roman" pitchFamily="18" charset="0"/>
              </a:rPr>
              <a:t>86</a:t>
            </a:r>
          </a:p>
          <a:p>
            <a:r>
              <a:rPr lang="ru-RU" sz="1600" dirty="0" smtClean="0">
                <a:latin typeface="Times New Roman" pitchFamily="18" charset="0"/>
                <a:cs typeface="Times New Roman" pitchFamily="18" charset="0"/>
              </a:rPr>
              <a:t>Л84</a:t>
            </a:r>
            <a:endParaRPr lang="ru-RU"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храм2.jpg"/>
          <p:cNvPicPr>
            <a:picLocks noGrp="1" noChangeAspect="1"/>
          </p:cNvPicPr>
          <p:nvPr>
            <p:ph idx="1"/>
          </p:nvPr>
        </p:nvPicPr>
        <p:blipFill>
          <a:blip r:embed="rId2" cstate="print"/>
          <a:stretch>
            <a:fillRect/>
          </a:stretch>
        </p:blipFill>
        <p:spPr>
          <a:xfrm>
            <a:off x="0" y="0"/>
            <a:ext cx="9144000" cy="6858000"/>
          </a:xfrm>
        </p:spPr>
      </p:pic>
      <p:pic>
        <p:nvPicPr>
          <p:cNvPr id="5" name="Рисунок 4" descr="Лука12.jpg"/>
          <p:cNvPicPr>
            <a:picLocks noChangeAspect="1"/>
          </p:cNvPicPr>
          <p:nvPr/>
        </p:nvPicPr>
        <p:blipFill>
          <a:blip r:embed="rId3" cstate="print"/>
          <a:stretch>
            <a:fillRect/>
          </a:stretch>
        </p:blipFill>
        <p:spPr>
          <a:xfrm>
            <a:off x="179512" y="260648"/>
            <a:ext cx="8844771" cy="6321871"/>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храм2.jpg"/>
          <p:cNvPicPr>
            <a:picLocks noGrp="1" noChangeAspect="1"/>
          </p:cNvPicPr>
          <p:nvPr>
            <p:ph idx="1"/>
          </p:nvPr>
        </p:nvPicPr>
        <p:blipFill>
          <a:blip r:embed="rId2" cstate="print"/>
          <a:stretch>
            <a:fillRect/>
          </a:stretch>
        </p:blipFill>
        <p:spPr>
          <a:xfrm>
            <a:off x="-39356" y="0"/>
            <a:ext cx="9183356" cy="6906735"/>
          </a:xfrm>
        </p:spPr>
      </p:pic>
      <p:sp>
        <p:nvSpPr>
          <p:cNvPr id="8" name="TextBox 7"/>
          <p:cNvSpPr txBox="1"/>
          <p:nvPr/>
        </p:nvSpPr>
        <p:spPr>
          <a:xfrm>
            <a:off x="467544" y="980728"/>
            <a:ext cx="5400600" cy="4708981"/>
          </a:xfrm>
          <a:prstGeom prst="rect">
            <a:avLst/>
          </a:prstGeom>
          <a:noFill/>
        </p:spPr>
        <p:txBody>
          <a:bodyPr wrap="square" rtlCol="0">
            <a:spAutoFit/>
          </a:bodyPr>
          <a:lstStyle/>
          <a:p>
            <a:r>
              <a:rPr lang="ru-RU" sz="2000" dirty="0" smtClean="0">
                <a:latin typeface="Times New Roman" pitchFamily="18" charset="0"/>
                <a:cs typeface="Times New Roman" pitchFamily="18" charset="0"/>
              </a:rPr>
              <a:t>   Его </a:t>
            </a:r>
            <a:r>
              <a:rPr lang="ru-RU" sz="2000" dirty="0">
                <a:latin typeface="Times New Roman" pitchFamily="18" charset="0"/>
                <a:cs typeface="Times New Roman" pitchFamily="18" charset="0"/>
              </a:rPr>
              <a:t>отец, Феликс Станиславович Войно-Ясенецкий, был по национальности поляком, происходил из древнего обедневшего дворянского рода.  Он имел образование провизора (аптекаря), однако потерпел неудачу, пытаясь открыть свое дело, и большую часть жизни проработал чиновником. Исповедуя, как и подавляющее большинство поляков, католицизм,  он не мешал своей русской жене Марии Дмитриевне воспитать детей (трех сыновей и двух дочерей) в православной традиции. Мать с ранних лет прививала сыновьям и дочерям любовь к ближним, чувство заботы и помощи по отношению к нуждающимся.</a:t>
            </a:r>
          </a:p>
        </p:txBody>
      </p:sp>
      <p:pic>
        <p:nvPicPr>
          <p:cNvPr id="9" name="Picture 2" descr="C:\Documents and Settings\Пользователь\Мои документы\Мои рисунки\Изображение 1\Изображение 1 003.jpg"/>
          <p:cNvPicPr>
            <a:picLocks noChangeAspect="1" noChangeArrowheads="1"/>
          </p:cNvPicPr>
          <p:nvPr/>
        </p:nvPicPr>
        <p:blipFill>
          <a:blip r:embed="rId3" cstate="print">
            <a:grayscl/>
          </a:blip>
          <a:srcRect l="11538" t="2959"/>
          <a:stretch>
            <a:fillRect/>
          </a:stretch>
        </p:blipFill>
        <p:spPr bwMode="auto">
          <a:xfrm>
            <a:off x="5796136" y="2420888"/>
            <a:ext cx="2684055" cy="35787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Прямоугольник 9"/>
          <p:cNvSpPr/>
          <p:nvPr/>
        </p:nvSpPr>
        <p:spPr>
          <a:xfrm>
            <a:off x="5220072" y="6093296"/>
            <a:ext cx="3923928" cy="523220"/>
          </a:xfrm>
          <a:prstGeom prst="rect">
            <a:avLst/>
          </a:prstGeom>
        </p:spPr>
        <p:txBody>
          <a:bodyPr wrap="square">
            <a:spAutoFit/>
          </a:bodyPr>
          <a:lstStyle/>
          <a:p>
            <a:pPr algn="ctr"/>
            <a:r>
              <a:rPr lang="ru-RU" sz="1400" dirty="0" smtClean="0">
                <a:latin typeface="Times New Roman" pitchFamily="18" charset="0"/>
                <a:cs typeface="Times New Roman" pitchFamily="18" charset="0"/>
              </a:rPr>
              <a:t>Маленький Валентин с сестрой Ольгой.</a:t>
            </a:r>
          </a:p>
          <a:p>
            <a:pPr algn="ctr"/>
            <a:r>
              <a:rPr lang="ru-RU" sz="1400" dirty="0" smtClean="0">
                <a:latin typeface="Times New Roman" pitchFamily="18" charset="0"/>
                <a:cs typeface="Times New Roman" pitchFamily="18" charset="0"/>
              </a:rPr>
              <a:t>г. Керчь</a:t>
            </a:r>
            <a:endParaRPr lang="ru-RU"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храм2.jpg"/>
          <p:cNvPicPr>
            <a:picLocks noGrp="1" noChangeAspect="1"/>
          </p:cNvPicPr>
          <p:nvPr>
            <p:ph idx="1"/>
          </p:nvPr>
        </p:nvPicPr>
        <p:blipFill>
          <a:blip r:embed="rId2" cstate="print"/>
          <a:stretch>
            <a:fillRect/>
          </a:stretch>
        </p:blipFill>
        <p:spPr>
          <a:xfrm>
            <a:off x="-39356" y="0"/>
            <a:ext cx="9183356" cy="6906735"/>
          </a:xfrm>
        </p:spPr>
      </p:pic>
      <p:sp>
        <p:nvSpPr>
          <p:cNvPr id="5" name="Прямоугольник 4"/>
          <p:cNvSpPr/>
          <p:nvPr/>
        </p:nvSpPr>
        <p:spPr>
          <a:xfrm>
            <a:off x="323528" y="1268760"/>
            <a:ext cx="5832648" cy="4247317"/>
          </a:xfrm>
          <a:prstGeom prst="rect">
            <a:avLst/>
          </a:prstGeom>
        </p:spPr>
        <p:txBody>
          <a:bodyPr wrap="square">
            <a:spAutoFit/>
          </a:bodyPr>
          <a:lstStyle/>
          <a:p>
            <a:r>
              <a:rPr lang="ru-RU" dirty="0" smtClean="0">
                <a:latin typeface="Times New Roman" pitchFamily="18" charset="0"/>
                <a:cs typeface="Times New Roman" pitchFamily="18" charset="0"/>
              </a:rPr>
              <a:t>   Важным </a:t>
            </a:r>
            <a:r>
              <a:rPr lang="ru-RU" dirty="0">
                <a:latin typeface="Times New Roman" pitchFamily="18" charset="0"/>
                <a:cs typeface="Times New Roman" pitchFamily="18" charset="0"/>
              </a:rPr>
              <a:t>вопросом для будущего великого святителя и врача был выбор жизненного пути. У него с ранних лет проявились отличные способности к </a:t>
            </a:r>
            <a:r>
              <a:rPr lang="ru-RU" dirty="0" smtClean="0">
                <a:latin typeface="Times New Roman" pitchFamily="18" charset="0"/>
                <a:cs typeface="Times New Roman" pitchFamily="18" charset="0"/>
              </a:rPr>
              <a:t>живописи. Параллельно </a:t>
            </a:r>
            <a:r>
              <a:rPr lang="ru-RU" dirty="0">
                <a:latin typeface="Times New Roman" pitchFamily="18" charset="0"/>
                <a:cs typeface="Times New Roman" pitchFamily="18" charset="0"/>
              </a:rPr>
              <a:t>с общеобразовательной гимназией Валентин Войно-Ясенецкий в 1896 году успешно окончил и художественное училище, затем год занимался в частной школе живописи в городе Мюнхене (Германия). Однако привитое матерью чувство альтруизма заставило его отказаться от профессии художника. Поступив в 1897 году на юридический факультет Киевского университета, он спустя год  переводится на медицинский факультет. Не имея врожденных способностей к естественным наукам</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благодаря усердию и </a:t>
            </a:r>
            <a:r>
              <a:rPr lang="ru-RU" dirty="0" smtClean="0">
                <a:latin typeface="Times New Roman" pitchFamily="18" charset="0"/>
                <a:cs typeface="Times New Roman" pitchFamily="18" charset="0"/>
              </a:rPr>
              <a:t>труду</a:t>
            </a:r>
            <a:r>
              <a:rPr lang="ru-RU" dirty="0">
                <a:latin typeface="Times New Roman" pitchFamily="18" charset="0"/>
                <a:cs typeface="Times New Roman" pitchFamily="18" charset="0"/>
              </a:rPr>
              <a:t>,</a:t>
            </a:r>
            <a:r>
              <a:rPr lang="ru-RU" dirty="0" smtClean="0">
                <a:latin typeface="Times New Roman" pitchFamily="18" charset="0"/>
                <a:cs typeface="Times New Roman" pitchFamily="18" charset="0"/>
              </a:rPr>
              <a:t> сумел </a:t>
            </a:r>
            <a:r>
              <a:rPr lang="ru-RU" dirty="0">
                <a:latin typeface="Times New Roman" pitchFamily="18" charset="0"/>
                <a:cs typeface="Times New Roman" pitchFamily="18" charset="0"/>
              </a:rPr>
              <a:t>окончить университет в 1903 году в числе лучших. </a:t>
            </a:r>
            <a:endParaRPr lang="ru-RU" dirty="0"/>
          </a:p>
        </p:txBody>
      </p:sp>
      <p:pic>
        <p:nvPicPr>
          <p:cNvPr id="6" name="Рисунок 5" descr="Лука10.jpg"/>
          <p:cNvPicPr>
            <a:picLocks noChangeAspect="1"/>
          </p:cNvPicPr>
          <p:nvPr/>
        </p:nvPicPr>
        <p:blipFill>
          <a:blip r:embed="rId3" cstate="print"/>
          <a:stretch>
            <a:fillRect/>
          </a:stretch>
        </p:blipFill>
        <p:spPr>
          <a:xfrm>
            <a:off x="6228184" y="2996952"/>
            <a:ext cx="2373891" cy="32687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храм2.jpg"/>
          <p:cNvPicPr>
            <a:picLocks noGrp="1" noChangeAspect="1"/>
          </p:cNvPicPr>
          <p:nvPr>
            <p:ph idx="1"/>
          </p:nvPr>
        </p:nvPicPr>
        <p:blipFill>
          <a:blip r:embed="rId2" cstate="print"/>
          <a:stretch>
            <a:fillRect/>
          </a:stretch>
        </p:blipFill>
        <p:spPr>
          <a:xfrm>
            <a:off x="-39356" y="-48735"/>
            <a:ext cx="9183356" cy="6906735"/>
          </a:xfrm>
        </p:spPr>
      </p:pic>
      <p:sp>
        <p:nvSpPr>
          <p:cNvPr id="5" name="Прямоугольник 4"/>
          <p:cNvSpPr/>
          <p:nvPr/>
        </p:nvSpPr>
        <p:spPr>
          <a:xfrm>
            <a:off x="323528" y="751344"/>
            <a:ext cx="5544616" cy="5632311"/>
          </a:xfrm>
          <a:prstGeom prst="rect">
            <a:avLst/>
          </a:prstGeom>
        </p:spPr>
        <p:txBody>
          <a:bodyPr wrap="square">
            <a:spAutoFit/>
          </a:bodyPr>
          <a:lstStyle/>
          <a:p>
            <a:r>
              <a:rPr lang="ru-RU" dirty="0" smtClean="0">
                <a:latin typeface="Times New Roman" pitchFamily="18" charset="0"/>
                <a:cs typeface="Times New Roman" pitchFamily="18" charset="0"/>
              </a:rPr>
              <a:t>   По </a:t>
            </a:r>
            <a:r>
              <a:rPr lang="ru-RU" dirty="0">
                <a:latin typeface="Times New Roman" pitchFamily="18" charset="0"/>
                <a:cs typeface="Times New Roman" pitchFamily="18" charset="0"/>
              </a:rPr>
              <a:t>окончании университета Валентин Феликсович устраивается работать в киевскую Мариинскую больницу. В составе миссии Красного креста в марте 1904 он едет на Дальний Восток, где в это время идет Русско-японская война (1904 – 1905). Войно-Ясенецкому было поручено заведовать хирургическим отделением госпиталя в Чите, ему были поручены сложнейшие операции на конечностях, черепах раненых солдат и офицеров, с которыми он успешно справлялся. Здесь же он познакомился и женился на сестре милосердия Анне Васильевне Ланской.</a:t>
            </a:r>
          </a:p>
          <a:p>
            <a:r>
              <a:rPr lang="ru-RU" dirty="0">
                <a:latin typeface="Times New Roman" pitchFamily="18" charset="0"/>
                <a:cs typeface="Times New Roman" pitchFamily="18" charset="0"/>
              </a:rPr>
              <a:t>После свадьбы молодая семья переехала в Центральную Россию. Вплоть до начала революционных событий Войно-Ясенецкий работал хирургом поочередно в нескольких больницах в небольших уездных </a:t>
            </a:r>
            <a:r>
              <a:rPr lang="ru-RU" dirty="0" smtClean="0">
                <a:latin typeface="Times New Roman" pitchFamily="18" charset="0"/>
                <a:cs typeface="Times New Roman" pitchFamily="18" charset="0"/>
              </a:rPr>
              <a:t>городках.</a:t>
            </a:r>
            <a:r>
              <a:rPr lang="ru-RU" dirty="0"/>
              <a:t> </a:t>
            </a:r>
            <a:r>
              <a:rPr lang="ru-RU" dirty="0">
                <a:latin typeface="Times New Roman" pitchFamily="18" charset="0"/>
                <a:cs typeface="Times New Roman" pitchFamily="18" charset="0"/>
              </a:rPr>
              <a:t> Как врача его отличала истовое  самопожертвование, желание спасти как можно больше пациентов при равнодушии к их материальному достатку и социальному статусу, интерес к научным занятиям.</a:t>
            </a:r>
          </a:p>
        </p:txBody>
      </p:sp>
      <p:pic>
        <p:nvPicPr>
          <p:cNvPr id="6" name="Picture 2" descr="http://foma.in.ua/images/svyatye/svt_Luka/svt_Luka_somneniya_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3212976"/>
            <a:ext cx="3148402" cy="2636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храм2.jpg"/>
          <p:cNvPicPr>
            <a:picLocks noGrp="1" noChangeAspect="1"/>
          </p:cNvPicPr>
          <p:nvPr>
            <p:ph idx="1"/>
          </p:nvPr>
        </p:nvPicPr>
        <p:blipFill>
          <a:blip r:embed="rId2" cstate="print"/>
          <a:stretch>
            <a:fillRect/>
          </a:stretch>
        </p:blipFill>
        <p:spPr>
          <a:xfrm>
            <a:off x="-39356" y="0"/>
            <a:ext cx="9183356" cy="6906735"/>
          </a:xfrm>
        </p:spPr>
      </p:pic>
      <p:sp>
        <p:nvSpPr>
          <p:cNvPr id="5" name="Прямоугольник 4"/>
          <p:cNvSpPr/>
          <p:nvPr/>
        </p:nvSpPr>
        <p:spPr>
          <a:xfrm>
            <a:off x="323528" y="692696"/>
            <a:ext cx="5256584" cy="4524315"/>
          </a:xfrm>
          <a:prstGeom prst="rect">
            <a:avLst/>
          </a:prstGeom>
        </p:spPr>
        <p:txBody>
          <a:bodyPr wrap="square">
            <a:spAutoFit/>
          </a:bodyPr>
          <a:lstStyle/>
          <a:p>
            <a:r>
              <a:rPr lang="ru-RU" dirty="0" smtClean="0"/>
              <a:t>   </a:t>
            </a:r>
          </a:p>
          <a:p>
            <a:r>
              <a:rPr lang="ru-RU" dirty="0" smtClean="0">
                <a:latin typeface="Times New Roman" pitchFamily="18" charset="0"/>
                <a:cs typeface="Times New Roman" pitchFamily="18" charset="0"/>
              </a:rPr>
              <a:t>   В </a:t>
            </a:r>
            <a:r>
              <a:rPr lang="ru-RU" dirty="0">
                <a:latin typeface="Times New Roman" pitchFamily="18" charset="0"/>
                <a:cs typeface="Times New Roman" pitchFamily="18" charset="0"/>
              </a:rPr>
              <a:t>Средней Азии будущего святителя </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застали Октябрьская революция и начавшаяся вскоре гражданская </a:t>
            </a:r>
            <a:r>
              <a:rPr lang="ru-RU" dirty="0" smtClean="0">
                <a:latin typeface="Times New Roman" pitchFamily="18" charset="0"/>
                <a:cs typeface="Times New Roman" pitchFamily="18" charset="0"/>
              </a:rPr>
              <a:t>война. В </a:t>
            </a:r>
            <a:r>
              <a:rPr lang="ru-RU" dirty="0">
                <a:latin typeface="Times New Roman" pitchFamily="18" charset="0"/>
                <a:cs typeface="Times New Roman" pitchFamily="18" charset="0"/>
              </a:rPr>
              <a:t>октябре 1919 </a:t>
            </a:r>
            <a:r>
              <a:rPr lang="ru-RU" dirty="0" smtClean="0">
                <a:latin typeface="Times New Roman" pitchFamily="18" charset="0"/>
                <a:cs typeface="Times New Roman" pitchFamily="18" charset="0"/>
              </a:rPr>
              <a:t>года скончалась жена. </a:t>
            </a:r>
            <a:r>
              <a:rPr lang="ru-RU" dirty="0">
                <a:latin typeface="Times New Roman" pitchFamily="18" charset="0"/>
                <a:cs typeface="Times New Roman" pitchFamily="18" charset="0"/>
              </a:rPr>
              <a:t>Все заботы о четырех детях (старшему  из которых было 12 лет, а младшему — 6) Войно-Ясенецких приняла на себя помощница хирурга Софья Белецкая. Через некоторое время после кончины жены Валентин Феликсович, который и до этого был воцерковленным набожным человеком, принимает решение стать священником по предложению епископа Ташкентского и Туркестанского Иннокентия. В конце 1920 он был рукоположен во диаконы, а 15 февраля 1921 года, в двунадесятый праздник Сретения Господня </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во иереи.</a:t>
            </a:r>
          </a:p>
        </p:txBody>
      </p:sp>
      <p:pic>
        <p:nvPicPr>
          <p:cNvPr id="6" name="Рисунок 5" descr="дети Луки.jpg"/>
          <p:cNvPicPr>
            <a:picLocks noChangeAspect="1"/>
          </p:cNvPicPr>
          <p:nvPr/>
        </p:nvPicPr>
        <p:blipFill>
          <a:blip r:embed="rId3" cstate="print"/>
          <a:srcRect b="4814"/>
          <a:stretch>
            <a:fillRect/>
          </a:stretch>
        </p:blipFill>
        <p:spPr>
          <a:xfrm>
            <a:off x="6012160" y="2780928"/>
            <a:ext cx="2406005" cy="33123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5436096" y="6093296"/>
            <a:ext cx="5537440" cy="338554"/>
          </a:xfrm>
          <a:prstGeom prst="rect">
            <a:avLst/>
          </a:prstGeom>
          <a:noFill/>
        </p:spPr>
        <p:txBody>
          <a:bodyPr wrap="square" rtlCol="0">
            <a:spAutoFit/>
          </a:bodyPr>
          <a:lstStyle/>
          <a:p>
            <a:r>
              <a:rPr lang="ru-RU" sz="1600" dirty="0" smtClean="0">
                <a:latin typeface="Times New Roman" pitchFamily="18" charset="0"/>
                <a:cs typeface="Times New Roman" pitchFamily="18" charset="0"/>
              </a:rPr>
              <a:t>Софья Сергеевна Белецкая с детьми.</a:t>
            </a:r>
            <a:endParaRPr lang="ru-RU"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храм2.jpg"/>
          <p:cNvPicPr>
            <a:picLocks noGrp="1" noChangeAspect="1"/>
          </p:cNvPicPr>
          <p:nvPr>
            <p:ph idx="1"/>
          </p:nvPr>
        </p:nvPicPr>
        <p:blipFill>
          <a:blip r:embed="rId2" cstate="print"/>
          <a:stretch>
            <a:fillRect/>
          </a:stretch>
        </p:blipFill>
        <p:spPr>
          <a:xfrm>
            <a:off x="0" y="-48735"/>
            <a:ext cx="9183356" cy="6906735"/>
          </a:xfrm>
        </p:spPr>
      </p:pic>
      <p:sp>
        <p:nvSpPr>
          <p:cNvPr id="5" name="Прямоугольник 4"/>
          <p:cNvSpPr/>
          <p:nvPr/>
        </p:nvSpPr>
        <p:spPr>
          <a:xfrm>
            <a:off x="467544" y="476672"/>
            <a:ext cx="5112568" cy="5016758"/>
          </a:xfrm>
          <a:prstGeom prst="rect">
            <a:avLst/>
          </a:prstGeom>
        </p:spPr>
        <p:txBody>
          <a:bodyPr wrap="square">
            <a:spAutoFit/>
          </a:bodyPr>
          <a:lstStyle/>
          <a:p>
            <a:r>
              <a:rPr lang="ru-RU" dirty="0" smtClean="0"/>
              <a:t>    </a:t>
            </a:r>
            <a:r>
              <a:rPr lang="ru-RU" sz="2000" dirty="0" smtClean="0">
                <a:latin typeface="Times New Roman" pitchFamily="18" charset="0"/>
                <a:cs typeface="Times New Roman" pitchFamily="18" charset="0"/>
              </a:rPr>
              <a:t>10 июня 1923 года </a:t>
            </a:r>
            <a:r>
              <a:rPr lang="ru-RU" sz="2000" dirty="0">
                <a:latin typeface="Times New Roman" pitchFamily="18" charset="0"/>
                <a:cs typeface="Times New Roman" pitchFamily="18" charset="0"/>
              </a:rPr>
              <a:t>Епископа Луку арестовывают по обвинению в контрреволюционной деятельности. На допросах держался стойко, не скрывал своих взглядов, осуждал революционный террор, отказывался снимать с себя сан.  Находясь в заточении, он не оставил занятий наукой, именно в ташкентской тюрьме он завершил первую часть своего главного труда по медицине — «Очерков гнойной хирургии». 24 октября 1923 года комиссия Главного Политического Управления СССР принимает решение о  высылке будущего святителя. Наказание Владыка Лука отбывал на территории Красноярского края по 1926 год. </a:t>
            </a:r>
          </a:p>
        </p:txBody>
      </p:sp>
      <p:pic>
        <p:nvPicPr>
          <p:cNvPr id="6" name="Picture 2" descr="http://st.stranamam.ru/data/cache/2017may/09/15/22374036_85969nothumb650.jpg"/>
          <p:cNvPicPr>
            <a:picLocks noChangeAspect="1" noChangeArrowheads="1"/>
          </p:cNvPicPr>
          <p:nvPr/>
        </p:nvPicPr>
        <p:blipFill>
          <a:blip r:embed="rId3" cstate="print">
            <a:extLst>
              <a:ext uri="{28A0092B-C50C-407E-A947-70E740481C1C}">
                <a14:useLocalDpi xmlns:a14="http://schemas.microsoft.com/office/drawing/2010/main" val="0"/>
              </a:ext>
            </a:extLst>
          </a:blip>
          <a:srcRect l="2421" t="7143" r="3141" b="3571"/>
          <a:stretch>
            <a:fillRect/>
          </a:stretch>
        </p:blipFill>
        <p:spPr bwMode="auto">
          <a:xfrm>
            <a:off x="5868144" y="2492896"/>
            <a:ext cx="2808312" cy="360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храм2.jpg"/>
          <p:cNvPicPr>
            <a:picLocks noGrp="1" noChangeAspect="1"/>
          </p:cNvPicPr>
          <p:nvPr>
            <p:ph idx="1"/>
          </p:nvPr>
        </p:nvPicPr>
        <p:blipFill>
          <a:blip r:embed="rId2" cstate="print"/>
          <a:stretch>
            <a:fillRect/>
          </a:stretch>
        </p:blipFill>
        <p:spPr>
          <a:xfrm>
            <a:off x="-39356" y="0"/>
            <a:ext cx="9183356" cy="6906735"/>
          </a:xfrm>
        </p:spPr>
      </p:pic>
      <p:sp>
        <p:nvSpPr>
          <p:cNvPr id="5" name="Прямоугольник 4"/>
          <p:cNvSpPr/>
          <p:nvPr/>
        </p:nvSpPr>
        <p:spPr>
          <a:xfrm>
            <a:off x="323528" y="980728"/>
            <a:ext cx="5400600" cy="5355312"/>
          </a:xfrm>
          <a:prstGeom prst="rect">
            <a:avLst/>
          </a:prstGeom>
        </p:spPr>
        <p:txBody>
          <a:bodyPr wrap="square">
            <a:spAutoFit/>
          </a:bodyPr>
          <a:lstStyle/>
          <a:p>
            <a:r>
              <a:rPr lang="ru-RU" dirty="0" smtClean="0">
                <a:latin typeface="Times New Roman" pitchFamily="18" charset="0"/>
                <a:cs typeface="Times New Roman" pitchFamily="18" charset="0"/>
              </a:rPr>
              <a:t>   С </a:t>
            </a:r>
            <a:r>
              <a:rPr lang="ru-RU" dirty="0">
                <a:latin typeface="Times New Roman" pitchFamily="18" charset="0"/>
                <a:cs typeface="Times New Roman" pitchFamily="18" charset="0"/>
              </a:rPr>
              <a:t>1926 по 1930 года архиепископ Лука жил в Ташкенте как частное лицо, формально будучи архиереем на покое — единственный действующий в городе храм был захвачен раскольниками. Его  отказывались официально брать на работу и как медика, допускать к преподавательской деятельности, приходилось довольствоваться частной практикой. Тем не менее,  будущий святой пользовался большим почтением среди местных жителей, причем не только как компетентный врач-хирург, но и как носитель духовного чина. Это претило государственным властям.</a:t>
            </a:r>
          </a:p>
          <a:p>
            <a:r>
              <a:rPr lang="ru-RU" dirty="0" smtClean="0">
                <a:latin typeface="Times New Roman" pitchFamily="18" charset="0"/>
                <a:cs typeface="Times New Roman" pitchFamily="18" charset="0"/>
              </a:rPr>
              <a:t>   6 </a:t>
            </a:r>
            <a:r>
              <a:rPr lang="ru-RU" dirty="0">
                <a:latin typeface="Times New Roman" pitchFamily="18" charset="0"/>
                <a:cs typeface="Times New Roman" pitchFamily="18" charset="0"/>
              </a:rPr>
              <a:t>мая 1930 года Владыку Луку арестовали по ложному обвинению в причастности к убийству жившего в Ташкенте ученого-биолога Ивана Михайловского</a:t>
            </a:r>
            <a:r>
              <a:rPr lang="ru-RU" dirty="0" smtClean="0">
                <a:latin typeface="Times New Roman" pitchFamily="18" charset="0"/>
                <a:cs typeface="Times New Roman" pitchFamily="18" charset="0"/>
              </a:rPr>
              <a:t>.</a:t>
            </a:r>
            <a:r>
              <a:rPr lang="ru-RU" dirty="0">
                <a:latin typeface="Times New Roman" pitchFamily="18" charset="0"/>
                <a:cs typeface="Times New Roman" pitchFamily="18" charset="0"/>
              </a:rPr>
              <a:t> Почти год он дожидался судебного приговора в тюрьме, в невыносимых для здоровья условиях. В конце концов, его приговорили к четырем </a:t>
            </a:r>
            <a:r>
              <a:rPr lang="ru-RU" dirty="0" smtClean="0">
                <a:latin typeface="Times New Roman" pitchFamily="18" charset="0"/>
                <a:cs typeface="Times New Roman" pitchFamily="18" charset="0"/>
              </a:rPr>
              <a:t>годам </a:t>
            </a:r>
            <a:r>
              <a:rPr lang="ru-RU" dirty="0">
                <a:latin typeface="Times New Roman" pitchFamily="18" charset="0"/>
                <a:cs typeface="Times New Roman" pitchFamily="18" charset="0"/>
              </a:rPr>
              <a:t>ссылки в Архангельской области. </a:t>
            </a:r>
          </a:p>
        </p:txBody>
      </p:sp>
      <p:pic>
        <p:nvPicPr>
          <p:cNvPr id="6" name="Рисунок 5" descr="Лука14.jpg"/>
          <p:cNvPicPr>
            <a:picLocks noChangeAspect="1"/>
          </p:cNvPicPr>
          <p:nvPr/>
        </p:nvPicPr>
        <p:blipFill>
          <a:blip r:embed="rId3" cstate="print"/>
          <a:stretch>
            <a:fillRect/>
          </a:stretch>
        </p:blipFill>
        <p:spPr>
          <a:xfrm>
            <a:off x="5868144" y="3140968"/>
            <a:ext cx="2857500" cy="26384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храм2.jpg"/>
          <p:cNvPicPr>
            <a:picLocks noGrp="1" noChangeAspect="1"/>
          </p:cNvPicPr>
          <p:nvPr>
            <p:ph idx="1"/>
          </p:nvPr>
        </p:nvPicPr>
        <p:blipFill>
          <a:blip r:embed="rId2" cstate="print"/>
          <a:stretch>
            <a:fillRect/>
          </a:stretch>
        </p:blipFill>
        <p:spPr>
          <a:xfrm>
            <a:off x="-39356" y="0"/>
            <a:ext cx="9183356" cy="6906735"/>
          </a:xfrm>
        </p:spPr>
      </p:pic>
      <p:sp>
        <p:nvSpPr>
          <p:cNvPr id="5" name="Прямоугольник 4"/>
          <p:cNvSpPr/>
          <p:nvPr/>
        </p:nvSpPr>
        <p:spPr>
          <a:xfrm>
            <a:off x="611560" y="980728"/>
            <a:ext cx="5400600" cy="5539978"/>
          </a:xfrm>
          <a:prstGeom prst="rect">
            <a:avLst/>
          </a:prstGeom>
        </p:spPr>
        <p:txBody>
          <a:bodyPr wrap="square">
            <a:spAutoFit/>
          </a:bodyPr>
          <a:lstStyle/>
          <a:p>
            <a:r>
              <a:rPr lang="ru-RU" dirty="0" smtClean="0"/>
              <a:t>   </a:t>
            </a:r>
            <a:r>
              <a:rPr lang="ru-RU" sz="1600" dirty="0" smtClean="0">
                <a:latin typeface="Times New Roman" pitchFamily="18" charset="0"/>
                <a:cs typeface="Times New Roman" pitchFamily="18" charset="0"/>
              </a:rPr>
              <a:t>В </a:t>
            </a:r>
            <a:r>
              <a:rPr lang="ru-RU" sz="1600" dirty="0">
                <a:latin typeface="Times New Roman" pitchFamily="18" charset="0"/>
                <a:cs typeface="Times New Roman" pitchFamily="18" charset="0"/>
              </a:rPr>
              <a:t>июле </a:t>
            </a:r>
            <a:r>
              <a:rPr lang="ru-RU" sz="1600" dirty="0" smtClean="0">
                <a:latin typeface="Times New Roman" pitchFamily="18" charset="0"/>
                <a:cs typeface="Times New Roman" pitchFamily="18" charset="0"/>
              </a:rPr>
              <a:t>1937 года </a:t>
            </a:r>
            <a:r>
              <a:rPr lang="ru-RU" sz="1600" dirty="0">
                <a:latin typeface="Times New Roman" pitchFamily="18" charset="0"/>
                <a:cs typeface="Times New Roman" pitchFamily="18" charset="0"/>
              </a:rPr>
              <a:t>он, как и практически все жившие в Средней Азии другие православные священнослужители, был арестован сотрудниками госбезопасности</a:t>
            </a:r>
            <a:r>
              <a:rPr lang="ru-RU" sz="1600" dirty="0" smtClean="0">
                <a:latin typeface="Times New Roman" pitchFamily="18" charset="0"/>
                <a:cs typeface="Times New Roman" pitchFamily="18" charset="0"/>
              </a:rPr>
              <a:t>.</a:t>
            </a:r>
            <a:r>
              <a:rPr lang="ru-RU" sz="1600" dirty="0">
                <a:latin typeface="Times New Roman" pitchFamily="18" charset="0"/>
                <a:cs typeface="Times New Roman" pitchFamily="18" charset="0"/>
              </a:rPr>
              <a:t> Отбывать третью ссылку епископу назначили в поселке Большая Мурта, что в 120 км на север от Красноярска. Там власти не только позволили ему работать в местной больнице, но и даже выезжать в Томск, где в городской библиотеке он продолжал вести работу над своими научными трудами</a:t>
            </a:r>
            <a:r>
              <a:rPr lang="ru-RU" sz="1600" dirty="0" smtClean="0">
                <a:latin typeface="Times New Roman" pitchFamily="18" charset="0"/>
                <a:cs typeface="Times New Roman" pitchFamily="18" charset="0"/>
              </a:rPr>
              <a:t>.</a:t>
            </a:r>
            <a:r>
              <a:rPr lang="ru-RU" sz="1600" dirty="0">
                <a:latin typeface="Times New Roman" pitchFamily="18" charset="0"/>
                <a:cs typeface="Times New Roman" pitchFamily="18" charset="0"/>
              </a:rPr>
              <a:t> </a:t>
            </a:r>
            <a:endParaRPr lang="ru-RU" sz="1600" dirty="0" smtClean="0">
              <a:latin typeface="Times New Roman" pitchFamily="18" charset="0"/>
              <a:cs typeface="Times New Roman" pitchFamily="18" charset="0"/>
            </a:endParaRPr>
          </a:p>
          <a:p>
            <a:r>
              <a:rPr lang="ru-RU" sz="1600" dirty="0">
                <a:latin typeface="Times New Roman" pitchFamily="18" charset="0"/>
                <a:cs typeface="Times New Roman" pitchFamily="18" charset="0"/>
              </a:rPr>
              <a:t> </a:t>
            </a:r>
            <a:r>
              <a:rPr lang="ru-RU" sz="1600" dirty="0" smtClean="0">
                <a:latin typeface="Times New Roman" pitchFamily="18" charset="0"/>
                <a:cs typeface="Times New Roman" pitchFamily="18" charset="0"/>
              </a:rPr>
              <a:t>  С </a:t>
            </a:r>
            <a:r>
              <a:rPr lang="ru-RU" sz="1600" dirty="0">
                <a:latin typeface="Times New Roman" pitchFamily="18" charset="0"/>
                <a:cs typeface="Times New Roman" pitchFamily="18" charset="0"/>
              </a:rPr>
              <a:t>началом Великой Отечественной войны святитель </a:t>
            </a:r>
            <a:r>
              <a:rPr lang="ru-RU" sz="1600" dirty="0" smtClean="0">
                <a:latin typeface="Times New Roman" pitchFamily="18" charset="0"/>
                <a:cs typeface="Times New Roman" pitchFamily="18" charset="0"/>
              </a:rPr>
              <a:t>Лука</a:t>
            </a:r>
            <a:r>
              <a:rPr lang="ru-RU" sz="1600" dirty="0">
                <a:latin typeface="Times New Roman" pitchFamily="18" charset="0"/>
                <a:cs typeface="Times New Roman" pitchFamily="18" charset="0"/>
              </a:rPr>
              <a:t>  находясь на положении ссыльного, стал главным врачом эвакуационного госпиталя №</a:t>
            </a:r>
            <a:r>
              <a:rPr lang="ru-RU" sz="1600" dirty="0" smtClean="0">
                <a:latin typeface="Times New Roman" pitchFamily="18" charset="0"/>
                <a:cs typeface="Times New Roman" pitchFamily="18" charset="0"/>
              </a:rPr>
              <a:t>1515.</a:t>
            </a:r>
            <a:r>
              <a:rPr lang="ru-RU" sz="1600" dirty="0">
                <a:latin typeface="Times New Roman" pitchFamily="18" charset="0"/>
                <a:cs typeface="Times New Roman" pitchFamily="18" charset="0"/>
              </a:rPr>
              <a:t>  </a:t>
            </a:r>
            <a:endParaRPr lang="ru-RU" sz="1600" dirty="0" smtClean="0">
              <a:latin typeface="Times New Roman" pitchFamily="18" charset="0"/>
              <a:cs typeface="Times New Roman" pitchFamily="18" charset="0"/>
            </a:endParaRPr>
          </a:p>
          <a:p>
            <a:r>
              <a:rPr lang="ru-RU" sz="1600" dirty="0">
                <a:latin typeface="Times New Roman" pitchFamily="18" charset="0"/>
                <a:cs typeface="Times New Roman" pitchFamily="18" charset="0"/>
              </a:rPr>
              <a:t> </a:t>
            </a:r>
            <a:r>
              <a:rPr lang="ru-RU" sz="1600" dirty="0" smtClean="0">
                <a:latin typeface="Times New Roman" pitchFamily="18" charset="0"/>
                <a:cs typeface="Times New Roman" pitchFamily="18" charset="0"/>
              </a:rPr>
              <a:t>  27 </a:t>
            </a:r>
            <a:r>
              <a:rPr lang="ru-RU" sz="1600" dirty="0">
                <a:latin typeface="Times New Roman" pitchFamily="18" charset="0"/>
                <a:cs typeface="Times New Roman" pitchFamily="18" charset="0"/>
              </a:rPr>
              <a:t>декабря 1942 года святитель Лука был назначен Управляющим восстановленной Красноярской (Енисейской) </a:t>
            </a:r>
            <a:r>
              <a:rPr lang="ru-RU" sz="1600" dirty="0" smtClean="0">
                <a:latin typeface="Times New Roman" pitchFamily="18" charset="0"/>
                <a:cs typeface="Times New Roman" pitchFamily="18" charset="0"/>
              </a:rPr>
              <a:t>епархией.</a:t>
            </a:r>
            <a:r>
              <a:rPr lang="ru-RU" sz="1600" dirty="0">
                <a:latin typeface="Times New Roman" pitchFamily="18" charset="0"/>
                <a:cs typeface="Times New Roman" pitchFamily="18" charset="0"/>
              </a:rPr>
              <a:t>  </a:t>
            </a:r>
            <a:endParaRPr lang="ru-RU" sz="1600" dirty="0" smtClean="0">
              <a:latin typeface="Times New Roman" pitchFamily="18" charset="0"/>
              <a:cs typeface="Times New Roman" pitchFamily="18" charset="0"/>
            </a:endParaRPr>
          </a:p>
          <a:p>
            <a:r>
              <a:rPr lang="ru-RU" sz="1600" dirty="0">
                <a:latin typeface="Times New Roman" pitchFamily="18" charset="0"/>
                <a:cs typeface="Times New Roman" pitchFamily="18" charset="0"/>
              </a:rPr>
              <a:t> </a:t>
            </a:r>
            <a:r>
              <a:rPr lang="ru-RU" sz="1600" dirty="0" smtClean="0">
                <a:latin typeface="Times New Roman" pitchFamily="18" charset="0"/>
                <a:cs typeface="Times New Roman" pitchFamily="18" charset="0"/>
              </a:rPr>
              <a:t>  В </a:t>
            </a:r>
            <a:r>
              <a:rPr lang="ru-RU" sz="1600" dirty="0">
                <a:latin typeface="Times New Roman" pitchFamily="18" charset="0"/>
                <a:cs typeface="Times New Roman" pitchFamily="18" charset="0"/>
              </a:rPr>
              <a:t>сентябре 1943 ему позволили выехать в Москву для участия в Поместном соборе, избравшем Патриархом Московским и всея Руси Митрополита Сергия, а в феврале 1944 году, в связи с жалобами  на плохое состояние здоровья, власти разрешили ему переехать в Тамбов. Там святитель вновь совмещал работу врача, ученую деятельность и архиерейское служение в сане архиепископа. </a:t>
            </a:r>
          </a:p>
        </p:txBody>
      </p:sp>
      <p:pic>
        <p:nvPicPr>
          <p:cNvPr id="6" name="Picture 8" descr="http://itd1.mycdn.me/image?id=802700969055&amp;t=20&amp;plc=WEB&amp;tkn=*dHahjh4y1Wr3zuMC6LS0ebHIwF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0" y="2924944"/>
            <a:ext cx="2690592" cy="32757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TotalTime>
  <Words>836</Words>
  <Application>Microsoft Office PowerPoint</Application>
  <PresentationFormat>Экран (4:3)</PresentationFormat>
  <Paragraphs>42</Paragraphs>
  <Slides>21</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21</vt:i4>
      </vt:variant>
    </vt:vector>
  </HeadingPairs>
  <TitlesOfParts>
    <vt:vector size="25" baseType="lpstr">
      <vt:lpstr>Arial</vt:lpstr>
      <vt:lpstr>Calibri</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Krokoz™</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dc:creator>
  <cp:lastModifiedBy>User2</cp:lastModifiedBy>
  <cp:revision>40</cp:revision>
  <dcterms:created xsi:type="dcterms:W3CDTF">2021-04-15T09:54:23Z</dcterms:created>
  <dcterms:modified xsi:type="dcterms:W3CDTF">2021-06-03T08:07:25Z</dcterms:modified>
</cp:coreProperties>
</file>