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B04E0-4DA4-4C92-88E4-2F939536EBE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55E3-9795-4816-8C79-E9B1337EA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2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D55E3-9795-4816-8C79-E9B1337EA2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8D0FA-8C45-487A-B606-DCD6301A5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2DA868-DA3A-4844-9F10-6EC657646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7AAA85-27E3-43CD-8DFD-0C9A8C91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B62F4E-D3D3-4DF1-8DA4-53E72DFD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CA037E-78F6-42A8-9531-46E12A94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3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B68941-D597-4136-8092-42B4D2FC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F1FAC6-D5AF-4819-AA66-F25702ED6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D03747-BF80-494C-9B72-6E39CA5E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49D5DC-16A7-4BC4-AD73-94C9503C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26C8C2-2D2E-45E6-9E01-5B831950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2BBACD9-8D40-4EE3-8899-F72ADF12D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B8E414-20E1-40B0-ADBD-6B7248808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E13BB5-F89D-4E65-847E-8388229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3C45B3-6661-4602-83E5-F532F972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671196-3C96-4789-9A95-9256B790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946C4B-EF2A-43F0-BEBA-09A26383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C832B0-CD6E-4195-9BA0-0C7E0119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399D8F-C9E7-448E-83A9-C758B868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637172-6DAF-49A6-960A-940D1010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9CCDCB-93CB-4FD7-95BC-25E33BCF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1E887-108D-4F4F-9062-050E8B49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E97AA3-E10D-4AB2-8C79-3A8BF18BA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F4BCC3-E1FC-47F6-9BD0-09B31717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3F5363-2F8C-4DDF-90A4-2D1A8060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D09500-992C-4BB5-8204-A397B0AA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73CD56-2927-49BF-BABF-9C9D6257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68F946-F1A5-4286-981B-4593CA499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9CAC75-BDB8-4B06-8BB4-A17AFFB26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B9CF50-A0CF-4D85-9C2C-CD6D982C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F1F17A-0527-4295-8449-8AC9AD17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6E6584-B035-40DB-80F9-E604E569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9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E96AB7-BD6B-497D-9726-548F2354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7C8563-CD85-4CAE-9ECB-1B067DA42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92C6A7C-8AF3-47BB-8135-800ECE59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B3DB9AD-C5CE-4DC7-B4AD-FE6095F16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31B928B-EA25-47CF-9558-960706B3E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AB10949-B63E-47A8-9029-6A42BD64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625D3D5-3B04-4BF3-8524-411150AA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E9873FE-1184-485F-999A-03E9E1F5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67775-D636-402F-B936-52F9D1A1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43344B-E020-4EC4-A60A-0C2C9F2D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98E7CB-9D90-423C-9513-E428EEE1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4263F90-AD6D-4737-B4CA-E4510CEB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9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353461A-2052-47DC-A3CE-412F18BE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3DF518-EB82-4C3B-8426-7490CFA1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875A24-8D06-41E8-B211-E0B93FA7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0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90F024-5684-494D-9006-68AC1656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CBEBA5-3111-4660-9EF4-9A2C9759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8DBDD2-9E32-4DD8-A02D-662761FC9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F6D9B2-9537-4F4A-A3BE-5576E093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41C74-598A-4D50-BAFB-1AFFF31F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CD911E-B002-4289-BE51-8D9D4247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9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64E564-46D7-403F-A2D4-AFF5AD9F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33236AC-FC64-4606-AFB9-4CA19E959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E32C561-19F1-439F-A47A-92DE03FBE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B7AD71-1E78-4B2C-A036-FF17B2AD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F67FC6-6A7A-425F-ADD4-ED875986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E5E250-2910-4330-92C9-E85FE804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7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009C04-AEDC-425D-8120-91F3DE86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C1415A-B49F-420E-A8C0-04BFD20D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788471-AE75-460E-9888-D2F9EE39C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2D1F-DCBA-4981-ADDB-897196D2392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1F54F-3492-4F5E-A110-E97B4AD4B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62F1B5-DB75-4E2E-A46F-B899B546B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7B3F-5111-456A-9C0D-0EC42AE03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8E45DC-E194-4112-8371-B2AED9BAD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252FC1-F003-4EF3-9232-A885E9782761}"/>
              </a:ext>
            </a:extLst>
          </p:cNvPr>
          <p:cNvSpPr txBox="1"/>
          <p:nvPr/>
        </p:nvSpPr>
        <p:spPr>
          <a:xfrm>
            <a:off x="816746" y="5069150"/>
            <a:ext cx="1059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200" b="1" dirty="0"/>
              <a:t>Зрение – бесценный дар</a:t>
            </a:r>
          </a:p>
        </p:txBody>
      </p:sp>
    </p:spTree>
    <p:extLst>
      <p:ext uri="{BB962C8B-B14F-4D97-AF65-F5344CB8AC3E}">
        <p14:creationId xmlns:p14="http://schemas.microsoft.com/office/powerpoint/2010/main" val="262296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4B04B7-F3DD-4ACD-BE5F-BD9E07E1155F}"/>
              </a:ext>
            </a:extLst>
          </p:cNvPr>
          <p:cNvSpPr txBox="1"/>
          <p:nvPr/>
        </p:nvSpPr>
        <p:spPr>
          <a:xfrm>
            <a:off x="248575" y="97655"/>
            <a:ext cx="1173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616.053 </a:t>
            </a:r>
            <a:r>
              <a:rPr lang="ru-RU" sz="2400" dirty="0" smtClean="0"/>
              <a:t>Т–30 </a:t>
            </a:r>
            <a:r>
              <a:rPr lang="ru-RU" sz="2400" dirty="0"/>
              <a:t>Тейлор, Д. Детская офтальмология / Д. Тейлор, К. Хойт ; перевод с английского под редакцией Э. В. Егоровой. – Москва : БИНОМ, 2007. – 248 с. : ил. – </a:t>
            </a:r>
            <a:r>
              <a:rPr lang="en-US" sz="2400" dirty="0"/>
              <a:t>ISBN 978-5-9518-0189</a:t>
            </a:r>
            <a:r>
              <a:rPr lang="ru-RU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D5A7EA-6678-4CBD-B176-D7DCD849299E}"/>
              </a:ext>
            </a:extLst>
          </p:cNvPr>
          <p:cNvSpPr txBox="1"/>
          <p:nvPr/>
        </p:nvSpPr>
        <p:spPr>
          <a:xfrm>
            <a:off x="4283765" y="2057400"/>
            <a:ext cx="73328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 В книге нашли отражение все необходимые для офтальмологов сведения по оказанию квалифицированной помощи больным детям и их родителям. Приведены данные по эпидемиологии глазных заболеваний, методам скрининга. Рассмотрены процессы развития глаза и формирования зрительного восприятия, а также аномалии развития. Подробно освещены симптомы, диагностика и лечение заболеваний глаз. Представлена методика сбора анамнеза, осмотра и обследования ребёнка.</a:t>
            </a:r>
          </a:p>
          <a:p>
            <a:pPr algn="just"/>
            <a:r>
              <a:rPr lang="ru-RU" sz="2000" dirty="0"/>
              <a:t>    Книга для офтальмологов, педиатров, студентов медицинских учебных заведений.</a:t>
            </a:r>
          </a:p>
          <a:p>
            <a:pPr algn="just"/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C77E36B-8C9D-42AE-A910-9DF97C87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53" y="1441174"/>
            <a:ext cx="3434591" cy="52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ED1E3B5-EF4F-4485-8F51-97C521E11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5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752182-85E6-4D53-AAC9-BE16CACE917E}"/>
              </a:ext>
            </a:extLst>
          </p:cNvPr>
          <p:cNvSpPr txBox="1"/>
          <p:nvPr/>
        </p:nvSpPr>
        <p:spPr>
          <a:xfrm>
            <a:off x="1811045" y="976543"/>
            <a:ext cx="10235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200" dirty="0"/>
              <a:t>Спасибо за внимание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FCD347-08B3-458A-BF99-F59C10CEDFD2}"/>
              </a:ext>
            </a:extLst>
          </p:cNvPr>
          <p:cNvSpPr txBox="1"/>
          <p:nvPr/>
        </p:nvSpPr>
        <p:spPr>
          <a:xfrm>
            <a:off x="798990" y="3124940"/>
            <a:ext cx="10395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Выставку подготовила зав. сектором отдела обслуживания печатными изданиями и </a:t>
            </a:r>
            <a:r>
              <a:rPr lang="ru-RU" sz="3200" dirty="0" smtClean="0"/>
              <a:t>фондохранения Воронина И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ru-RU" sz="3200" dirty="0" smtClean="0"/>
              <a:t>П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455B7F-33B1-4463-B53D-4BF0E2AA9F9F}"/>
              </a:ext>
            </a:extLst>
          </p:cNvPr>
          <p:cNvSpPr txBox="1"/>
          <p:nvPr/>
        </p:nvSpPr>
        <p:spPr>
          <a:xfrm>
            <a:off x="1500326" y="5814874"/>
            <a:ext cx="89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Книги находятся в к. 22.</a:t>
            </a:r>
          </a:p>
        </p:txBody>
      </p:sp>
    </p:spTree>
    <p:extLst>
      <p:ext uri="{BB962C8B-B14F-4D97-AF65-F5344CB8AC3E}">
        <p14:creationId xmlns:p14="http://schemas.microsoft.com/office/powerpoint/2010/main" val="302414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99F139-0E6E-4CA3-8E92-20707F86E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1" y="1359347"/>
            <a:ext cx="3684835" cy="5187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2C0452-8F7E-41D6-8A74-E982E4E9B9CF}"/>
              </a:ext>
            </a:extLst>
          </p:cNvPr>
          <p:cNvSpPr txBox="1"/>
          <p:nvPr/>
        </p:nvSpPr>
        <p:spPr>
          <a:xfrm>
            <a:off x="186431" y="62145"/>
            <a:ext cx="1170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Ф–881 </a:t>
            </a:r>
            <a:r>
              <a:rPr lang="ru-RU" sz="2400" dirty="0"/>
              <a:t>Фридлендер, Митчел Х. Зрение на все 100 %. Эффективные методики улучшения и исправления / Митчел Х. Фридлендер, Стеф Донев. – Москва : Мир книги, 2005. – 192 с. : ил. – </a:t>
            </a:r>
            <a:r>
              <a:rPr lang="en-US" sz="2400" dirty="0"/>
              <a:t>ISBN 5-486-00035-9.</a:t>
            </a:r>
            <a:r>
              <a:rPr lang="ru-RU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B2E879-95E5-4E0A-9BE6-AE0EA642A784}"/>
              </a:ext>
            </a:extLst>
          </p:cNvPr>
          <p:cNvSpPr txBox="1"/>
          <p:nvPr/>
        </p:nvSpPr>
        <p:spPr>
          <a:xfrm>
            <a:off x="4181383" y="1262475"/>
            <a:ext cx="7718256" cy="57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 Зрение – дар природы, которого не замечаешь, пока болезнь не ставит под угрозу обладание им. В последние десятилетия, в связи с повышением общего образовательного уровня, компьютеризацией и многочасовыми бдениями перед экраном телевизора, увеличилось и число людей, страдающих глазными заболеваниями. Свою лепту в печальную статистику вносят и неправильный образ жизни, следствием чего становятся глаукома и катаракты, причём далеко не всегда у стариков; и диабет, поражающий сосуды сетчатки; и стрессы, инфекции, приводящие к заражению плода или рождению недоношенных детей, с первых дней жизни обречённых на полную или частичную потерю зрения. Что делать, если беда случилась с вами или вашим родственником</a:t>
            </a:r>
            <a:r>
              <a:rPr lang="en-US" sz="2000" dirty="0"/>
              <a:t>? </a:t>
            </a:r>
            <a:r>
              <a:rPr lang="ru-RU" sz="2000" dirty="0"/>
              <a:t>Совсем нелишне знать, как устроен глаз. </a:t>
            </a:r>
          </a:p>
          <a:p>
            <a:pPr algn="just"/>
            <a:r>
              <a:rPr lang="ru-RU" sz="2000" dirty="0"/>
              <a:t>    Авторы предупреждают, что их труд носит исключительно просветительский характер, это не медицинское пособие и уж тем более не руководство по самолечению. Книга не только не отменяет необходимости обратиться к врачу, но и призвана побудить больного сделать это вовремя.   </a:t>
            </a:r>
          </a:p>
        </p:txBody>
      </p:sp>
    </p:spTree>
    <p:extLst>
      <p:ext uri="{BB962C8B-B14F-4D97-AF65-F5344CB8AC3E}">
        <p14:creationId xmlns:p14="http://schemas.microsoft.com/office/powerpoint/2010/main" val="150683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DEF968-4072-4942-96EB-AAF721F2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" y="1651245"/>
            <a:ext cx="3760248" cy="4873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D688CE-CECA-4CD7-A00B-6B97449D2935}"/>
              </a:ext>
            </a:extLst>
          </p:cNvPr>
          <p:cNvSpPr txBox="1"/>
          <p:nvPr/>
        </p:nvSpPr>
        <p:spPr>
          <a:xfrm>
            <a:off x="301841" y="239697"/>
            <a:ext cx="1156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К–493 </a:t>
            </a:r>
            <a:r>
              <a:rPr lang="ru-RU" sz="2400" dirty="0"/>
              <a:t>Клинические лекции по глазным болезням / под редакцией С. Э. Аветисова. – Москва : Медицина, 2010. – 144 с. : ил. – </a:t>
            </a:r>
            <a:r>
              <a:rPr lang="en-US" sz="2400" dirty="0"/>
              <a:t>ISBN 5-225-03537-X.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D932C6-C085-4A06-A592-88B975580EB8}"/>
              </a:ext>
            </a:extLst>
          </p:cNvPr>
          <p:cNvSpPr txBox="1"/>
          <p:nvPr/>
        </p:nvSpPr>
        <p:spPr>
          <a:xfrm>
            <a:off x="4882717" y="2041864"/>
            <a:ext cx="69867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Учебное пособие состоит из девяти лекций по основным разделам офтальмологии в соответствии с программой обучения по дисциплине «офтальмология» для студентов лечебного, медико-профилактического, стоматологического факультетов и факультета военного обучения. Эти разделы включают сведения об анатомии, функциях органа зрения, клинической рефракции, заболеваниях вспомогательного (придаточного) аппарата глаза, «синдромах» покраснения глаз, постепенного и внезапного снижения зрения, а также изменениях органа зрения при общих заболеваниях и повреждениях. Даны рекомендации по оказанию первой врачебной помощи и перечислены принципы лечения глаз.</a:t>
            </a:r>
          </a:p>
          <a:p>
            <a:pPr algn="just"/>
            <a:r>
              <a:rPr lang="ru-RU" sz="2000" dirty="0"/>
              <a:t>    Для студентов медицинских вузов.</a:t>
            </a:r>
          </a:p>
          <a:p>
            <a:pPr algn="jus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63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15D5590-E0B9-453D-BE30-D642C5E58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491448"/>
            <a:ext cx="3533313" cy="5007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C908EB-0E4D-4AE7-9DFE-924D963DFDF9}"/>
              </a:ext>
            </a:extLst>
          </p:cNvPr>
          <p:cNvSpPr txBox="1"/>
          <p:nvPr/>
        </p:nvSpPr>
        <p:spPr>
          <a:xfrm>
            <a:off x="186430" y="177553"/>
            <a:ext cx="11842813" cy="85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617.7 </a:t>
            </a:r>
            <a:r>
              <a:rPr lang="ru-RU" sz="2400" dirty="0" smtClean="0"/>
              <a:t>С–603 </a:t>
            </a:r>
            <a:r>
              <a:rPr lang="ru-RU" sz="2400" dirty="0"/>
              <a:t>Соловьёва, В. А. Все способы улучшения </a:t>
            </a:r>
            <a:r>
              <a:rPr lang="ru-RU" sz="2400" dirty="0" smtClean="0"/>
              <a:t>зрения: </a:t>
            </a:r>
            <a:r>
              <a:rPr lang="ru-RU" sz="2400" dirty="0"/>
              <a:t>эффективные методики / В. А. Соловьёва. – Санкт-Петербург : Нева, 2004. – 320 с. – </a:t>
            </a:r>
            <a:r>
              <a:rPr lang="en-US" sz="2400" dirty="0"/>
              <a:t>ISBN 5-7654-3882-2.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7FAB3C-12C2-4254-A28A-FA5E9E37970A}"/>
              </a:ext>
            </a:extLst>
          </p:cNvPr>
          <p:cNvSpPr txBox="1"/>
          <p:nvPr/>
        </p:nvSpPr>
        <p:spPr>
          <a:xfrm>
            <a:off x="4483222" y="2219417"/>
            <a:ext cx="7344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книге описаны наиболее действенные методики нормализации зрения, доступные для самостоятельного применения. Представлена информация о причинах ухудшения зрения с возрастом, при работе на компьютере, о способах сохранения и улучшения зрения, даны советы по профилактике и лечению некоторых заболеваний глаз, рассказано о методиках тренировок для восстановления и поддержания хорошего зрения.</a:t>
            </a:r>
          </a:p>
          <a:p>
            <a:pPr algn="just"/>
            <a:r>
              <a:rPr lang="ru-RU" sz="2000" dirty="0"/>
              <a:t>    Для широкого круга читателей.</a:t>
            </a:r>
          </a:p>
        </p:txBody>
      </p:sp>
    </p:spTree>
    <p:extLst>
      <p:ext uri="{BB962C8B-B14F-4D97-AF65-F5344CB8AC3E}">
        <p14:creationId xmlns:p14="http://schemas.microsoft.com/office/powerpoint/2010/main" val="163493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6594A7D-0D37-4A99-8B5A-00E4FFCCF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" y="1610678"/>
            <a:ext cx="3773010" cy="5016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B522CB-F0D7-42CB-AE56-5A6972C351D6}"/>
              </a:ext>
            </a:extLst>
          </p:cNvPr>
          <p:cNvSpPr txBox="1"/>
          <p:nvPr/>
        </p:nvSpPr>
        <p:spPr>
          <a:xfrm>
            <a:off x="390617" y="275208"/>
            <a:ext cx="1149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Ц–653 </a:t>
            </a:r>
            <a:r>
              <a:rPr lang="ru-RU" sz="2400" dirty="0"/>
              <a:t>Цинн, У. Зрение, очки и контактные линзы : полное руководство для «очкариков» / У. Цинн, </a:t>
            </a:r>
            <a:r>
              <a:rPr lang="ru-RU" sz="2400" dirty="0" smtClean="0"/>
              <a:t>Г. Соломон. </a:t>
            </a:r>
            <a:r>
              <a:rPr lang="ru-RU" sz="2400" dirty="0"/>
              <a:t>– Санкт-Петербург : Питер Пресс, 1997. – 416 с. – </a:t>
            </a:r>
            <a:r>
              <a:rPr lang="en-US" sz="2400" dirty="0"/>
              <a:t>ISBN 5-88782-066-7.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3E84E-43EF-475E-9116-011E15D8C4EE}"/>
              </a:ext>
            </a:extLst>
          </p:cNvPr>
          <p:cNvSpPr txBox="1"/>
          <p:nvPr/>
        </p:nvSpPr>
        <p:spPr>
          <a:xfrm>
            <a:off x="4687410" y="1890944"/>
            <a:ext cx="7113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Эта книга окажет реальную помощь не только тем, кто пользуется очками или контактными линзами, но и тем, кто, не имея проблем со зрением, хотел бы оставаться здоровым и впредь. В ней без излишних сложностей описаны современные методы коррекции зрительных нарушений и новейшие достижения в области офтальмологии и микро хирургии глаза. Специальные разделы книги посвящены : проверке зрения, применению очков и контактных линз, практическим рекомендациям по лечению и профилактике глазных болезней.</a:t>
            </a:r>
          </a:p>
          <a:p>
            <a:pPr algn="just"/>
            <a:r>
              <a:rPr lang="ru-RU" sz="2000" dirty="0"/>
              <a:t>    Книга рассчитана на широкий круг читателей.</a:t>
            </a:r>
          </a:p>
        </p:txBody>
      </p:sp>
    </p:spTree>
    <p:extLst>
      <p:ext uri="{BB962C8B-B14F-4D97-AF65-F5344CB8AC3E}">
        <p14:creationId xmlns:p14="http://schemas.microsoft.com/office/powerpoint/2010/main" val="12159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DE09F3-BB87-4235-94FD-F0D9D5C8C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1" y="1411549"/>
            <a:ext cx="3329126" cy="5211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AF3980-D39C-4F50-8135-27D36430C85F}"/>
              </a:ext>
            </a:extLst>
          </p:cNvPr>
          <p:cNvSpPr txBox="1"/>
          <p:nvPr/>
        </p:nvSpPr>
        <p:spPr>
          <a:xfrm>
            <a:off x="337351" y="133165"/>
            <a:ext cx="1160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В–608 </a:t>
            </a:r>
            <a:r>
              <a:rPr lang="ru-RU" sz="2400" dirty="0"/>
              <a:t>Внутриглазная раневая инфекция : руководство для врачей / А. М. Южаков, Р. А. Гундорова, В. В. Нероев, А. В. Степанов. – Москва : МИА, 2007. – </a:t>
            </a:r>
            <a:r>
              <a:rPr lang="ru-RU" sz="2400" dirty="0" smtClean="0"/>
              <a:t>240 с</a:t>
            </a:r>
            <a:r>
              <a:rPr lang="ru-RU" sz="2400" dirty="0"/>
              <a:t>. : ил. – </a:t>
            </a:r>
            <a:r>
              <a:rPr lang="en-US" sz="2400" dirty="0"/>
              <a:t>ISBN 5-89481-519-3</a:t>
            </a:r>
            <a:r>
              <a:rPr lang="ru-RU" sz="2400" dirty="0"/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2B8E45-443B-4862-8809-F8109C0AC608}"/>
              </a:ext>
            </a:extLst>
          </p:cNvPr>
          <p:cNvSpPr txBox="1"/>
          <p:nvPr/>
        </p:nvSpPr>
        <p:spPr>
          <a:xfrm>
            <a:off x="4279037" y="2467992"/>
            <a:ext cx="7421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Освещены вопросы этиологии и патогенеза посттравматического воспалительного процесса после прободного ранения глазного яблока, приведены клинические формы гнойных осложнений и современная классификация внутриглазной инфекции. Рассмотрены методы диагностики, лечения и профилактики внутриглазной раневой инфекции.</a:t>
            </a:r>
          </a:p>
          <a:p>
            <a:pPr algn="just"/>
            <a:r>
              <a:rPr lang="ru-RU" sz="2000" dirty="0"/>
              <a:t>     Для врачей-офтальмологов и студентов медицинских вузов.</a:t>
            </a:r>
          </a:p>
        </p:txBody>
      </p:sp>
    </p:spTree>
    <p:extLst>
      <p:ext uri="{BB962C8B-B14F-4D97-AF65-F5344CB8AC3E}">
        <p14:creationId xmlns:p14="http://schemas.microsoft.com/office/powerpoint/2010/main" val="412030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675603-3638-49DA-A53D-8A1CFA34CD99}"/>
              </a:ext>
            </a:extLst>
          </p:cNvPr>
          <p:cNvSpPr txBox="1"/>
          <p:nvPr/>
        </p:nvSpPr>
        <p:spPr>
          <a:xfrm>
            <a:off x="258932" y="190869"/>
            <a:ext cx="116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Н–561 </a:t>
            </a:r>
            <a:r>
              <a:rPr lang="ru-RU" sz="2400" dirty="0"/>
              <a:t>Нестеров, А. П. Глаукома / А. П. Нестеров. – 2-е изд., перераб. – Москва : МИА, 2014. – 360 с. : ил., табл. – </a:t>
            </a:r>
            <a:r>
              <a:rPr lang="en-US" sz="2400" dirty="0"/>
              <a:t>ISBN 978-5-9986-0151-4</a:t>
            </a:r>
            <a:r>
              <a:rPr lang="ru-RU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1B1EE9-BC7B-4F0A-9129-8B00C15AF734}"/>
              </a:ext>
            </a:extLst>
          </p:cNvPr>
          <p:cNvSpPr txBox="1"/>
          <p:nvPr/>
        </p:nvSpPr>
        <p:spPr>
          <a:xfrm>
            <a:off x="4549804" y="1535837"/>
            <a:ext cx="70000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Данное, второе, издание книги значительно переработано с учётом современных представлений о патогенезе, диагностике и лечении глаукомы.</a:t>
            </a:r>
          </a:p>
          <a:p>
            <a:pPr algn="just"/>
            <a:r>
              <a:rPr lang="ru-RU" sz="2000" dirty="0"/>
              <a:t>    В книге рассмотрены вопросы механизма формирования внутриглазного давления, закономерности, определяющие гидродинамику и гидростатику глаза. Описаны клиническая картина, диагностика и дифференциальная диагностика различных форм глаукомы (врожденной, первичной и вторичной). Подробно освещены вопросы патогенеза, особенно первичной глаукомы, включая и особенности глаукоматозного поражения зрительного нерва. Представлены современные методы лечения и разработаны показания к ним с учетом их оптимизации.</a:t>
            </a:r>
          </a:p>
          <a:p>
            <a:pPr algn="just"/>
            <a:r>
              <a:rPr lang="ru-RU" sz="2000" dirty="0"/>
              <a:t>    Для офтальмологов.</a:t>
            </a:r>
          </a:p>
          <a:p>
            <a:pPr algn="just"/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2995F3-A2F7-4EB1-9792-47E9A258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23" y="1139418"/>
            <a:ext cx="3448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A87569-3C1C-4353-B66D-3A2D9A2F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1" y="1185170"/>
            <a:ext cx="3515556" cy="5442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774E56-8E8D-4208-9E78-A099F5AB167F}"/>
              </a:ext>
            </a:extLst>
          </p:cNvPr>
          <p:cNvSpPr txBox="1"/>
          <p:nvPr/>
        </p:nvSpPr>
        <p:spPr>
          <a:xfrm>
            <a:off x="390617" y="230819"/>
            <a:ext cx="1170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Д–306 </a:t>
            </a:r>
            <a:r>
              <a:rPr lang="ru-RU" sz="2400" dirty="0"/>
              <a:t>Демирчоглян, Г. Г. Тренируйте зрение / Г. Г. Демирчоглян. – Москва : Советский спорт, 1990. – 48 с. </a:t>
            </a:r>
            <a:r>
              <a:rPr lang="ru-RU" sz="2400" dirty="0" smtClean="0"/>
              <a:t>: ил</a:t>
            </a:r>
            <a:r>
              <a:rPr lang="ru-RU" sz="2400" dirty="0"/>
              <a:t>. – (Физкультура для здоровья). – </a:t>
            </a:r>
            <a:r>
              <a:rPr lang="en-US" sz="2400" dirty="0"/>
              <a:t>ISBN 5-85009-166-1</a:t>
            </a:r>
            <a:r>
              <a:rPr lang="ru-RU" sz="24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B8431-417F-46FC-8B67-FAB3C7B1DC31}"/>
              </a:ext>
            </a:extLst>
          </p:cNvPr>
          <p:cNvSpPr txBox="1"/>
          <p:nvPr/>
        </p:nvSpPr>
        <p:spPr>
          <a:xfrm>
            <a:off x="4678532" y="1757779"/>
            <a:ext cx="688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этой брошюре, предназначенной для широкого круга читателей, автор, о строении глаза человека и его работе, предлагает разнообразные упражнения для сохранения и коррекции остроты зрения. Советы и рекомендации, предложенные в этом выпуске, помогут уберечь глаза от многих нежелательных последствий, которые несет с собой эпоха научно-технической революции.</a:t>
            </a:r>
          </a:p>
          <a:p>
            <a:pPr algn="just"/>
            <a:r>
              <a:rPr lang="ru-RU" sz="2000" dirty="0"/>
              <a:t>    Что лучше : излечиться от болезни или не заболеть вообще</a:t>
            </a:r>
            <a:r>
              <a:rPr lang="en-US" sz="2000" dirty="0"/>
              <a:t>? </a:t>
            </a:r>
            <a:r>
              <a:rPr lang="ru-RU" sz="2000" dirty="0"/>
              <a:t>Ну конечно, лучше остаться здоровым.</a:t>
            </a:r>
          </a:p>
        </p:txBody>
      </p:sp>
    </p:spTree>
    <p:extLst>
      <p:ext uri="{BB962C8B-B14F-4D97-AF65-F5344CB8AC3E}">
        <p14:creationId xmlns:p14="http://schemas.microsoft.com/office/powerpoint/2010/main" val="45958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D64917-40F1-4C0A-83C6-AE3FC7A40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" y="1420428"/>
            <a:ext cx="3364637" cy="5184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3ED481-EC6E-46C4-98CC-F1CC0DEA477B}"/>
              </a:ext>
            </a:extLst>
          </p:cNvPr>
          <p:cNvSpPr txBox="1"/>
          <p:nvPr/>
        </p:nvSpPr>
        <p:spPr>
          <a:xfrm>
            <a:off x="346228" y="124287"/>
            <a:ext cx="1175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617.7 </a:t>
            </a:r>
            <a:r>
              <a:rPr lang="ru-RU" sz="2400" dirty="0" smtClean="0"/>
              <a:t>Г–948 </a:t>
            </a:r>
            <a:r>
              <a:rPr lang="ru-RU" sz="2400" dirty="0"/>
              <a:t>Гундорова, Р. А. Современная офтальмотравматология / Р. А. Гундорова, А. В. Степанов, Н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Ф</a:t>
            </a:r>
            <a:r>
              <a:rPr lang="ru-RU" sz="2400" dirty="0"/>
              <a:t>. Курбанова. – Москва : Медицина, 2007. – 256 с. : ил. – </a:t>
            </a:r>
            <a:r>
              <a:rPr lang="en-US" sz="2400" dirty="0"/>
              <a:t>ISBN 5-225-04382-8</a:t>
            </a:r>
            <a:r>
              <a:rPr lang="ru-RU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555155-8EE7-4664-BAB1-743163EFF8FF}"/>
              </a:ext>
            </a:extLst>
          </p:cNvPr>
          <p:cNvSpPr txBox="1"/>
          <p:nvPr/>
        </p:nvSpPr>
        <p:spPr>
          <a:xfrm>
            <a:off x="4394447" y="1669002"/>
            <a:ext cx="7519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книге подробно освещено изменение структуры глазного травматизма, происшедшее в 90-е годы ХХ столетия. Дана современная классификация глазного травматизма, представлены его формы. В отдельной главе отражены особенности поражения глаз газовым оружием.</a:t>
            </a:r>
          </a:p>
          <a:p>
            <a:pPr algn="just"/>
            <a:r>
              <a:rPr lang="ru-RU" sz="2000" dirty="0"/>
              <a:t>    На основании собственных наблюдений проанализированы особенности современных глазных травм пациентов специализированного отдела Московского НИИ глазных болезней им. Гельмгольца. Описаны клинические признаки, офтальмодиагностика, систематизированы мероприятия неотложной и отсроченной медицинской помощи при различных видах повреждений глаз и их последствий.</a:t>
            </a:r>
          </a:p>
          <a:p>
            <a:pPr algn="just"/>
            <a:r>
              <a:rPr lang="ru-RU" sz="2000" dirty="0"/>
              <a:t>    Для врачей-офтальмологов. </a:t>
            </a:r>
          </a:p>
        </p:txBody>
      </p:sp>
    </p:spTree>
    <p:extLst>
      <p:ext uri="{BB962C8B-B14F-4D97-AF65-F5344CB8AC3E}">
        <p14:creationId xmlns:p14="http://schemas.microsoft.com/office/powerpoint/2010/main" val="2953491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1214</Words>
  <Application>Microsoft Office PowerPoint</Application>
  <PresentationFormat>Широкоэкранный</PresentationFormat>
  <Paragraphs>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Соколаев Андрей</dc:creator>
  <cp:lastModifiedBy>User2</cp:lastModifiedBy>
  <cp:revision>57</cp:revision>
  <dcterms:created xsi:type="dcterms:W3CDTF">2021-03-09T15:18:24Z</dcterms:created>
  <dcterms:modified xsi:type="dcterms:W3CDTF">2021-03-29T12:46:53Z</dcterms:modified>
</cp:coreProperties>
</file>