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8" r:id="rId4"/>
    <p:sldId id="265" r:id="rId5"/>
    <p:sldId id="263" r:id="rId6"/>
    <p:sldId id="264" r:id="rId7"/>
    <p:sldId id="268" r:id="rId8"/>
    <p:sldId id="267" r:id="rId9"/>
    <p:sldId id="279" r:id="rId10"/>
    <p:sldId id="275" r:id="rId11"/>
    <p:sldId id="273" r:id="rId12"/>
    <p:sldId id="274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9E2E"/>
    <a:srgbClr val="DEDBA6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471-211C-4A2A-BE34-C6D5C38EEBA6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ADB0-0337-44BF-8DE0-4BAD91077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471-211C-4A2A-BE34-C6D5C38EEBA6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ADB0-0337-44BF-8DE0-4BAD91077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471-211C-4A2A-BE34-C6D5C38EEBA6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ADB0-0337-44BF-8DE0-4BAD91077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471-211C-4A2A-BE34-C6D5C38EEBA6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ADB0-0337-44BF-8DE0-4BAD91077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471-211C-4A2A-BE34-C6D5C38EEBA6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ADB0-0337-44BF-8DE0-4BAD91077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471-211C-4A2A-BE34-C6D5C38EEBA6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ADB0-0337-44BF-8DE0-4BAD91077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471-211C-4A2A-BE34-C6D5C38EEBA6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ADB0-0337-44BF-8DE0-4BAD91077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471-211C-4A2A-BE34-C6D5C38EEBA6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ADB0-0337-44BF-8DE0-4BAD91077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471-211C-4A2A-BE34-C6D5C38EEBA6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ADB0-0337-44BF-8DE0-4BAD91077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471-211C-4A2A-BE34-C6D5C38EEBA6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ADB0-0337-44BF-8DE0-4BAD91077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471-211C-4A2A-BE34-C6D5C38EEBA6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ADB0-0337-44BF-8DE0-4BAD91077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A1471-211C-4A2A-BE34-C6D5C38EEBA6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EADB0-0337-44BF-8DE0-4BAD91077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 descr="альб3.jpg"/>
          <p:cNvPicPr>
            <a:picLocks noChangeAspect="1"/>
          </p:cNvPicPr>
          <p:nvPr/>
        </p:nvPicPr>
        <p:blipFill>
          <a:blip r:embed="rId2" cstate="print"/>
          <a:srcRect b="1027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7584" y="836712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Календарь</a:t>
            </a:r>
          </a:p>
          <a:p>
            <a:pPr algn="ctr"/>
            <a:r>
              <a:rPr lang="ru-RU" sz="5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 поэзии и прозы</a:t>
            </a:r>
            <a:endParaRPr lang="ru-RU" sz="5400" b="1" dirty="0">
              <a:solidFill>
                <a:schemeClr val="accent5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7904" y="6309320"/>
            <a:ext cx="5384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Выполнила зав. сектором ООПИФ Буравлева М.А.</a:t>
            </a:r>
            <a:endParaRPr lang="ru-RU" sz="1400" dirty="0">
              <a:solidFill>
                <a:schemeClr val="accent5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нтябрь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404664"/>
            <a:ext cx="3491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Сентябрь</a:t>
            </a:r>
            <a:endParaRPr lang="ru-RU" sz="32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4" name="Рисунок 3" descr="а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924944"/>
            <a:ext cx="2026647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7504" y="3789040"/>
            <a:ext cx="396044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Будущий великий 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поэт </a:t>
            </a:r>
          </a:p>
          <a:p>
            <a:r>
              <a:rPr lang="ru-RU" sz="16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Эдуард Асадов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 родился в 1923 году в интеллигентной учительской семье. В своей поэзии автор всегда уважал справедливость, принимая как своих злейших врагов все пороки человечества. Его стихи, как те руки, что помогают подняться тем, кто в беде, горе и печали.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5877272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       </a:t>
            </a: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  <a:t>1923 - 2004 гг.</a:t>
            </a:r>
            <a:endParaRPr lang="ru-RU" sz="1400" dirty="0">
              <a:solidFill>
                <a:schemeClr val="bg1">
                  <a:lumMod val="8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Рисунок 6" descr="асадов.jpg"/>
          <p:cNvPicPr>
            <a:picLocks noChangeAspect="1"/>
          </p:cNvPicPr>
          <p:nvPr/>
        </p:nvPicPr>
        <p:blipFill>
          <a:blip r:embed="rId4" cstate="print"/>
          <a:srcRect b="1862"/>
          <a:stretch>
            <a:fillRect/>
          </a:stretch>
        </p:blipFill>
        <p:spPr>
          <a:xfrm>
            <a:off x="7020272" y="692696"/>
            <a:ext cx="1760984" cy="25922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504" y="1124744"/>
            <a:ext cx="4752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«Я могу тебя очень ждать,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Долго-долго и верно-верно,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И ночами могу не спать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Год, и два, и всю жизнь, наверно!</a:t>
            </a: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Пусть листочки календаря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Облетят, как листва у сада,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Только знать бы, что все не зря,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Что тебе это вправду надо!..»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020272" y="620688"/>
            <a:ext cx="695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84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А90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1540" y="6516633"/>
            <a:ext cx="8280920" cy="584775"/>
          </a:xfrm>
          <a:prstGeom prst="rect">
            <a:avLst/>
          </a:prstGeom>
          <a:solidFill>
            <a:srgbClr val="B89E2E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Асадов,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А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Зарницы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войны : повесть,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стихи,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поэмы / Э. А. Асадов.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Москва :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Воениздат, 1989. – 464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ктябр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7904" y="332656"/>
            <a:ext cx="2272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Октябрь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4" name="Рисунок 3" descr="цв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48680"/>
            <a:ext cx="223224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55576" y="2780928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itchFamily="34" charset="0"/>
              </a:rPr>
              <a:t>1892 – 1941 гг.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1052736"/>
            <a:ext cx="590465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itchFamily="34" charset="0"/>
              </a:rPr>
              <a:t>   </a:t>
            </a:r>
            <a:r>
              <a:rPr lang="ru-RU" sz="1600" u="sng" dirty="0" smtClean="0">
                <a:latin typeface="Arial Black" pitchFamily="34" charset="0"/>
              </a:rPr>
              <a:t>Марина Ивановна Цветаева </a:t>
            </a:r>
            <a:r>
              <a:rPr lang="ru-RU" sz="1600" dirty="0" smtClean="0">
                <a:latin typeface="Arial Black" pitchFamily="34" charset="0"/>
              </a:rPr>
              <a:t>родилась               8 октября 1892 года. Знаменитая русская поэтесса, прозаик, переводчик, которая своим творчеством оставила яркий след в литературе XX века. В ее стихотворениях ярко выражена музыкальность, поскольку в детстве Цветаева обучалась игре на фортепиано.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3429000"/>
            <a:ext cx="5184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itchFamily="34" charset="0"/>
              </a:rPr>
              <a:t>«Мне нравится, что Вы больны не мной, Мне нравится, что я больна не Вами, </a:t>
            </a:r>
          </a:p>
          <a:p>
            <a:r>
              <a:rPr lang="ru-RU" sz="1600" dirty="0" smtClean="0">
                <a:latin typeface="Arial Black" pitchFamily="34" charset="0"/>
              </a:rPr>
              <a:t>Что никогда тяжелый шар земной </a:t>
            </a:r>
          </a:p>
          <a:p>
            <a:r>
              <a:rPr lang="ru-RU" sz="1600" dirty="0" smtClean="0">
                <a:latin typeface="Arial Black" pitchFamily="34" charset="0"/>
              </a:rPr>
              <a:t>Не уплывет под нашими ногами.</a:t>
            </a:r>
          </a:p>
          <a:p>
            <a:endParaRPr lang="ru-RU" sz="1600" dirty="0" smtClean="0">
              <a:latin typeface="Arial Black" pitchFamily="34" charset="0"/>
            </a:endParaRPr>
          </a:p>
          <a:p>
            <a:r>
              <a:rPr lang="ru-RU" sz="1600" dirty="0" smtClean="0">
                <a:latin typeface="Arial Black" pitchFamily="34" charset="0"/>
              </a:rPr>
              <a:t> Мне нравится, что можно быть смешной – </a:t>
            </a:r>
          </a:p>
          <a:p>
            <a:r>
              <a:rPr lang="ru-RU" sz="1600" dirty="0" smtClean="0">
                <a:latin typeface="Arial Black" pitchFamily="34" charset="0"/>
              </a:rPr>
              <a:t>Распущенной – и не играть словами,</a:t>
            </a:r>
          </a:p>
          <a:p>
            <a:r>
              <a:rPr lang="ru-RU" sz="1600" dirty="0" smtClean="0">
                <a:latin typeface="Arial Black" pitchFamily="34" charset="0"/>
              </a:rPr>
              <a:t> И не краснеть удушливой волной, </a:t>
            </a:r>
          </a:p>
          <a:p>
            <a:r>
              <a:rPr lang="ru-RU" sz="1600" dirty="0" smtClean="0">
                <a:latin typeface="Arial Black" pitchFamily="34" charset="0"/>
              </a:rPr>
              <a:t>Слегка соприкоснувшись рукавами…»</a:t>
            </a:r>
            <a:endParaRPr lang="ru-RU" sz="1600" dirty="0">
              <a:latin typeface="Arial Black" pitchFamily="34" charset="0"/>
            </a:endParaRPr>
          </a:p>
        </p:txBody>
      </p:sp>
      <p:pic>
        <p:nvPicPr>
          <p:cNvPr id="8" name="Рисунок 7" descr="цв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2924944"/>
            <a:ext cx="1766523" cy="27557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84168" y="292494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84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Ц271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5800621"/>
            <a:ext cx="7506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Цветаева,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Избранное/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составитель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А. Белова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Москва 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Просвещение, 1989. – 367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с.: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ноябр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19872" y="18864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 Ноябрь</a:t>
            </a:r>
            <a:endParaRPr lang="ru-RU" sz="3200" dirty="0">
              <a:solidFill>
                <a:schemeClr val="accent3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5733256"/>
            <a:ext cx="5796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Блок,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Лирика / 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Блок. - Москва : Детская литература, 2006. - 303 с. : ил.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бл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4664"/>
            <a:ext cx="2088232" cy="2822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07504" y="3789040"/>
            <a:ext cx="52930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itchFamily="34" charset="0"/>
              </a:rPr>
              <a:t>  </a:t>
            </a:r>
            <a:r>
              <a:rPr lang="ru-RU" sz="1600" u="sng" dirty="0" smtClean="0">
                <a:latin typeface="Arial Black" pitchFamily="34" charset="0"/>
              </a:rPr>
              <a:t> Александр Александрович Блок</a:t>
            </a:r>
            <a:r>
              <a:rPr lang="ru-RU" sz="1600" dirty="0" smtClean="0">
                <a:latin typeface="Arial Black" pitchFamily="34" charset="0"/>
              </a:rPr>
              <a:t> родился 28 ноября 1880 года. Русский поэт, писатель, публицист, драматург, переводчик, литературный критик. Классик русской литературы XX столетия, один из крупнейших представителей русского символизма.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3212976"/>
            <a:ext cx="2793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1880 – 1921 гг.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836712"/>
            <a:ext cx="3829714" cy="3026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Black" pitchFamily="34" charset="0"/>
              </a:rPr>
              <a:t>«Там неба осветленный край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Средь дымных пятен.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Там разговор гусиных стай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Так внятен.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Свободен, весел и силен,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В дали любимой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Я слышу непомерный звон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Неуследимый.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Там осень сумрачным пером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Широко реет,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Там старый лес под топором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Редеет».   </a:t>
            </a:r>
          </a:p>
          <a:p>
            <a:r>
              <a:rPr lang="ru-RU" sz="1400" dirty="0" smtClean="0">
                <a:latin typeface="Arial Black" pitchFamily="34" charset="0"/>
              </a:rPr>
              <a:t>                                       1910 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" name="Рисунок 9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2780928"/>
            <a:ext cx="1872208" cy="27720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28184" y="2708920"/>
            <a:ext cx="1583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84</a:t>
            </a:r>
          </a:p>
          <a:p>
            <a:r>
              <a:rPr lang="ru-RU" sz="1200" dirty="0" smtClean="0"/>
              <a:t>Б701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кабр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9872" y="188640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Декабрь</a:t>
            </a:r>
            <a:endParaRPr lang="ru-RU" sz="3200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4" name="Рисунок 3" descr="фото 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404664"/>
            <a:ext cx="2160240" cy="2620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987824" y="3429000"/>
            <a:ext cx="59046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Black" pitchFamily="34" charset="0"/>
                <a:cs typeface="Times New Roman" pitchFamily="18" charset="0"/>
              </a:rPr>
              <a:t>   </a:t>
            </a:r>
            <a:r>
              <a:rPr lang="ru-RU" sz="1600" b="1" u="sng" dirty="0" smtClean="0">
                <a:latin typeface="Arial Black" pitchFamily="34" charset="0"/>
                <a:cs typeface="Times New Roman" pitchFamily="18" charset="0"/>
              </a:rPr>
              <a:t>Фёдор Иванович Тютчев </a:t>
            </a:r>
            <a:r>
              <a:rPr lang="ru-RU" sz="1600" b="1" dirty="0" smtClean="0">
                <a:latin typeface="Arial Black" pitchFamily="34" charset="0"/>
                <a:cs typeface="Times New Roman" pitchFamily="18" charset="0"/>
              </a:rPr>
              <a:t>- известный поэт, один из самых выдающихся представителей философской и политической лирики.</a:t>
            </a:r>
          </a:p>
          <a:p>
            <a:r>
              <a:rPr lang="ru-RU" sz="1600" b="1" dirty="0" smtClean="0">
                <a:latin typeface="Arial Black" pitchFamily="34" charset="0"/>
                <a:cs typeface="Times New Roman" pitchFamily="18" charset="0"/>
              </a:rPr>
              <a:t>   Родился 5 декабря 1803 года в усадьбе Овстуг Орловской губернии в дворянской семье. </a:t>
            </a:r>
          </a:p>
          <a:p>
            <a:r>
              <a:rPr lang="ru-RU" sz="1600" b="1" dirty="0" smtClean="0">
                <a:latin typeface="Arial Black" pitchFamily="34" charset="0"/>
                <a:cs typeface="Times New Roman" pitchFamily="18" charset="0"/>
              </a:rPr>
              <a:t>Стихи великого  русского поэта каждый  знает с детства: «Люблю грозу в начале мая», «Зима не даром злится, прошла её пора», «Ещё в полях белеет снег, а воды уж весной шумят»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..</a:t>
            </a: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лири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429000"/>
            <a:ext cx="2221961" cy="31107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23728" y="908720"/>
            <a:ext cx="4680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itchFamily="34" charset="0"/>
                <a:cs typeface="Times New Roman" pitchFamily="18" charset="0"/>
              </a:rPr>
              <a:t>«Умом </a:t>
            </a:r>
            <a:r>
              <a:rPr lang="ru-RU" b="1" dirty="0">
                <a:latin typeface="Arial Black" pitchFamily="34" charset="0"/>
                <a:cs typeface="Times New Roman" pitchFamily="18" charset="0"/>
              </a:rPr>
              <a:t>— Россию не понять,</a:t>
            </a:r>
            <a:br>
              <a:rPr lang="ru-RU" b="1" dirty="0">
                <a:latin typeface="Arial Black" pitchFamily="34" charset="0"/>
                <a:cs typeface="Times New Roman" pitchFamily="18" charset="0"/>
              </a:rPr>
            </a:br>
            <a:r>
              <a:rPr lang="ru-RU" b="1" dirty="0">
                <a:latin typeface="Arial Black" pitchFamily="34" charset="0"/>
                <a:cs typeface="Times New Roman" pitchFamily="18" charset="0"/>
              </a:rPr>
              <a:t>Аршином общим не измерить.</a:t>
            </a:r>
            <a:br>
              <a:rPr lang="ru-RU" b="1" dirty="0">
                <a:latin typeface="Arial Black" pitchFamily="34" charset="0"/>
                <a:cs typeface="Times New Roman" pitchFamily="18" charset="0"/>
              </a:rPr>
            </a:br>
            <a:r>
              <a:rPr lang="ru-RU" b="1" dirty="0">
                <a:latin typeface="Arial Black" pitchFamily="34" charset="0"/>
                <a:cs typeface="Times New Roman" pitchFamily="18" charset="0"/>
              </a:rPr>
              <a:t>У ней особенная стать —</a:t>
            </a:r>
            <a:br>
              <a:rPr lang="ru-RU" b="1" dirty="0">
                <a:latin typeface="Arial Black" pitchFamily="34" charset="0"/>
                <a:cs typeface="Times New Roman" pitchFamily="18" charset="0"/>
              </a:rPr>
            </a:br>
            <a:r>
              <a:rPr lang="ru-RU" b="1" dirty="0">
                <a:latin typeface="Arial Black" pitchFamily="34" charset="0"/>
                <a:cs typeface="Times New Roman" pitchFamily="18" charset="0"/>
              </a:rPr>
              <a:t>В Россию можно только </a:t>
            </a:r>
            <a:r>
              <a:rPr lang="ru-RU" b="1" dirty="0" smtClean="0">
                <a:latin typeface="Arial Black" pitchFamily="34" charset="0"/>
                <a:cs typeface="Times New Roman" pitchFamily="18" charset="0"/>
              </a:rPr>
              <a:t>верить.»</a:t>
            </a:r>
            <a:endParaRPr lang="ru-RU" b="1" dirty="0">
              <a:latin typeface="Arial Black" pitchFamily="34" charset="0"/>
              <a:cs typeface="Times New Roman" pitchFamily="18" charset="0"/>
            </a:endParaRPr>
          </a:p>
          <a:p>
            <a:r>
              <a:rPr lang="ru-RU" b="1" dirty="0" smtClean="0">
                <a:latin typeface="Arial Black" pitchFamily="34" charset="0"/>
                <a:cs typeface="Times New Roman" pitchFamily="18" charset="0"/>
              </a:rPr>
              <a:t>                                               1866 </a:t>
            </a:r>
            <a:r>
              <a:rPr lang="ru-RU" b="1" dirty="0">
                <a:latin typeface="Arial Black" pitchFamily="34" charset="0"/>
                <a:cs typeface="Times New Roman" pitchFamily="18" charset="0"/>
              </a:rPr>
              <a:t>г.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3501008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84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Т986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25001" y="5959108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Тютчев,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Ф.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Лирика / Ф. Тютчев. - Москва : АСТ, 2006. - 346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76256" y="2996952"/>
            <a:ext cx="2653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itchFamily="34" charset="0"/>
              </a:rPr>
              <a:t> 1803 – 1873 гг.</a:t>
            </a:r>
            <a:endParaRPr lang="ru-RU" sz="1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я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9912" y="260648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Январь</a:t>
            </a:r>
            <a:endParaRPr lang="ru-RU" sz="3200" dirty="0"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3284984"/>
            <a:ext cx="453650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Black" pitchFamily="34" charset="0"/>
              </a:rPr>
              <a:t>«Я умру в крещенские морозы.</a:t>
            </a:r>
            <a:br>
              <a:rPr lang="ru-RU" sz="1600" b="1" dirty="0" smtClean="0">
                <a:latin typeface="Arial Black" pitchFamily="34" charset="0"/>
              </a:rPr>
            </a:br>
            <a:r>
              <a:rPr lang="ru-RU" sz="1600" b="1" dirty="0" smtClean="0">
                <a:latin typeface="Arial Black" pitchFamily="34" charset="0"/>
              </a:rPr>
              <a:t>Я умру, когда трещат березы.</a:t>
            </a:r>
            <a:br>
              <a:rPr lang="ru-RU" sz="1600" b="1" dirty="0" smtClean="0">
                <a:latin typeface="Arial Black" pitchFamily="34" charset="0"/>
              </a:rPr>
            </a:br>
            <a:r>
              <a:rPr lang="ru-RU" sz="1600" b="1" dirty="0" smtClean="0">
                <a:latin typeface="Arial Black" pitchFamily="34" charset="0"/>
              </a:rPr>
              <a:t>А весною ужас будет полный:</a:t>
            </a:r>
            <a:br>
              <a:rPr lang="ru-RU" sz="1600" b="1" dirty="0" smtClean="0">
                <a:latin typeface="Arial Black" pitchFamily="34" charset="0"/>
              </a:rPr>
            </a:br>
            <a:r>
              <a:rPr lang="ru-RU" sz="1600" b="1" dirty="0" smtClean="0">
                <a:latin typeface="Arial Black" pitchFamily="34" charset="0"/>
              </a:rPr>
              <a:t>На погост речные хлынут волны!</a:t>
            </a:r>
            <a:br>
              <a:rPr lang="ru-RU" sz="1600" b="1" dirty="0" smtClean="0">
                <a:latin typeface="Arial Black" pitchFamily="34" charset="0"/>
              </a:rPr>
            </a:br>
            <a:r>
              <a:rPr lang="ru-RU" sz="1600" b="1" dirty="0" smtClean="0">
                <a:latin typeface="Arial Black" pitchFamily="34" charset="0"/>
              </a:rPr>
              <a:t>Из моей затопленной могилы</a:t>
            </a:r>
            <a:br>
              <a:rPr lang="ru-RU" sz="1600" b="1" dirty="0" smtClean="0">
                <a:latin typeface="Arial Black" pitchFamily="34" charset="0"/>
              </a:rPr>
            </a:br>
            <a:r>
              <a:rPr lang="ru-RU" sz="1600" b="1" dirty="0" smtClean="0">
                <a:latin typeface="Arial Black" pitchFamily="34" charset="0"/>
              </a:rPr>
              <a:t>Гроб всплывет, забытый и унылый,</a:t>
            </a:r>
            <a:br>
              <a:rPr lang="ru-RU" sz="1600" b="1" dirty="0" smtClean="0">
                <a:latin typeface="Arial Black" pitchFamily="34" charset="0"/>
              </a:rPr>
            </a:br>
            <a:r>
              <a:rPr lang="ru-RU" sz="1600" b="1" dirty="0" smtClean="0">
                <a:latin typeface="Arial Black" pitchFamily="34" charset="0"/>
              </a:rPr>
              <a:t>Разобьется с треском,</a:t>
            </a:r>
            <a:br>
              <a:rPr lang="ru-RU" sz="1600" b="1" dirty="0" smtClean="0">
                <a:latin typeface="Arial Black" pitchFamily="34" charset="0"/>
              </a:rPr>
            </a:br>
            <a:r>
              <a:rPr lang="ru-RU" sz="1600" b="1" dirty="0" smtClean="0">
                <a:latin typeface="Arial Black" pitchFamily="34" charset="0"/>
              </a:rPr>
              <a:t>                                      и в потемки</a:t>
            </a:r>
            <a:br>
              <a:rPr lang="ru-RU" sz="1600" b="1" dirty="0" smtClean="0">
                <a:latin typeface="Arial Black" pitchFamily="34" charset="0"/>
              </a:rPr>
            </a:br>
            <a:r>
              <a:rPr lang="ru-RU" sz="1600" b="1" dirty="0" smtClean="0">
                <a:latin typeface="Arial Black" pitchFamily="34" charset="0"/>
              </a:rPr>
              <a:t>Уплывут ужасные обломки.</a:t>
            </a:r>
          </a:p>
          <a:p>
            <a:r>
              <a:rPr lang="ru-RU" sz="1600" b="1" dirty="0" smtClean="0">
                <a:latin typeface="Arial Black" pitchFamily="34" charset="0"/>
              </a:rPr>
              <a:t>Сам не знаю, что это такое…</a:t>
            </a:r>
            <a:br>
              <a:rPr lang="ru-RU" sz="1600" b="1" dirty="0" smtClean="0">
                <a:latin typeface="Arial Black" pitchFamily="34" charset="0"/>
              </a:rPr>
            </a:br>
            <a:r>
              <a:rPr lang="ru-RU" sz="1600" b="1" dirty="0" smtClean="0">
                <a:latin typeface="Arial Black" pitchFamily="34" charset="0"/>
              </a:rPr>
              <a:t>Я не верю вечности покоя!»</a:t>
            </a:r>
          </a:p>
          <a:p>
            <a:endParaRPr lang="ru-RU" dirty="0"/>
          </a:p>
        </p:txBody>
      </p:sp>
      <p:pic>
        <p:nvPicPr>
          <p:cNvPr id="8" name="Рисунок 7" descr="ру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116632"/>
            <a:ext cx="1800200" cy="2633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580112" y="2973511"/>
            <a:ext cx="3744416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ru-RU" sz="1400" u="sng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Николай Рубцов 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родился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3 января 1936 года в селе Емецк Емецкого района Северного края (ныне Холмогорского района Архангельской области).</a:t>
            </a:r>
            <a:r>
              <a:rPr lang="ru-RU" sz="1400" dirty="0" smtClean="0">
                <a:latin typeface="Arial Black" pitchFamily="34" charset="0"/>
              </a:rPr>
              <a:t> Поэзия Рубцова, предельно простая по своей стилистике и тематике, обладает творческой подлинностью, внутренней масштабностью, тонко разработанной образной структурой.</a:t>
            </a:r>
            <a:endParaRPr kumimoji="0" lang="ru-RU" sz="140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" name="Рисунок 9" descr="р.jpg"/>
          <p:cNvPicPr>
            <a:picLocks noChangeAspect="1"/>
          </p:cNvPicPr>
          <p:nvPr/>
        </p:nvPicPr>
        <p:blipFill>
          <a:blip r:embed="rId4" cstate="print"/>
          <a:srcRect l="19761" t="9681" r="17240" b="9680"/>
          <a:stretch>
            <a:fillRect/>
          </a:stretch>
        </p:blipFill>
        <p:spPr>
          <a:xfrm>
            <a:off x="3995936" y="1268760"/>
            <a:ext cx="1575175" cy="20162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23928" y="1268760"/>
            <a:ext cx="870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84</a:t>
            </a:r>
          </a:p>
          <a:p>
            <a:r>
              <a:rPr lang="ru-RU" sz="1200" dirty="0" smtClean="0"/>
              <a:t>Р827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156176" y="2564904"/>
            <a:ext cx="2538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itchFamily="34" charset="0"/>
              </a:rPr>
              <a:t>   1936 – 1971 гг.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7824" y="6093296"/>
            <a:ext cx="64087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Рубцов,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Прощальная песня : сборник стихотворений / Н. М. Рубцов. - Москва : Русская книга, 1999. - 304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(Поэтическая Россия).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ев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7282" y="0"/>
            <a:ext cx="924128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7864" y="116632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Февраль</a:t>
            </a:r>
            <a:endParaRPr lang="ru-RU" sz="3200" dirty="0"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4" name="Рисунок 3" descr="пас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980728"/>
            <a:ext cx="1944216" cy="2651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1520" y="4005064"/>
            <a:ext cx="37444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 smtClean="0">
                <a:latin typeface="Arial Black" pitchFamily="34" charset="0"/>
              </a:rPr>
              <a:t>Борис Леонидович Пастернак</a:t>
            </a:r>
          </a:p>
          <a:p>
            <a:r>
              <a:rPr lang="ru-RU" sz="1400" dirty="0" smtClean="0">
                <a:latin typeface="Arial Black" pitchFamily="34" charset="0"/>
              </a:rPr>
              <a:t> родился 10 февраля 1890 года в Москве , умер 30 мая 1960 года в Переделкино. Русский поэт, писатель и переводчик. Один из крупнейших русских поэтов XX века.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6021288"/>
            <a:ext cx="8712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Пастернак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Доктор Живаго : роман / 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Пастернак ; художник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О. Пастернак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- Москва : Детская литература, 2009. – 606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ж.jpg"/>
          <p:cNvPicPr>
            <a:picLocks noChangeAspect="1"/>
          </p:cNvPicPr>
          <p:nvPr/>
        </p:nvPicPr>
        <p:blipFill>
          <a:blip r:embed="rId4" cstate="print"/>
          <a:srcRect l="12261" t="1050" r="10401" b="3401"/>
          <a:stretch>
            <a:fillRect/>
          </a:stretch>
        </p:blipFill>
        <p:spPr>
          <a:xfrm>
            <a:off x="5364088" y="620688"/>
            <a:ext cx="1584176" cy="26095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39952" y="3861048"/>
            <a:ext cx="43924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«Доктор Живаго» создавался писателем в течение десяти лет, с 1945 по 1955 год, и является вершиной его творчества как прозаика. Роман сопровождён стихами главного героя — Юрия Андреевича Живаго.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3501008"/>
            <a:ext cx="2015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  </a:t>
            </a:r>
            <a:r>
              <a:rPr lang="ru-RU" sz="1600" dirty="0" smtClean="0">
                <a:latin typeface="Arial Black" pitchFamily="34" charset="0"/>
              </a:rPr>
              <a:t>1890 – 1960 гг.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6" y="692696"/>
            <a:ext cx="886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84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П195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рт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7944" y="332656"/>
            <a:ext cx="2913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Март</a:t>
            </a:r>
            <a:endParaRPr lang="ru-RU" sz="3200" dirty="0">
              <a:solidFill>
                <a:srgbClr val="0070C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4" name="Рисунок 3" descr="бо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1687406" cy="2586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635896" y="1124744"/>
            <a:ext cx="51125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>
                <a:latin typeface="Arial Black" pitchFamily="34" charset="0"/>
              </a:rPr>
              <a:t>Евгений Абрамович Боратынский </a:t>
            </a:r>
            <a:r>
              <a:rPr lang="ru-RU" sz="1600" dirty="0" smtClean="0">
                <a:latin typeface="Arial Black" pitchFamily="34" charset="0"/>
              </a:rPr>
              <a:t>— русский поэт, переводчик. Одна из самых ярких и в то же время загадочных и недооценённых фигур русской литературы XIX века.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2852936"/>
            <a:ext cx="53285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«Мой дар убог, и голос мой негромок,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Но я живу, и на земли моё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Кому-нибудь любезно бытиё: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Его найдёт далекий мой потомок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В моих стихах; как знать? душа моя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Окажется с душой его в сношенье,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И как нашёл я друга в поколенье,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Читателя найду в потомстве я».</a:t>
            </a:r>
          </a:p>
          <a:p>
            <a:pPr algn="r"/>
            <a:r>
              <a:rPr lang="ru-RU" dirty="0" smtClean="0">
                <a:latin typeface="Arial Black" pitchFamily="34" charset="0"/>
              </a:rPr>
              <a:t>1828 г.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78092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1800-1844 гг.</a:t>
            </a:r>
            <a:endParaRPr lang="ru-RU" b="1" dirty="0"/>
          </a:p>
        </p:txBody>
      </p:sp>
      <p:pic>
        <p:nvPicPr>
          <p:cNvPr id="8" name="Рисунок 7" descr="бор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005064"/>
            <a:ext cx="1750620" cy="26696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4005064"/>
            <a:ext cx="641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</a:t>
            </a:r>
          </a:p>
          <a:p>
            <a:r>
              <a:rPr lang="ru-RU" sz="1200" dirty="0" smtClean="0"/>
              <a:t>Б82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483768" y="5805264"/>
            <a:ext cx="66602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Боратынский,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Стихотворения / составитель Е. Н. Лебедева. – Воронеж : Центрально-Черноземное книжное издательство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1977. – 384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прель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1840" y="0"/>
            <a:ext cx="1874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Апрель</a:t>
            </a:r>
            <a:endParaRPr lang="ru-RU" sz="3200" dirty="0">
              <a:solidFill>
                <a:schemeClr val="accent4">
                  <a:lumMod val="7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4" name="Рисунок 3" descr="гум1.jpg"/>
          <p:cNvPicPr>
            <a:picLocks noChangeAspect="1"/>
          </p:cNvPicPr>
          <p:nvPr/>
        </p:nvPicPr>
        <p:blipFill>
          <a:blip r:embed="rId3" cstate="print"/>
          <a:srcRect l="6046" t="9051" r="4355" b="26900"/>
          <a:stretch>
            <a:fillRect/>
          </a:stretch>
        </p:blipFill>
        <p:spPr>
          <a:xfrm>
            <a:off x="179512" y="116632"/>
            <a:ext cx="218975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267744" y="1052736"/>
            <a:ext cx="34563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 smtClean="0">
                <a:latin typeface="Arial Black" pitchFamily="34" charset="0"/>
              </a:rPr>
              <a:t>Николай Степанович Гумилёв </a:t>
            </a:r>
            <a:r>
              <a:rPr lang="ru-RU" sz="1400" dirty="0" smtClean="0">
                <a:latin typeface="Arial Black" pitchFamily="34" charset="0"/>
              </a:rPr>
              <a:t>родился 15 апреля 1886 года. Русский поэт Серебряного века, создатель школы акмеизма, прозаик, переводчик и литературный критик.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852936"/>
            <a:ext cx="554461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itchFamily="34" charset="0"/>
              </a:rPr>
              <a:t>«Еще не раз вы вспомните меня</a:t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>И весь мой мир волнующий и странный,</a:t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>Нелепый мир из песен и огня,</a:t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>Но меж других единый необманный.</a:t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>Он мог стать вашим тоже и не стал,</a:t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>Его вам было мало или много,</a:t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>Должно быть, плохо я стихи писал</a:t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>И вас неправедно просил у Бога.</a:t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>Но каждый раз вы склонитесь без сил</a:t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>И скажете: "Я вспоминать не смею.</a:t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>Ведь мир иной меня обворожил</a:t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>Простой и грубой прелестью своею".</a:t>
            </a:r>
          </a:p>
          <a:p>
            <a:r>
              <a:rPr lang="ru-RU" sz="1600" dirty="0" smtClean="0">
                <a:latin typeface="Arial Black" pitchFamily="34" charset="0"/>
              </a:rPr>
              <a:t>                                                    1917 г.</a:t>
            </a:r>
            <a:endParaRPr lang="ru-RU" sz="1600" dirty="0">
              <a:latin typeface="Arial Black" pitchFamily="34" charset="0"/>
            </a:endParaRPr>
          </a:p>
        </p:txBody>
      </p:sp>
      <p:pic>
        <p:nvPicPr>
          <p:cNvPr id="7" name="Рисунок 6" descr="гум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3501008"/>
            <a:ext cx="1800200" cy="297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588224" y="3501008"/>
            <a:ext cx="918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84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Г946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2564904"/>
            <a:ext cx="1656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 Black" pitchFamily="34" charset="0"/>
              </a:rPr>
              <a:t>1886 – 1921 гг.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6021288"/>
            <a:ext cx="5040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Гумилев,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Стихи; Письма о русской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поэзии / составитель Н. Богомолова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Москва 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Художественная литература, 1990. – 447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7904" y="260648"/>
            <a:ext cx="1352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Май</a:t>
            </a:r>
            <a:endParaRPr lang="ru-RU" sz="3200" dirty="0">
              <a:solidFill>
                <a:srgbClr val="7030A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6" name="Рисунок 5" descr="ок1.jpg"/>
          <p:cNvPicPr>
            <a:picLocks noChangeAspect="1"/>
          </p:cNvPicPr>
          <p:nvPr/>
        </p:nvPicPr>
        <p:blipFill>
          <a:blip r:embed="rId3" cstate="print"/>
          <a:srcRect b="22645"/>
          <a:stretch>
            <a:fillRect/>
          </a:stretch>
        </p:blipFill>
        <p:spPr>
          <a:xfrm>
            <a:off x="107504" y="620688"/>
            <a:ext cx="2088232" cy="2370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195737" y="836712"/>
            <a:ext cx="381642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 smtClean="0">
                <a:latin typeface="Arial Black" pitchFamily="34" charset="0"/>
              </a:rPr>
              <a:t>Булат Шалвович Окуджава </a:t>
            </a:r>
            <a:r>
              <a:rPr lang="ru-RU" sz="1400" dirty="0" smtClean="0">
                <a:latin typeface="Arial Black" pitchFamily="34" charset="0"/>
              </a:rPr>
              <a:t>родился 9 мая 1924 года. Советский и российский поэт, бард, прозаик и сценарист, композитор. Автор около двухсот авторских и эстрадных песен, один из наиболее ярких представителей жанра авторской песни в 1960-е—1980-е годы. Участник Великой Отечественной войны. Гвардии красноармеец.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3501008"/>
            <a:ext cx="38164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itchFamily="34" charset="0"/>
              </a:rPr>
              <a:t>«Ах ты, шарик голубой, грустная планета, </a:t>
            </a:r>
          </a:p>
          <a:p>
            <a:r>
              <a:rPr lang="ru-RU" sz="1600" dirty="0" smtClean="0">
                <a:latin typeface="Arial Black" pitchFamily="34" charset="0"/>
              </a:rPr>
              <a:t>что ж мы делаем с тобой?</a:t>
            </a:r>
          </a:p>
          <a:p>
            <a:r>
              <a:rPr lang="ru-RU" sz="1600" dirty="0" smtClean="0">
                <a:latin typeface="Arial Black" pitchFamily="34" charset="0"/>
              </a:rPr>
              <a:t> Для чего все это?</a:t>
            </a:r>
          </a:p>
          <a:p>
            <a:endParaRPr lang="ru-RU" sz="1600" dirty="0" smtClean="0">
              <a:latin typeface="Arial Black" pitchFamily="34" charset="0"/>
            </a:endParaRPr>
          </a:p>
          <a:p>
            <a:r>
              <a:rPr lang="ru-RU" sz="1600" dirty="0" smtClean="0">
                <a:latin typeface="Arial Black" pitchFamily="34" charset="0"/>
              </a:rPr>
              <a:t>Всё мы топчемся в крови,</a:t>
            </a:r>
          </a:p>
          <a:p>
            <a:r>
              <a:rPr lang="ru-RU" sz="1600" dirty="0" smtClean="0">
                <a:latin typeface="Arial Black" pitchFamily="34" charset="0"/>
              </a:rPr>
              <a:t> а ведь мы могли бы... Реки, полные любви,</a:t>
            </a:r>
          </a:p>
          <a:p>
            <a:r>
              <a:rPr lang="ru-RU" sz="1600" dirty="0" smtClean="0">
                <a:latin typeface="Arial Black" pitchFamily="34" charset="0"/>
              </a:rPr>
              <a:t>по тебе текли бы!» </a:t>
            </a:r>
          </a:p>
          <a:p>
            <a:r>
              <a:rPr lang="ru-RU" sz="1600" b="1" dirty="0" smtClean="0">
                <a:latin typeface="Arial Black" pitchFamily="34" charset="0"/>
              </a:rPr>
              <a:t>                                  1961 г.</a:t>
            </a:r>
            <a:endParaRPr lang="ru-RU" sz="1600" dirty="0">
              <a:latin typeface="Arial Black" pitchFamily="34" charset="0"/>
            </a:endParaRPr>
          </a:p>
        </p:txBody>
      </p:sp>
      <p:pic>
        <p:nvPicPr>
          <p:cNvPr id="9" name="Рисунок 8" descr="шар.jpg"/>
          <p:cNvPicPr>
            <a:picLocks noChangeAspect="1"/>
          </p:cNvPicPr>
          <p:nvPr/>
        </p:nvPicPr>
        <p:blipFill>
          <a:blip r:embed="rId4" cstate="print"/>
          <a:srcRect t="9915" b="10768"/>
          <a:stretch>
            <a:fillRect/>
          </a:stretch>
        </p:blipFill>
        <p:spPr>
          <a:xfrm>
            <a:off x="4572000" y="3284984"/>
            <a:ext cx="1905000" cy="25202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99992" y="3284984"/>
            <a:ext cx="810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84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О526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924944"/>
            <a:ext cx="2226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  1924 – 1997 гг.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1760" y="6093296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Окуджава,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Ах ты, шарик голубой... / Б. Окуджава. - Москва : Эксмо, 2007. - 352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юн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7904" y="260648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Июнь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Рисунок 4" descr="ах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190500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267744" y="1052736"/>
            <a:ext cx="61206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 smtClean="0">
                <a:latin typeface="Arial Black" pitchFamily="34" charset="0"/>
              </a:rPr>
              <a:t>Анна Андреевна Ахматова </a:t>
            </a:r>
            <a:r>
              <a:rPr lang="ru-RU" sz="1400" dirty="0" smtClean="0">
                <a:latin typeface="Arial Black" pitchFamily="34" charset="0"/>
              </a:rPr>
              <a:t>родилась 23 июня 1889 года. Русская поэтесса Серебряного века, переводчица и литературовед, одна из наиболее значимых фигур русской литературы XX века. Была номинирована на Нобелевскую премию по литературе.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492896"/>
            <a:ext cx="396044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1400" dirty="0" smtClean="0">
                <a:latin typeface="Arial Black" pitchFamily="34" charset="0"/>
              </a:rPr>
              <a:t>«Любовь покоряет обманно,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Напевом простым, неискусным.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Еще так недавно-странно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Ты не был седым и грустным.</a:t>
            </a:r>
          </a:p>
          <a:p>
            <a:pPr fontAlgn="t"/>
            <a:endParaRPr lang="ru-RU" sz="1400" dirty="0" smtClean="0">
              <a:latin typeface="Arial Black" pitchFamily="34" charset="0"/>
            </a:endParaRPr>
          </a:p>
          <a:p>
            <a:pPr fontAlgn="t"/>
            <a:r>
              <a:rPr lang="ru-RU" sz="1400" dirty="0" smtClean="0">
                <a:latin typeface="Arial Black" pitchFamily="34" charset="0"/>
              </a:rPr>
              <a:t>И когда она улыбалась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В садах твоих, в доме, в поле,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Повсюду тебе казалось,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Что вольный ты и на воле.</a:t>
            </a:r>
          </a:p>
          <a:p>
            <a:pPr fontAlgn="t"/>
            <a:endParaRPr lang="ru-RU" sz="1400" dirty="0" smtClean="0">
              <a:latin typeface="Arial Black" pitchFamily="34" charset="0"/>
            </a:endParaRPr>
          </a:p>
          <a:p>
            <a:pPr fontAlgn="t"/>
            <a:r>
              <a:rPr lang="ru-RU" sz="1400" dirty="0" smtClean="0">
                <a:latin typeface="Arial Black" pitchFamily="34" charset="0"/>
              </a:rPr>
              <a:t>Был светел ты, взятый ею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И пивший ее отравы.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Ведь звезды были крупнее,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Ведь пахли иначе травы,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Осенние травы»</a:t>
            </a:r>
            <a:r>
              <a:rPr lang="ru-RU" sz="1400" dirty="0" smtClean="0"/>
              <a:t>.</a:t>
            </a:r>
          </a:p>
          <a:p>
            <a:pPr fontAlgn="t"/>
            <a:r>
              <a:rPr lang="ru-RU" sz="1400" dirty="0" smtClean="0">
                <a:latin typeface="Arial Black" pitchFamily="34" charset="0"/>
              </a:rPr>
              <a:t>                                            1911г.</a:t>
            </a:r>
          </a:p>
          <a:p>
            <a:endParaRPr lang="ru-RU" dirty="0"/>
          </a:p>
        </p:txBody>
      </p:sp>
      <p:pic>
        <p:nvPicPr>
          <p:cNvPr id="9" name="Рисунок 8" descr="ах3.jpg"/>
          <p:cNvPicPr>
            <a:picLocks noChangeAspect="1"/>
          </p:cNvPicPr>
          <p:nvPr/>
        </p:nvPicPr>
        <p:blipFill>
          <a:blip r:embed="rId4" cstate="print"/>
          <a:srcRect l="18501" t="21650" r="22700" b="16926"/>
          <a:stretch>
            <a:fillRect/>
          </a:stretch>
        </p:blipFill>
        <p:spPr>
          <a:xfrm>
            <a:off x="7020272" y="3429000"/>
            <a:ext cx="1872208" cy="26077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20272" y="3356992"/>
            <a:ext cx="942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84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А954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2492896"/>
            <a:ext cx="207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1889 – 1966 гг.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5949280"/>
            <a:ext cx="9073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Ахматова,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Лирика / 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Ахматова. - Москва : Эксмо, 2007. - 384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ил. - (Золотая серия поэзии).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юль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3928" y="116632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Июль</a:t>
            </a:r>
            <a:endParaRPr lang="ru-RU" sz="3200" dirty="0">
              <a:solidFill>
                <a:srgbClr val="7030A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4" name="Рисунок 3" descr="дем1.jpg"/>
          <p:cNvPicPr>
            <a:picLocks noChangeAspect="1"/>
          </p:cNvPicPr>
          <p:nvPr/>
        </p:nvPicPr>
        <p:blipFill>
          <a:blip r:embed="rId3" cstate="print"/>
          <a:srcRect l="12034" r="17767"/>
          <a:stretch>
            <a:fillRect/>
          </a:stretch>
        </p:blipFill>
        <p:spPr>
          <a:xfrm>
            <a:off x="395536" y="404664"/>
            <a:ext cx="2520280" cy="2384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9512" y="3284984"/>
            <a:ext cx="424847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latin typeface="Arial Black" pitchFamily="34" charset="0"/>
              </a:rPr>
              <a:t>Андрей Дмитриевич Дементьев</a:t>
            </a:r>
            <a:r>
              <a:rPr lang="ru-RU" sz="1400" u="sng" dirty="0" smtClean="0">
                <a:latin typeface="Arial Black" pitchFamily="34" charset="0"/>
              </a:rPr>
              <a:t> </a:t>
            </a:r>
          </a:p>
          <a:p>
            <a:r>
              <a:rPr lang="ru-RU" sz="1400" dirty="0" smtClean="0">
                <a:latin typeface="Arial Black" pitchFamily="34" charset="0"/>
              </a:rPr>
              <a:t>родился 16 июля 1928 года.</a:t>
            </a:r>
            <a:r>
              <a:rPr lang="ru-RU" sz="1400" dirty="0" smtClean="0"/>
              <a:t>  </a:t>
            </a:r>
          </a:p>
          <a:p>
            <a:r>
              <a:rPr lang="ru-RU" sz="1400" dirty="0" smtClean="0">
                <a:latin typeface="Arial Black" pitchFamily="34" charset="0"/>
              </a:rPr>
              <a:t>Дементьев — один из известнейших советских поэтов второй половины XX века. Диапазон его творчества — от новелл о Михаиле Калинине («Август из Ревеля», 1970 г) до текстов к широко известным лирическим песням советской эпохи: «Алёнушка», «Лебединая верность», «Отчий дом», «Баллада о матери» и многих других.</a:t>
            </a:r>
          </a:p>
          <a:p>
            <a:endParaRPr lang="ru-RU" sz="12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692696"/>
            <a:ext cx="63367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itchFamily="34" charset="0"/>
              </a:rPr>
              <a:t>«Никогда ни о чем не жалейте вдогонку,</a:t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>Если то, что случилось, нельзя изменить.</a:t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>Как записку из прошлого, грусть свою скомкав,</a:t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>С этим прошлым порвите непрочную нить.</a:t>
            </a:r>
          </a:p>
          <a:p>
            <a:endParaRPr lang="ru-RU" sz="1600" dirty="0" smtClean="0">
              <a:latin typeface="Arial Black" pitchFamily="34" charset="0"/>
            </a:endParaRPr>
          </a:p>
          <a:p>
            <a:r>
              <a:rPr lang="ru-RU" sz="1600" dirty="0" smtClean="0">
                <a:latin typeface="Arial Black" pitchFamily="34" charset="0"/>
              </a:rPr>
              <a:t>Никогда не жалейте о том, что случилось.</a:t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>Иль о том, что случиться не может уже.</a:t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>Лишь бы озеро вашей души не мутилось</a:t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>Да надежды, как птицы, парили в душе…»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2708920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 Black" pitchFamily="34" charset="0"/>
              </a:rPr>
              <a:t>1928 – 2018 гг.</a:t>
            </a:r>
            <a:endParaRPr lang="ru-RU" sz="1600" dirty="0">
              <a:latin typeface="Arial Black" pitchFamily="34" charset="0"/>
            </a:endParaRPr>
          </a:p>
        </p:txBody>
      </p:sp>
      <p:pic>
        <p:nvPicPr>
          <p:cNvPr id="8" name="Рисунок 7" descr="дем2.jpg"/>
          <p:cNvPicPr>
            <a:picLocks noChangeAspect="1"/>
          </p:cNvPicPr>
          <p:nvPr/>
        </p:nvPicPr>
        <p:blipFill>
          <a:blip r:embed="rId4" cstate="print"/>
          <a:srcRect t="7436" b="8290"/>
          <a:stretch>
            <a:fillRect/>
          </a:stretch>
        </p:blipFill>
        <p:spPr>
          <a:xfrm>
            <a:off x="5220072" y="3284984"/>
            <a:ext cx="2016224" cy="25912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20072" y="328498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84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Д302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5816" y="5949280"/>
            <a:ext cx="7339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Дементьев,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Лирика / 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Дементьев. - 8-е изд. - Москва : Эксмо, 2005. - 352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вгус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912" y="260648"/>
            <a:ext cx="2057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Август</a:t>
            </a:r>
            <a:endParaRPr lang="ru-RU" sz="3200" dirty="0">
              <a:solidFill>
                <a:schemeClr val="accent6">
                  <a:lumMod val="75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6237312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Мережковский,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С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Петр и Алексей : роман / Д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С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Мережковский. - Москва : Современник, 1994. – 511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мер.jpg"/>
          <p:cNvPicPr>
            <a:picLocks noChangeAspect="1"/>
          </p:cNvPicPr>
          <p:nvPr/>
        </p:nvPicPr>
        <p:blipFill>
          <a:blip r:embed="rId3" cstate="print"/>
          <a:srcRect t="5670" b="16841"/>
          <a:stretch>
            <a:fillRect/>
          </a:stretch>
        </p:blipFill>
        <p:spPr>
          <a:xfrm>
            <a:off x="6569330" y="332656"/>
            <a:ext cx="217913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7504" y="836712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latin typeface="Arial Black" pitchFamily="34" charset="0"/>
              </a:rPr>
              <a:t>Дмитрий Сергеевич Мережковский</a:t>
            </a:r>
            <a:r>
              <a:rPr lang="ru-RU" sz="1600" dirty="0" smtClean="0">
                <a:latin typeface="Arial Black" pitchFamily="34" charset="0"/>
              </a:rPr>
              <a:t> родился </a:t>
            </a:r>
          </a:p>
          <a:p>
            <a:r>
              <a:rPr lang="ru-RU" sz="1600" dirty="0" smtClean="0">
                <a:latin typeface="Arial Black" pitchFamily="34" charset="0"/>
              </a:rPr>
              <a:t>14 августа 1865 году в Санкт-Петербурге. Русский писатель, поэт, литературный критик, переводчик, историк, религиозный философ, общественный деятель.</a:t>
            </a:r>
            <a:r>
              <a:rPr lang="ru-RU" sz="1600" dirty="0" smtClean="0"/>
              <a:t>  </a:t>
            </a:r>
            <a:r>
              <a:rPr lang="ru-RU" sz="1600" dirty="0" smtClean="0">
                <a:latin typeface="Arial Black" pitchFamily="34" charset="0"/>
              </a:rPr>
              <a:t>Он был автором философских романов, пьес, эссе, поэтических сборников, поднял отечественную историческую беллетристику на новую ступень.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endParaRPr lang="ru-RU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2240" y="2924944"/>
            <a:ext cx="1861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 Black" pitchFamily="34" charset="0"/>
              </a:rPr>
              <a:t>1865 – 1941 гг.</a:t>
            </a:r>
            <a:endParaRPr lang="ru-RU" sz="1600" dirty="0">
              <a:latin typeface="Arial Black" pitchFamily="34" charset="0"/>
            </a:endParaRPr>
          </a:p>
        </p:txBody>
      </p:sp>
      <p:pic>
        <p:nvPicPr>
          <p:cNvPr id="10" name="Рисунок 9" descr="мер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3068960"/>
            <a:ext cx="1849649" cy="28207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67944" y="3284983"/>
            <a:ext cx="658285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  <a:t>«Как часто выразить любовь мою хочу,</a:t>
            </a:r>
            <a:b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</a:b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  <a:t>Но ничего сказать я не умею,</a:t>
            </a:r>
            <a:b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</a:b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  <a:t>Я только радуюсь, страдаю и молчу:</a:t>
            </a:r>
            <a:b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</a:b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  <a:t>Как будто стыдно мне — я говорить не смею.</a:t>
            </a:r>
          </a:p>
          <a:p>
            <a:endParaRPr lang="ru-RU" sz="1400" dirty="0" smtClean="0">
              <a:solidFill>
                <a:schemeClr val="bg1">
                  <a:lumMod val="85000"/>
                </a:schemeClr>
              </a:solidFill>
              <a:latin typeface="Arial Black" pitchFamily="34" charset="0"/>
            </a:endParaRPr>
          </a:p>
          <a:p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  <a:t>И в близости ко мне живой души твоей</a:t>
            </a:r>
            <a:b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</a:b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  <a:t>Так все таинственно, так все необычайно,-</a:t>
            </a:r>
            <a:b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</a:b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  <a:t>Что слишком страшною божественною тайной</a:t>
            </a:r>
            <a:b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</a:b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  <a:t>Мне кажется любовь, чтоб говорить о ней.</a:t>
            </a:r>
          </a:p>
          <a:p>
            <a:endParaRPr lang="ru-RU" sz="1400" dirty="0" smtClean="0">
              <a:solidFill>
                <a:schemeClr val="bg1">
                  <a:lumMod val="85000"/>
                </a:schemeClr>
              </a:solidFill>
              <a:latin typeface="Arial Black" pitchFamily="34" charset="0"/>
            </a:endParaRPr>
          </a:p>
          <a:p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  <a:t>В нас чувства лучшие стыдливы и безмолвны,</a:t>
            </a:r>
            <a:b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</a:b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  <a:t>И все священное объемлет тишина:</a:t>
            </a:r>
            <a:b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</a:b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  <a:t>Пока шумят вверху сверкающие волны,</a:t>
            </a:r>
            <a:b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</a:b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  <a:t>Безмолвствует морская глубина».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259632" y="2996952"/>
            <a:ext cx="1047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84</a:t>
            </a:r>
          </a:p>
          <a:p>
            <a:r>
              <a:rPr lang="ru-RU" dirty="0" smtClean="0"/>
              <a:t>М52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789</Words>
  <Application>Microsoft Office PowerPoint</Application>
  <PresentationFormat>Экран (4:3)</PresentationFormat>
  <Paragraphs>131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User2</cp:lastModifiedBy>
  <cp:revision>102</cp:revision>
  <dcterms:created xsi:type="dcterms:W3CDTF">2021-04-19T08:16:33Z</dcterms:created>
  <dcterms:modified xsi:type="dcterms:W3CDTF">2021-05-14T06:42:06Z</dcterms:modified>
</cp:coreProperties>
</file>