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69C0E1-8E65-4CE2-8F34-3768BCCAFBDD}" type="datetimeFigureOut">
              <a:rPr lang="ru-RU" smtClean="0"/>
              <a:pPr/>
              <a:t>02.09.2021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1DFF76-05F1-4FCD-A44C-881FB73FC0C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alpha val="3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9C0E1-8E65-4CE2-8F34-3768BCCAFBDD}" type="datetimeFigureOut">
              <a:rPr lang="ru-RU" smtClean="0"/>
              <a:pPr/>
              <a:t>02.09.2021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DFF76-05F1-4FCD-A44C-881FB73FC0C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vatars.mds.yandex.net/get-zen_doc/1570751/pub_5e154a635ba2b500b22b86d0_5e155213028d6800ad2e4b94/scale_1200"/>
          <p:cNvPicPr>
            <a:picLocks noChangeAspect="1" noChangeArrowheads="1"/>
          </p:cNvPicPr>
          <p:nvPr/>
        </p:nvPicPr>
        <p:blipFill>
          <a:blip r:embed="rId2"/>
          <a:srcRect/>
          <a:stretch>
            <a:fillRect/>
          </a:stretch>
        </p:blipFill>
        <p:spPr bwMode="auto">
          <a:xfrm>
            <a:off x="642910" y="285728"/>
            <a:ext cx="7858180" cy="4643470"/>
          </a:xfrm>
          <a:prstGeom prst="rect">
            <a:avLst/>
          </a:prstGeom>
          <a:noFill/>
        </p:spPr>
      </p:pic>
      <p:sp>
        <p:nvSpPr>
          <p:cNvPr id="3" name="Прямоугольник 2"/>
          <p:cNvSpPr/>
          <p:nvPr/>
        </p:nvSpPr>
        <p:spPr>
          <a:xfrm>
            <a:off x="428596" y="5143512"/>
            <a:ext cx="8715404" cy="646331"/>
          </a:xfrm>
          <a:prstGeom prst="rect">
            <a:avLst/>
          </a:prstGeom>
        </p:spPr>
        <p:txBody>
          <a:bodyPr wrap="square">
            <a:spAutoFit/>
          </a:bodyPr>
          <a:lstStyle/>
          <a:p>
            <a:r>
              <a:rPr lang="ru-RU" sz="3600" b="1" dirty="0" smtClean="0"/>
              <a:t>Мастер интриг, мистики и ужасов С. Кинг</a:t>
            </a:r>
            <a:endParaRPr lang="ru-RU" sz="3600" b="1" dirty="0"/>
          </a:p>
        </p:txBody>
      </p:sp>
      <p:sp>
        <p:nvSpPr>
          <p:cNvPr id="4" name="Прямоугольник 3"/>
          <p:cNvSpPr/>
          <p:nvPr/>
        </p:nvSpPr>
        <p:spPr>
          <a:xfrm>
            <a:off x="678613" y="6023186"/>
            <a:ext cx="8215370" cy="369332"/>
          </a:xfrm>
          <a:prstGeom prst="rect">
            <a:avLst/>
          </a:prstGeom>
        </p:spPr>
        <p:txBody>
          <a:bodyPr wrap="square">
            <a:spAutoFit/>
          </a:bodyPr>
          <a:lstStyle/>
          <a:p>
            <a:pPr algn="ctr"/>
            <a:r>
              <a:rPr lang="ru-RU" b="1" dirty="0" smtClean="0"/>
              <a:t>Выставку подготовила зав. сектором отдела ОБВСК Оберемченко Н.И.</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4857752" y="428604"/>
            <a:ext cx="3911712" cy="6000792"/>
          </a:xfrm>
          <a:prstGeom prst="rect">
            <a:avLst/>
          </a:prstGeom>
          <a:noFill/>
          <a:ln w="9525">
            <a:noFill/>
            <a:miter lim="800000"/>
            <a:headEnd/>
            <a:tailEnd/>
          </a:ln>
          <a:effectLst/>
        </p:spPr>
      </p:pic>
      <p:sp>
        <p:nvSpPr>
          <p:cNvPr id="4" name="Прямоугольник 3"/>
          <p:cNvSpPr/>
          <p:nvPr/>
        </p:nvSpPr>
        <p:spPr>
          <a:xfrm>
            <a:off x="285720" y="2428868"/>
            <a:ext cx="4572032" cy="4093428"/>
          </a:xfrm>
          <a:prstGeom prst="rect">
            <a:avLst/>
          </a:prstGeom>
        </p:spPr>
        <p:txBody>
          <a:bodyPr wrap="square">
            <a:spAutoFit/>
          </a:bodyPr>
          <a:lstStyle/>
          <a:p>
            <a:r>
              <a:rPr lang="ru-RU" sz="2000" b="1" dirty="0" smtClean="0"/>
              <a:t>В городке Касл-Рок появился новый магазин — «Нужные вещи». И, надо сказать, заведение вполне соответствует своему названию: каждый житель городка находит здесь то, о чем прежде мог только мечтать, что дорого только ему. Хозяин магазина — загадочный мистер Гонт — готов расстаться с ценными товарами за незначительную цену: чтобы осуществить мечту, покупателю нужно просто сделать для продавца маленькое одолжение.</a:t>
            </a:r>
            <a:endParaRPr lang="ru-RU" sz="2000" b="1" dirty="0"/>
          </a:p>
        </p:txBody>
      </p:sp>
      <p:sp>
        <p:nvSpPr>
          <p:cNvPr id="5" name="Прямоугольник 4"/>
          <p:cNvSpPr/>
          <p:nvPr/>
        </p:nvSpPr>
        <p:spPr>
          <a:xfrm>
            <a:off x="285720" y="571480"/>
            <a:ext cx="4429156" cy="1631216"/>
          </a:xfrm>
          <a:prstGeom prst="rect">
            <a:avLst/>
          </a:prstGeom>
        </p:spPr>
        <p:txBody>
          <a:bodyPr wrap="square">
            <a:spAutoFit/>
          </a:bodyPr>
          <a:lstStyle/>
          <a:p>
            <a:r>
              <a:rPr lang="ru-RU" sz="2000" b="1" dirty="0" smtClean="0"/>
              <a:t>84</a:t>
            </a:r>
          </a:p>
          <a:p>
            <a:r>
              <a:rPr lang="ru-RU" sz="2000" b="1" dirty="0" smtClean="0"/>
              <a:t>К 411</a:t>
            </a:r>
          </a:p>
          <a:p>
            <a:r>
              <a:rPr lang="ru-RU" sz="2000" b="1" dirty="0" smtClean="0"/>
              <a:t>Кинг, С</a:t>
            </a:r>
            <a:r>
              <a:rPr lang="ru-RU" sz="2000" b="1" dirty="0" smtClean="0"/>
              <a:t>. Нужные вещи </a:t>
            </a:r>
            <a:r>
              <a:rPr lang="ru-RU" sz="2000" b="1" dirty="0" smtClean="0"/>
              <a:t>/ </a:t>
            </a:r>
            <a:r>
              <a:rPr lang="ru-RU" sz="2000" b="1" dirty="0" smtClean="0"/>
              <a:t>С. Кинг</a:t>
            </a:r>
            <a:r>
              <a:rPr lang="ru-RU" sz="2000" b="1" dirty="0"/>
              <a:t>. – </a:t>
            </a:r>
            <a:r>
              <a:rPr lang="ru-RU" sz="2000" b="1" dirty="0" smtClean="0"/>
              <a:t>Москва : АСТ, </a:t>
            </a:r>
            <a:r>
              <a:rPr lang="ru-RU" sz="2000" b="1" dirty="0"/>
              <a:t>2007. – </a:t>
            </a:r>
            <a:r>
              <a:rPr lang="ru-RU" sz="2000" b="1" dirty="0" smtClean="0"/>
              <a:t>830 с.</a:t>
            </a:r>
          </a:p>
          <a:p>
            <a:r>
              <a:rPr lang="en-US" sz="2000" b="1" dirty="0" smtClean="0"/>
              <a:t>ISBN</a:t>
            </a:r>
            <a:r>
              <a:rPr lang="ru-RU" sz="2000" b="1" dirty="0" smtClean="0"/>
              <a:t> 5-17-015139-Х</a:t>
            </a:r>
            <a:endParaRPr lang="ru-RU" sz="2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C:\Documents and Settings\%D0%9F%D0%BE%D0%BB%D1%8C%D0%B7%D0%BE%D0%B2%D0%B0%D1%82%D0%B5%D0%BB%D1%8C\%D0%9C%D0%BE%D0%B8 %D0%B4%D0%BE%D0%BA%D1%83%D0%BC%D0%B5%D0%BD%D1%82%D1%8B\%D1%81%D0%B5%D1%80%D0%B4%D1%86%D0%B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C:\Documents and Settings\%D0%9F%D0%BE%D0%BB%D1%8C%D0%B7%D0%BE%D0%B2%D0%B0%D1%82%D0%B5%D0%BB%D1%8C\%D0%9C%D0%BE%D0%B8 %D0%B4%D0%BE%D0%BA%D1%83%D0%BC%D0%B5%D0%BD%D1%82%D1%8B\%D1%81%D0%B5%D1%80%D0%B4%D1%86%D0%B0.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Documents and Settings\Пользователь\Мои документы\сердца.jpeg"/>
          <p:cNvPicPr>
            <a:picLocks noChangeAspect="1" noChangeArrowheads="1"/>
          </p:cNvPicPr>
          <p:nvPr/>
        </p:nvPicPr>
        <p:blipFill>
          <a:blip r:embed="rId2"/>
          <a:srcRect/>
          <a:stretch>
            <a:fillRect/>
          </a:stretch>
        </p:blipFill>
        <p:spPr bwMode="auto">
          <a:xfrm>
            <a:off x="428596" y="500042"/>
            <a:ext cx="3857652" cy="5857916"/>
          </a:xfrm>
          <a:prstGeom prst="rect">
            <a:avLst/>
          </a:prstGeom>
          <a:noFill/>
        </p:spPr>
      </p:pic>
      <p:sp>
        <p:nvSpPr>
          <p:cNvPr id="5" name="Прямоугольник 4"/>
          <p:cNvSpPr/>
          <p:nvPr/>
        </p:nvSpPr>
        <p:spPr>
          <a:xfrm>
            <a:off x="4429124" y="2428868"/>
            <a:ext cx="4357718" cy="2554545"/>
          </a:xfrm>
          <a:prstGeom prst="rect">
            <a:avLst/>
          </a:prstGeom>
        </p:spPr>
        <p:txBody>
          <a:bodyPr wrap="square">
            <a:spAutoFit/>
          </a:bodyPr>
          <a:lstStyle/>
          <a:p>
            <a:r>
              <a:rPr lang="ru-RU" sz="2000" b="1" dirty="0" smtClean="0"/>
              <a:t>«Сердца в Атлантиде» включает в себя следующие части-повести:</a:t>
            </a:r>
          </a:p>
          <a:p>
            <a:endParaRPr lang="ru-RU" sz="2000" b="1" dirty="0" smtClean="0"/>
          </a:p>
          <a:p>
            <a:r>
              <a:rPr lang="ru-RU" sz="2000" b="1" dirty="0" smtClean="0"/>
              <a:t>«Низкие люди в жёлтых плащах»</a:t>
            </a:r>
            <a:endParaRPr lang="en-US" sz="2000" b="1" dirty="0" smtClean="0"/>
          </a:p>
          <a:p>
            <a:r>
              <a:rPr lang="en-US" sz="2000" b="1" dirty="0" smtClean="0"/>
              <a:t>«</a:t>
            </a:r>
            <a:r>
              <a:rPr lang="ru-RU" sz="2000" b="1" dirty="0" smtClean="0"/>
              <a:t>Сердца в Атлантиде»</a:t>
            </a:r>
            <a:endParaRPr lang="en-US" sz="2000" b="1" dirty="0" smtClean="0"/>
          </a:p>
          <a:p>
            <a:r>
              <a:rPr lang="en-US" sz="2000" b="1" dirty="0" smtClean="0"/>
              <a:t>«</a:t>
            </a:r>
            <a:r>
              <a:rPr lang="ru-RU" sz="2000" b="1" dirty="0" smtClean="0"/>
              <a:t>Слепой Уилли»</a:t>
            </a:r>
            <a:endParaRPr lang="en-US" sz="2000" b="1" dirty="0" smtClean="0"/>
          </a:p>
          <a:p>
            <a:r>
              <a:rPr lang="en-US" sz="2000" b="1" dirty="0" smtClean="0"/>
              <a:t>«</a:t>
            </a:r>
            <a:r>
              <a:rPr lang="ru-RU" sz="2000" b="1" dirty="0" smtClean="0"/>
              <a:t>Ради чего мы во Вьетнаме»</a:t>
            </a:r>
            <a:endParaRPr lang="en-US" sz="2000" b="1" dirty="0" smtClean="0"/>
          </a:p>
          <a:p>
            <a:r>
              <a:rPr lang="en-US" sz="2000" b="1" dirty="0" smtClean="0"/>
              <a:t>«</a:t>
            </a:r>
            <a:r>
              <a:rPr lang="ru-RU" sz="2000" b="1" dirty="0" smtClean="0"/>
              <a:t>Тени ночи спускаются с неба»</a:t>
            </a:r>
            <a:endParaRPr lang="ru-RU" sz="2000" b="1" dirty="0"/>
          </a:p>
        </p:txBody>
      </p:sp>
      <p:sp>
        <p:nvSpPr>
          <p:cNvPr id="6" name="Прямоугольник 5"/>
          <p:cNvSpPr/>
          <p:nvPr/>
        </p:nvSpPr>
        <p:spPr>
          <a:xfrm>
            <a:off x="4500562" y="4929198"/>
            <a:ext cx="4429156" cy="1323439"/>
          </a:xfrm>
          <a:prstGeom prst="rect">
            <a:avLst/>
          </a:prstGeom>
        </p:spPr>
        <p:txBody>
          <a:bodyPr wrap="square">
            <a:spAutoFit/>
          </a:bodyPr>
          <a:lstStyle/>
          <a:p>
            <a:r>
              <a:rPr lang="ru-RU" sz="2000" b="1" dirty="0" smtClean="0"/>
              <a:t>Эти части связаны между собой некоторыми общими персонажами и описывают происходящие последовательно события.</a:t>
            </a:r>
            <a:endParaRPr lang="ru-RU" sz="2000" b="1" dirty="0"/>
          </a:p>
        </p:txBody>
      </p:sp>
      <p:sp>
        <p:nvSpPr>
          <p:cNvPr id="7" name="Прямоугольник 6"/>
          <p:cNvSpPr/>
          <p:nvPr/>
        </p:nvSpPr>
        <p:spPr>
          <a:xfrm>
            <a:off x="4429124" y="500042"/>
            <a:ext cx="4607372" cy="1631216"/>
          </a:xfrm>
          <a:prstGeom prst="rect">
            <a:avLst/>
          </a:prstGeom>
        </p:spPr>
        <p:txBody>
          <a:bodyPr wrap="square">
            <a:spAutoFit/>
          </a:bodyPr>
          <a:lstStyle/>
          <a:p>
            <a:r>
              <a:rPr lang="ru-RU" sz="2000" b="1" dirty="0" smtClean="0"/>
              <a:t>84</a:t>
            </a:r>
          </a:p>
          <a:p>
            <a:r>
              <a:rPr lang="ru-RU" sz="2000" b="1" dirty="0" smtClean="0"/>
              <a:t>К 411</a:t>
            </a:r>
          </a:p>
          <a:p>
            <a:r>
              <a:rPr lang="ru-RU" sz="2000" b="1" dirty="0" smtClean="0"/>
              <a:t>Кинг, С</a:t>
            </a:r>
            <a:r>
              <a:rPr lang="ru-RU" sz="2000" b="1" dirty="0" smtClean="0"/>
              <a:t>. Сердца в </a:t>
            </a:r>
            <a:r>
              <a:rPr lang="ru-RU" sz="2000" b="1" dirty="0" smtClean="0"/>
              <a:t>Атлантиде </a:t>
            </a:r>
            <a:r>
              <a:rPr lang="ru-RU" sz="2000" b="1" dirty="0" smtClean="0"/>
              <a:t>/ С. Кинг</a:t>
            </a:r>
            <a:r>
              <a:rPr lang="ru-RU" sz="2000" b="1" dirty="0"/>
              <a:t>. – </a:t>
            </a:r>
            <a:r>
              <a:rPr lang="ru-RU" sz="2000" b="1" dirty="0" smtClean="0"/>
              <a:t>Москва : АСТ</a:t>
            </a:r>
            <a:r>
              <a:rPr lang="ru-RU" sz="2000" b="1" dirty="0" smtClean="0"/>
              <a:t>, </a:t>
            </a:r>
            <a:r>
              <a:rPr lang="ru-RU" sz="2000" b="1" dirty="0" smtClean="0"/>
              <a:t>2001</a:t>
            </a:r>
            <a:r>
              <a:rPr lang="ru-RU" sz="2000" b="1" dirty="0"/>
              <a:t>. – </a:t>
            </a:r>
            <a:r>
              <a:rPr lang="ru-RU" sz="2000" b="1" dirty="0" smtClean="0"/>
              <a:t>480 с.</a:t>
            </a:r>
          </a:p>
          <a:p>
            <a:r>
              <a:rPr lang="en-US" sz="2000" b="1" dirty="0" smtClean="0"/>
              <a:t>ISBN</a:t>
            </a:r>
            <a:r>
              <a:rPr lang="ru-RU" sz="2000" b="1" dirty="0" smtClean="0"/>
              <a:t> 5-17-007433-6</a:t>
            </a:r>
            <a:endParaRPr lang="ru-RU"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4857752" y="500042"/>
            <a:ext cx="3903507" cy="5857916"/>
          </a:xfrm>
          <a:prstGeom prst="rect">
            <a:avLst/>
          </a:prstGeom>
          <a:noFill/>
          <a:ln w="9525">
            <a:noFill/>
            <a:miter lim="800000"/>
            <a:headEnd/>
            <a:tailEnd/>
          </a:ln>
          <a:effectLst/>
        </p:spPr>
      </p:pic>
      <p:sp>
        <p:nvSpPr>
          <p:cNvPr id="3" name="Прямоугольник 2"/>
          <p:cNvSpPr/>
          <p:nvPr/>
        </p:nvSpPr>
        <p:spPr>
          <a:xfrm>
            <a:off x="214282" y="2143116"/>
            <a:ext cx="4572032" cy="4401205"/>
          </a:xfrm>
          <a:prstGeom prst="rect">
            <a:avLst/>
          </a:prstGeom>
        </p:spPr>
        <p:txBody>
          <a:bodyPr wrap="square">
            <a:spAutoFit/>
          </a:bodyPr>
          <a:lstStyle/>
          <a:p>
            <a:r>
              <a:rPr lang="ru-RU" sz="2000" b="1" dirty="0" smtClean="0"/>
              <a:t>В произведении затрагиваются важные для Кинга темы: власть памяти, сила объединенной группы, влияние травм детства на взрослую жизнь. Согласно основной сюжетной линии, семеро друзей из вымышленного города Дерри в штате Мэн сражаются с чудовищем, способным принимать любую физическую форму. Повествование ведётся параллельно в разных временны́х интервалах, один из которых соответствует детству главных героев, а другой — их взрослой жизни.</a:t>
            </a:r>
            <a:endParaRPr lang="ru-RU" sz="2000" b="1" dirty="0"/>
          </a:p>
        </p:txBody>
      </p:sp>
      <p:sp>
        <p:nvSpPr>
          <p:cNvPr id="4" name="Прямоугольник 3"/>
          <p:cNvSpPr/>
          <p:nvPr/>
        </p:nvSpPr>
        <p:spPr>
          <a:xfrm>
            <a:off x="214282" y="500042"/>
            <a:ext cx="4786346" cy="1508105"/>
          </a:xfrm>
          <a:prstGeom prst="rect">
            <a:avLst/>
          </a:prstGeom>
        </p:spPr>
        <p:txBody>
          <a:bodyPr wrap="square">
            <a:spAutoFit/>
          </a:bodyPr>
          <a:lstStyle/>
          <a:p>
            <a:r>
              <a:rPr lang="ru-RU" b="1" dirty="0" smtClean="0"/>
              <a:t>84</a:t>
            </a:r>
          </a:p>
          <a:p>
            <a:r>
              <a:rPr lang="ru-RU" b="1" dirty="0" smtClean="0"/>
              <a:t>К 41</a:t>
            </a:r>
          </a:p>
          <a:p>
            <a:r>
              <a:rPr lang="ru-RU" b="1" dirty="0" smtClean="0"/>
              <a:t>Кинг, С. </a:t>
            </a:r>
            <a:r>
              <a:rPr lang="ru-RU" b="1" dirty="0" smtClean="0"/>
              <a:t>Оно </a:t>
            </a:r>
            <a:r>
              <a:rPr lang="ru-RU" b="1" dirty="0" smtClean="0"/>
              <a:t>/ С. Кинг</a:t>
            </a:r>
            <a:r>
              <a:rPr lang="ru-RU" b="1" dirty="0"/>
              <a:t>. – </a:t>
            </a:r>
            <a:r>
              <a:rPr lang="ru-RU" b="1" dirty="0" smtClean="0"/>
              <a:t>Москва : АСТ, </a:t>
            </a:r>
            <a:r>
              <a:rPr lang="ru-RU" b="1" dirty="0"/>
              <a:t>2001. –416 </a:t>
            </a:r>
            <a:r>
              <a:rPr lang="ru-RU" b="1" dirty="0" smtClean="0"/>
              <a:t>с. </a:t>
            </a:r>
          </a:p>
          <a:p>
            <a:r>
              <a:rPr lang="en-US" b="1" dirty="0" smtClean="0"/>
              <a:t>ISBN</a:t>
            </a:r>
            <a:r>
              <a:rPr lang="ru-RU" b="1" dirty="0" smtClean="0"/>
              <a:t> 5-17-005894-2</a:t>
            </a:r>
            <a:endParaRPr lang="ru-RU"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285720" y="285728"/>
            <a:ext cx="8501122" cy="614366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14290"/>
            <a:ext cx="8286808" cy="6370975"/>
          </a:xfrm>
          <a:prstGeom prst="rect">
            <a:avLst/>
          </a:prstGeom>
        </p:spPr>
        <p:txBody>
          <a:bodyPr wrap="square">
            <a:spAutoFit/>
          </a:bodyPr>
          <a:lstStyle/>
          <a:p>
            <a:r>
              <a:rPr lang="ru-RU" sz="2400" b="1" dirty="0" smtClean="0"/>
              <a:t>Сти́вен Э́двин  Кинг— американский писатель, работающий в разнообразных жанрах, включая ужасы, триллер, фантастика, фэнтези, мистика, драма. Написал около двух сотен рассказов, большинство из которых были собраны в десять авторских сборников. В списке представлены все произведения автора, в том числе неопубликованные.</a:t>
            </a:r>
          </a:p>
          <a:p>
            <a:endParaRPr lang="ru-RU" sz="2400" b="1" dirty="0" smtClean="0"/>
          </a:p>
          <a:p>
            <a:r>
              <a:rPr lang="ru-RU" sz="2400" b="1" dirty="0" smtClean="0"/>
              <a:t>Когда спустя более полувека после публикации первого рассказа Кинга спросили, почему он пишет, писатель ответил:</a:t>
            </a:r>
          </a:p>
          <a:p>
            <a:endParaRPr lang="ru-RU" sz="2400" b="1" dirty="0" smtClean="0"/>
          </a:p>
          <a:p>
            <a:r>
              <a:rPr lang="ru-RU" sz="2400" b="1" dirty="0" smtClean="0"/>
              <a:t>￼	«Ответ на этот вопрос достаточно прост, нет ничего другого, что я хотел бы делать. Я стал писать рассказы, потому что люблю писать рассказы. Вот почему я это делаю. Я действительно не могу себе представить, что буду заниматься чем-то другим, и я не могу представить себе, что не буду заниматься тем, чем занимаюсь</a:t>
            </a:r>
            <a:r>
              <a:rPr lang="ru-RU" sz="2400" b="1" dirty="0" smtClean="0"/>
              <a:t>»</a:t>
            </a:r>
            <a:r>
              <a:rPr lang="en-US" sz="2400" b="1" dirty="0"/>
              <a:t>.</a:t>
            </a:r>
            <a:endParaRPr lang="ru-RU"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7" y="500042"/>
            <a:ext cx="3743355" cy="5857916"/>
          </a:xfrm>
          <a:prstGeom prst="rect">
            <a:avLst/>
          </a:prstGeom>
          <a:noFill/>
          <a:ln w="9525">
            <a:noFill/>
            <a:miter lim="800000"/>
            <a:headEnd/>
            <a:tailEnd/>
          </a:ln>
          <a:effectLst/>
        </p:spPr>
      </p:pic>
      <p:sp>
        <p:nvSpPr>
          <p:cNvPr id="3" name="Прямоугольник 2"/>
          <p:cNvSpPr/>
          <p:nvPr/>
        </p:nvSpPr>
        <p:spPr>
          <a:xfrm>
            <a:off x="4286248" y="2857496"/>
            <a:ext cx="4429156" cy="3170099"/>
          </a:xfrm>
          <a:prstGeom prst="rect">
            <a:avLst/>
          </a:prstGeom>
        </p:spPr>
        <p:txBody>
          <a:bodyPr wrap="square">
            <a:spAutoFit/>
          </a:bodyPr>
          <a:lstStyle/>
          <a:p>
            <a:r>
              <a:rPr lang="ru-RU" sz="2000" b="1" dirty="0" smtClean="0"/>
              <a:t>Из роскошного отеля выезжают на зиму все … кроме призраков, и самые невообразимые кошмары становятся явью. Черный , как полночь, ужас всю зиму царит в занесенном снегами, отрезанном от мира отеле. И горе тем, кому предстоит встретиться лицом к лицу с восставшими из ада душами, ибо призраки будут убивать снова и снова!</a:t>
            </a:r>
            <a:endParaRPr lang="ru-RU" sz="2000" b="1" dirty="0"/>
          </a:p>
        </p:txBody>
      </p:sp>
      <p:sp>
        <p:nvSpPr>
          <p:cNvPr id="1028" name="Rectangle 4"/>
          <p:cNvSpPr>
            <a:spLocks noChangeArrowheads="1"/>
          </p:cNvSpPr>
          <p:nvPr/>
        </p:nvSpPr>
        <p:spPr bwMode="auto">
          <a:xfrm>
            <a:off x="4286248" y="714356"/>
            <a:ext cx="485775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 41</a:t>
            </a:r>
            <a:endParaRPr kumimoji="0" lang="ru-RU" sz="2000"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Кинг, С.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Сияние : роман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Кинг</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sz="2000" b="1" dirty="0"/>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АСТ, 2001</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sz="2000" b="1" dirty="0"/>
              <a:t> </a:t>
            </a:r>
            <a:r>
              <a:rPr lang="ru-RU" sz="2000" b="1" dirty="0" smtClean="0"/>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416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5-17-004170-5</a:t>
            </a:r>
            <a:endParaRPr kumimoji="0" lang="en-US" sz="2000" b="1"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4857752" y="500042"/>
            <a:ext cx="3967161" cy="6000792"/>
          </a:xfrm>
          <a:prstGeom prst="rect">
            <a:avLst/>
          </a:prstGeom>
          <a:noFill/>
          <a:ln w="9525">
            <a:noFill/>
            <a:miter lim="800000"/>
            <a:headEnd/>
            <a:tailEnd/>
          </a:ln>
          <a:effectLst/>
        </p:spPr>
      </p:pic>
      <p:sp>
        <p:nvSpPr>
          <p:cNvPr id="3" name="Прямоугольник 2"/>
          <p:cNvSpPr/>
          <p:nvPr/>
        </p:nvSpPr>
        <p:spPr>
          <a:xfrm>
            <a:off x="285720" y="2071678"/>
            <a:ext cx="4572032" cy="4401205"/>
          </a:xfrm>
          <a:prstGeom prst="rect">
            <a:avLst/>
          </a:prstGeom>
        </p:spPr>
        <p:txBody>
          <a:bodyPr wrap="square">
            <a:spAutoFit/>
          </a:bodyPr>
          <a:lstStyle/>
          <a:p>
            <a:r>
              <a:rPr lang="ru-RU" sz="2000" b="1" dirty="0" smtClean="0"/>
              <a:t>Главная героиня романа — Долорес Клэйборн, 65-летняя вдова, подозревается в убийстве своей состоятельной нанимательницы Веры Донован. В 1980-х Веру хватило несколько ударов.Долорес приходилось совмещать свою основную работу домработницы с ролью сиделки. Долорес отрицает свою вину в её смерти, но признаётся констеблю в том, что тридцать лет назад она убила своего мужа, Джо Сент-Джорджа. Исповедь Долорес превращается в историю её жизни.</a:t>
            </a:r>
            <a:endParaRPr lang="ru-RU" sz="2000" b="1" dirty="0"/>
          </a:p>
        </p:txBody>
      </p:sp>
      <p:sp>
        <p:nvSpPr>
          <p:cNvPr id="4" name="Прямоугольник 3"/>
          <p:cNvSpPr/>
          <p:nvPr/>
        </p:nvSpPr>
        <p:spPr>
          <a:xfrm>
            <a:off x="285720" y="428604"/>
            <a:ext cx="4500594" cy="1631216"/>
          </a:xfrm>
          <a:prstGeom prst="rect">
            <a:avLst/>
          </a:prstGeom>
        </p:spPr>
        <p:txBody>
          <a:bodyPr wrap="square">
            <a:spAutoFit/>
          </a:bodyPr>
          <a:lstStyle/>
          <a:p>
            <a:r>
              <a:rPr lang="ru-RU" sz="2000" b="1" dirty="0" smtClean="0"/>
              <a:t>84</a:t>
            </a:r>
          </a:p>
          <a:p>
            <a:r>
              <a:rPr lang="ru-RU" sz="2000" b="1" dirty="0" smtClean="0"/>
              <a:t>К 41</a:t>
            </a:r>
          </a:p>
          <a:p>
            <a:r>
              <a:rPr lang="ru-RU" sz="2000" b="1" dirty="0" smtClean="0"/>
              <a:t>Кинг, С. Долорес  </a:t>
            </a:r>
            <a:r>
              <a:rPr lang="ru-RU" sz="2000" b="1" dirty="0" smtClean="0"/>
              <a:t>Клейборн : роман  / </a:t>
            </a:r>
            <a:r>
              <a:rPr lang="ru-RU" sz="2000" b="1" dirty="0" smtClean="0"/>
              <a:t>С. Кинг</a:t>
            </a:r>
            <a:r>
              <a:rPr lang="ru-RU" sz="2000" b="1" dirty="0"/>
              <a:t>. – </a:t>
            </a:r>
            <a:r>
              <a:rPr lang="ru-RU" sz="2000" b="1" dirty="0" smtClean="0"/>
              <a:t>Москва : АСТ, 2000</a:t>
            </a:r>
            <a:r>
              <a:rPr lang="ru-RU" sz="2000" b="1" dirty="0"/>
              <a:t>. </a:t>
            </a:r>
            <a:r>
              <a:rPr lang="ru-RU" sz="2000" b="1" dirty="0" smtClean="0"/>
              <a:t>– 400 </a:t>
            </a:r>
            <a:r>
              <a:rPr lang="ru-RU" sz="2000" b="1" dirty="0" smtClean="0"/>
              <a:t>с. </a:t>
            </a:r>
          </a:p>
          <a:p>
            <a:r>
              <a:rPr lang="en-US" sz="2000" b="1" dirty="0" smtClean="0"/>
              <a:t>ISBN</a:t>
            </a:r>
            <a:r>
              <a:rPr lang="ru-RU" sz="2000" b="1" dirty="0" smtClean="0"/>
              <a:t> 5-17-005254-5</a:t>
            </a:r>
            <a:endParaRPr lang="ru-RU" sz="20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descr="C:\Documents and Settings\%D0%9F%D0%BE%D0%BB%D1%8C%D0%B7%D0%BE%D0%B2%D0%B0%D1%82%D0%B5%D0%BB%D1%8C\%D0%9C%D0%BE%D0%B8 %D0%B4%D0%BE%D0%BA%D1%83%D0%BC%D0%B5%D0%BD%D1%82%D1%8B\%D0%BC%D0%B8%D0%BB%D1%8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2" name="AutoShape 4" descr="C:\Documents and Settings\%D0%9F%D0%BE%D0%BB%D1%8C%D0%B7%D0%BE%D0%B2%D0%B0%D1%82%D0%B5%D0%BB%D1%8C\%D0%9C%D0%BE%D0%B8 %D0%B4%D0%BE%D0%BA%D1%83%D0%BC%D0%B5%D0%BD%D1%82%D1%8B\%D0%BC%D0%B8%D0%BB%D1%8F.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14" name="AutoShape 6" descr="https://cdn.miridei.com/files/img/c/idei-dosuga/kakuyu-knigu-pochitat/4_11.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69" name="Picture 1"/>
          <p:cNvPicPr>
            <a:picLocks noChangeAspect="1" noChangeArrowheads="1"/>
          </p:cNvPicPr>
          <p:nvPr/>
        </p:nvPicPr>
        <p:blipFill>
          <a:blip r:embed="rId2"/>
          <a:srcRect/>
          <a:stretch>
            <a:fillRect/>
          </a:stretch>
        </p:blipFill>
        <p:spPr bwMode="auto">
          <a:xfrm>
            <a:off x="428596" y="428604"/>
            <a:ext cx="3929090" cy="5929354"/>
          </a:xfrm>
          <a:prstGeom prst="rect">
            <a:avLst/>
          </a:prstGeom>
          <a:noFill/>
          <a:ln w="9525">
            <a:noFill/>
            <a:miter lim="800000"/>
            <a:headEnd/>
            <a:tailEnd/>
          </a:ln>
          <a:effectLst/>
        </p:spPr>
      </p:pic>
      <p:sp>
        <p:nvSpPr>
          <p:cNvPr id="9" name="Прямоугольник 8"/>
          <p:cNvSpPr/>
          <p:nvPr/>
        </p:nvSpPr>
        <p:spPr>
          <a:xfrm>
            <a:off x="4572000" y="2285992"/>
            <a:ext cx="4214842" cy="4093428"/>
          </a:xfrm>
          <a:prstGeom prst="rect">
            <a:avLst/>
          </a:prstGeom>
        </p:spPr>
        <p:txBody>
          <a:bodyPr wrap="square">
            <a:spAutoFit/>
          </a:bodyPr>
          <a:lstStyle/>
          <a:p>
            <a:r>
              <a:rPr lang="ru-RU" sz="2000" b="1" dirty="0" smtClean="0"/>
              <a:t>«Худеющий»— роман написан в жанре мистики и был опубликован в 1984 году под псевдонимом Ричард Бахман. Согласно основной сюжетной линии, преуспевающий адвокат Билли Халлек случайно насмерть сбивает цыганку, переходящую дорогу. Благодаря своим связям, протагонисту удаётся избежать наказания. Однако отец погибшей накладывает на героя заклятье, из-за которого тот начинает бесконтрольно терять ве</a:t>
            </a:r>
            <a:r>
              <a:rPr lang="ru-RU" dirty="0" smtClean="0"/>
              <a:t>с. </a:t>
            </a:r>
            <a:endParaRPr lang="ru-RU" dirty="0"/>
          </a:p>
        </p:txBody>
      </p:sp>
      <p:sp>
        <p:nvSpPr>
          <p:cNvPr id="10" name="Прямоугольник 9"/>
          <p:cNvSpPr/>
          <p:nvPr/>
        </p:nvSpPr>
        <p:spPr>
          <a:xfrm>
            <a:off x="4572000" y="500042"/>
            <a:ext cx="4572000" cy="1508105"/>
          </a:xfrm>
          <a:prstGeom prst="rect">
            <a:avLst/>
          </a:prstGeom>
        </p:spPr>
        <p:txBody>
          <a:bodyPr wrap="square">
            <a:spAutoFit/>
          </a:bodyPr>
          <a:lstStyle/>
          <a:p>
            <a:r>
              <a:rPr lang="ru-RU" b="1" dirty="0" smtClean="0"/>
              <a:t>84</a:t>
            </a:r>
          </a:p>
          <a:p>
            <a:r>
              <a:rPr lang="ru-RU" b="1" dirty="0" smtClean="0"/>
              <a:t>К 41</a:t>
            </a:r>
          </a:p>
          <a:p>
            <a:r>
              <a:rPr lang="ru-RU" b="1" dirty="0" smtClean="0"/>
              <a:t>Кинг, С. </a:t>
            </a:r>
            <a:r>
              <a:rPr lang="ru-RU" b="1" dirty="0" smtClean="0"/>
              <a:t>Худеющий / </a:t>
            </a:r>
            <a:r>
              <a:rPr lang="ru-RU" b="1" dirty="0" smtClean="0"/>
              <a:t>С. Кинг</a:t>
            </a:r>
            <a:r>
              <a:rPr lang="ru-RU" b="1" dirty="0"/>
              <a:t>. – </a:t>
            </a:r>
            <a:r>
              <a:rPr lang="ru-RU" b="1" dirty="0" smtClean="0"/>
              <a:t>Москва : АСТ, </a:t>
            </a:r>
            <a:r>
              <a:rPr lang="ru-RU" b="1" dirty="0" smtClean="0"/>
              <a:t>1999</a:t>
            </a:r>
            <a:r>
              <a:rPr lang="ru-RU" b="1" dirty="0" smtClean="0"/>
              <a:t>. – 416 </a:t>
            </a:r>
            <a:r>
              <a:rPr lang="ru-RU" b="1" dirty="0" smtClean="0"/>
              <a:t>с. </a:t>
            </a:r>
          </a:p>
          <a:p>
            <a:r>
              <a:rPr lang="en-US" b="1" dirty="0" smtClean="0"/>
              <a:t>ISBN</a:t>
            </a:r>
            <a:r>
              <a:rPr lang="ru-RU" b="1" dirty="0" smtClean="0"/>
              <a:t> 5-237-01220-5</a:t>
            </a: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7752" y="428605"/>
            <a:ext cx="3927473" cy="6072230"/>
          </a:xfrm>
          <a:prstGeom prst="rect">
            <a:avLst/>
          </a:prstGeom>
          <a:noFill/>
          <a:ln w="9525">
            <a:noFill/>
            <a:miter lim="800000"/>
            <a:headEnd/>
            <a:tailEnd/>
          </a:ln>
          <a:effectLst/>
        </p:spPr>
      </p:pic>
      <p:sp>
        <p:nvSpPr>
          <p:cNvPr id="1027" name="Rectangle 3"/>
          <p:cNvSpPr>
            <a:spLocks noChangeArrowheads="1"/>
          </p:cNvSpPr>
          <p:nvPr/>
        </p:nvSpPr>
        <p:spPr bwMode="auto">
          <a:xfrm>
            <a:off x="285720" y="357166"/>
            <a:ext cx="442915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84</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 411</a:t>
            </a:r>
            <a:endParaRPr kumimoji="0" lang="ru-RU" sz="2000"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Кинг, С</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Колдун и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кристалл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 Кинг</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sz="2000" b="1" dirty="0"/>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Москва :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Астрель,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2013</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lang="ru-RU" sz="2000" b="1" dirty="0"/>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698 с.</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ISBN 978-5-271-45820-0</a:t>
            </a:r>
            <a:endParaRPr kumimoji="0" lang="en-US" sz="2000" b="1" i="0" u="none" strike="noStrike" cap="none" normalizeH="0" baseline="0" dirty="0" smtClean="0">
              <a:ln>
                <a:noFill/>
              </a:ln>
              <a:solidFill>
                <a:schemeClr val="tx1"/>
              </a:solidFill>
              <a:effectLst/>
              <a:latin typeface="Arial" pitchFamily="34" charset="0"/>
            </a:endParaRPr>
          </a:p>
        </p:txBody>
      </p:sp>
      <p:sp>
        <p:nvSpPr>
          <p:cNvPr id="4" name="Прямоугольник 3"/>
          <p:cNvSpPr/>
          <p:nvPr/>
        </p:nvSpPr>
        <p:spPr>
          <a:xfrm>
            <a:off x="357158" y="2214554"/>
            <a:ext cx="4357718" cy="5016758"/>
          </a:xfrm>
          <a:prstGeom prst="rect">
            <a:avLst/>
          </a:prstGeom>
        </p:spPr>
        <p:txBody>
          <a:bodyPr wrap="square">
            <a:spAutoFit/>
          </a:bodyPr>
          <a:lstStyle/>
          <a:p>
            <a:r>
              <a:rPr lang="ru-RU" sz="2000" b="1" dirty="0" smtClean="0"/>
              <a:t>После того, как Роланд прошёл испытание и стал стрелком, отец отсылает его в безопасное место, на восток, во внешние феоды, чтобы спасти от козней Мартена. Но город Меджлис — вовсе не тихая заводь. За спокойной размеренной сельской жизнью скрываются приготовления к чему-то очень нехорошему. Сумеет ли Роланд и его спутники разобраться в происходящем? Сумеют ли они лишить главного противника Альянса его магического шара?</a:t>
            </a:r>
          </a:p>
          <a:p>
            <a:endParaRPr lang="ru-RU" sz="2000" b="1" dirty="0" smtClean="0"/>
          </a:p>
          <a:p>
            <a:endParaRPr lang="ru-RU" sz="20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428596" y="428604"/>
            <a:ext cx="3786214" cy="6000792"/>
          </a:xfrm>
          <a:prstGeom prst="rect">
            <a:avLst/>
          </a:prstGeom>
          <a:noFill/>
          <a:ln w="9525">
            <a:noFill/>
            <a:miter lim="800000"/>
            <a:headEnd/>
            <a:tailEnd/>
          </a:ln>
          <a:effectLst/>
        </p:spPr>
      </p:pic>
      <p:sp>
        <p:nvSpPr>
          <p:cNvPr id="3" name="Прямоугольник 2"/>
          <p:cNvSpPr/>
          <p:nvPr/>
        </p:nvSpPr>
        <p:spPr>
          <a:xfrm>
            <a:off x="4357686" y="1857364"/>
            <a:ext cx="4572032" cy="4708981"/>
          </a:xfrm>
          <a:prstGeom prst="rect">
            <a:avLst/>
          </a:prstGeom>
        </p:spPr>
        <p:txBody>
          <a:bodyPr wrap="square">
            <a:spAutoFit/>
          </a:bodyPr>
          <a:lstStyle/>
          <a:p>
            <a:r>
              <a:rPr lang="ru-RU" sz="2000" b="1" dirty="0" smtClean="0"/>
              <a:t>«Тьма, – и больше ничего» – очередной сборник из четырех повестей, завоевавший любовь читателей по всему миру:</a:t>
            </a:r>
          </a:p>
          <a:p>
            <a:r>
              <a:rPr lang="ru-RU" sz="2000" b="1" dirty="0" smtClean="0"/>
              <a:t>«1922 год» – история, которую критики уже назвали одним из лучших малых произведений Кинга. Фермер, убивший свою жену ради ста акров земли, понимает: возмездие придет…</a:t>
            </a:r>
          </a:p>
          <a:p>
            <a:r>
              <a:rPr lang="ru-RU" sz="2000" b="1" dirty="0" smtClean="0"/>
              <a:t>«Громила» – беспощадный рассказ о том, на что способна пойти женщина, чтобы отомстить насильнику…</a:t>
            </a:r>
          </a:p>
          <a:p>
            <a:r>
              <a:rPr lang="ru-RU" sz="2000" b="1" dirty="0" smtClean="0"/>
              <a:t>«Счастливый брак» – блестящая, оригинальная вариация «вечной» сказки о Синей Бороде…</a:t>
            </a:r>
          </a:p>
        </p:txBody>
      </p:sp>
      <p:sp>
        <p:nvSpPr>
          <p:cNvPr id="4" name="Прямоугольник 3"/>
          <p:cNvSpPr/>
          <p:nvPr/>
        </p:nvSpPr>
        <p:spPr>
          <a:xfrm>
            <a:off x="4357686" y="285728"/>
            <a:ext cx="4786314" cy="1631216"/>
          </a:xfrm>
          <a:prstGeom prst="rect">
            <a:avLst/>
          </a:prstGeom>
        </p:spPr>
        <p:txBody>
          <a:bodyPr wrap="square">
            <a:spAutoFit/>
          </a:bodyPr>
          <a:lstStyle/>
          <a:p>
            <a:r>
              <a:rPr lang="ru-RU" sz="2000" b="1" dirty="0" smtClean="0"/>
              <a:t>84</a:t>
            </a:r>
          </a:p>
          <a:p>
            <a:r>
              <a:rPr lang="ru-RU" sz="2000" b="1" dirty="0" smtClean="0"/>
              <a:t>К 411</a:t>
            </a:r>
          </a:p>
          <a:p>
            <a:r>
              <a:rPr lang="ru-RU" sz="2000" b="1" dirty="0" smtClean="0"/>
              <a:t>Кинг, С</a:t>
            </a:r>
            <a:r>
              <a:rPr lang="ru-RU" sz="2000" b="1" dirty="0" smtClean="0"/>
              <a:t>. </a:t>
            </a:r>
            <a:r>
              <a:rPr lang="ru-RU" sz="2000" b="1" dirty="0" smtClean="0"/>
              <a:t>Тьма, </a:t>
            </a:r>
            <a:r>
              <a:rPr lang="ru-RU" sz="2000" b="1" dirty="0" smtClean="0"/>
              <a:t>- и больше ничего </a:t>
            </a:r>
            <a:r>
              <a:rPr lang="ru-RU" sz="2000" b="1" dirty="0" smtClean="0"/>
              <a:t>/ </a:t>
            </a:r>
            <a:r>
              <a:rPr lang="ru-RU" sz="2000" b="1" dirty="0" smtClean="0"/>
              <a:t>С. Кинг</a:t>
            </a:r>
            <a:r>
              <a:rPr lang="ru-RU" sz="2000" b="1" dirty="0"/>
              <a:t>. – </a:t>
            </a:r>
            <a:r>
              <a:rPr lang="ru-RU" sz="2000" b="1" dirty="0" smtClean="0"/>
              <a:t>Москва : </a:t>
            </a:r>
            <a:r>
              <a:rPr lang="ru-RU" sz="2000" b="1" dirty="0" smtClean="0"/>
              <a:t>Астрель, </a:t>
            </a:r>
            <a:r>
              <a:rPr lang="ru-RU" sz="2000" b="1" dirty="0" smtClean="0"/>
              <a:t>2012</a:t>
            </a:r>
            <a:r>
              <a:rPr lang="ru-RU" sz="2000" b="1" dirty="0"/>
              <a:t>. – </a:t>
            </a:r>
            <a:r>
              <a:rPr lang="ru-RU" sz="2000" b="1" dirty="0" smtClean="0"/>
              <a:t>414 с.</a:t>
            </a:r>
          </a:p>
          <a:p>
            <a:r>
              <a:rPr lang="en-US" sz="2000" b="1" dirty="0" smtClean="0"/>
              <a:t>ISBN</a:t>
            </a:r>
            <a:r>
              <a:rPr lang="ru-RU" sz="2000" b="1" dirty="0" smtClean="0"/>
              <a:t> 978-5-271-40835-9</a:t>
            </a:r>
            <a:endParaRPr lang="ru-RU" sz="2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857752" y="428604"/>
            <a:ext cx="3855965" cy="6000792"/>
          </a:xfrm>
          <a:prstGeom prst="rect">
            <a:avLst/>
          </a:prstGeom>
          <a:noFill/>
          <a:ln w="9525">
            <a:noFill/>
            <a:miter lim="800000"/>
            <a:headEnd/>
            <a:tailEnd/>
          </a:ln>
          <a:effectLst/>
        </p:spPr>
      </p:pic>
      <p:sp>
        <p:nvSpPr>
          <p:cNvPr id="3" name="Прямоугольник 2"/>
          <p:cNvSpPr/>
          <p:nvPr/>
        </p:nvSpPr>
        <p:spPr>
          <a:xfrm>
            <a:off x="357158" y="500042"/>
            <a:ext cx="4500594" cy="1631216"/>
          </a:xfrm>
          <a:prstGeom prst="rect">
            <a:avLst/>
          </a:prstGeom>
        </p:spPr>
        <p:txBody>
          <a:bodyPr wrap="square">
            <a:spAutoFit/>
          </a:bodyPr>
          <a:lstStyle/>
          <a:p>
            <a:r>
              <a:rPr lang="ru-RU" sz="2000" b="1" dirty="0" smtClean="0"/>
              <a:t>84</a:t>
            </a:r>
          </a:p>
          <a:p>
            <a:r>
              <a:rPr lang="ru-RU" sz="2000" b="1" dirty="0" smtClean="0"/>
              <a:t>К 41</a:t>
            </a:r>
          </a:p>
          <a:p>
            <a:r>
              <a:rPr lang="ru-RU" sz="2000" b="1" dirty="0" smtClean="0"/>
              <a:t>Кинг, С. </a:t>
            </a:r>
            <a:r>
              <a:rPr lang="ru-RU" sz="2000" b="1" dirty="0" smtClean="0"/>
              <a:t>Мобильник </a:t>
            </a:r>
            <a:r>
              <a:rPr lang="ru-RU" sz="2000" b="1" dirty="0" smtClean="0"/>
              <a:t>/ С. Кинг</a:t>
            </a:r>
            <a:r>
              <a:rPr lang="ru-RU" sz="2000" b="1" dirty="0"/>
              <a:t>. – </a:t>
            </a:r>
            <a:r>
              <a:rPr lang="ru-RU" sz="2000" b="1" dirty="0" smtClean="0"/>
              <a:t>Москва : </a:t>
            </a:r>
            <a:r>
              <a:rPr lang="ru-RU" sz="2000" b="1" dirty="0" smtClean="0"/>
              <a:t>Астрель, </a:t>
            </a:r>
            <a:r>
              <a:rPr lang="ru-RU" sz="2000" b="1" dirty="0" smtClean="0"/>
              <a:t>2012. – 475 </a:t>
            </a:r>
            <a:r>
              <a:rPr lang="ru-RU" sz="2000" b="1" dirty="0" smtClean="0"/>
              <a:t>с. </a:t>
            </a:r>
          </a:p>
          <a:p>
            <a:r>
              <a:rPr lang="en-US" sz="2000" b="1" dirty="0" smtClean="0"/>
              <a:t>ISBN</a:t>
            </a:r>
            <a:r>
              <a:rPr lang="ru-RU" sz="2000" b="1" dirty="0" smtClean="0"/>
              <a:t> 978-5-271-39807-0</a:t>
            </a:r>
            <a:endParaRPr lang="ru-RU" sz="2000" b="1" dirty="0"/>
          </a:p>
        </p:txBody>
      </p:sp>
      <p:sp>
        <p:nvSpPr>
          <p:cNvPr id="4" name="Прямоугольник 3"/>
          <p:cNvSpPr/>
          <p:nvPr/>
        </p:nvSpPr>
        <p:spPr>
          <a:xfrm>
            <a:off x="285720" y="2643182"/>
            <a:ext cx="4429156" cy="3477875"/>
          </a:xfrm>
          <a:prstGeom prst="rect">
            <a:avLst/>
          </a:prstGeom>
        </p:spPr>
        <p:txBody>
          <a:bodyPr wrap="square">
            <a:spAutoFit/>
          </a:bodyPr>
          <a:lstStyle/>
          <a:p>
            <a:r>
              <a:rPr lang="ru-RU" sz="2000" b="1" dirty="0" smtClean="0"/>
              <a:t>Главный герой, художник комиксов Клайтон Ридделл, во главе с группой выживших, не пользующихся мобильными, пытается добраться до штата Мэн, чтобы спасти своего сына. По ходу действия мобилоиды, потерявшие человеческий облик, начинают проявлять признаки группового разума, а также использовать телепатию, телекинез, левитацию и гипноз.</a:t>
            </a:r>
            <a:endParaRPr lang="ru-RU" sz="20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428596" y="428603"/>
            <a:ext cx="3857652" cy="5857917"/>
          </a:xfrm>
          <a:prstGeom prst="rect">
            <a:avLst/>
          </a:prstGeom>
          <a:noFill/>
          <a:ln w="9525">
            <a:noFill/>
            <a:miter lim="800000"/>
            <a:headEnd/>
            <a:tailEnd/>
          </a:ln>
          <a:effectLst/>
        </p:spPr>
      </p:pic>
      <p:sp>
        <p:nvSpPr>
          <p:cNvPr id="3" name="Прямоугольник 2"/>
          <p:cNvSpPr/>
          <p:nvPr/>
        </p:nvSpPr>
        <p:spPr>
          <a:xfrm>
            <a:off x="4429124" y="2285992"/>
            <a:ext cx="4500594" cy="4093428"/>
          </a:xfrm>
          <a:prstGeom prst="rect">
            <a:avLst/>
          </a:prstGeom>
        </p:spPr>
        <p:txBody>
          <a:bodyPr wrap="square">
            <a:spAutoFit/>
          </a:bodyPr>
          <a:lstStyle/>
          <a:p>
            <a:r>
              <a:rPr lang="ru-RU" sz="2000" b="1" dirty="0" smtClean="0"/>
              <a:t>Книга по-настоящему необычна. Поступок главного героя, который устраивает поджог своего школьного шкафчика, вызвав тем самым пожарную тревогу, и разносит голову своей учительнице из пистолета, обескураживает.</a:t>
            </a:r>
          </a:p>
          <a:p>
            <a:endParaRPr lang="ru-RU" sz="2000" b="1" dirty="0" smtClean="0"/>
          </a:p>
          <a:p>
            <a:r>
              <a:rPr lang="ru-RU" sz="2000" b="1" dirty="0" smtClean="0"/>
              <a:t>Захватив класс, он поначалу будто бы и сам не знает, что делать дальше, однако, вновь придя в себя, он начинает откровенный разговор с одноклассниками.</a:t>
            </a:r>
            <a:endParaRPr lang="ru-RU" sz="2000" b="1" dirty="0"/>
          </a:p>
        </p:txBody>
      </p:sp>
      <p:sp>
        <p:nvSpPr>
          <p:cNvPr id="4" name="Прямоугольник 3"/>
          <p:cNvSpPr/>
          <p:nvPr/>
        </p:nvSpPr>
        <p:spPr>
          <a:xfrm>
            <a:off x="4500562" y="428604"/>
            <a:ext cx="4357718" cy="1631216"/>
          </a:xfrm>
          <a:prstGeom prst="rect">
            <a:avLst/>
          </a:prstGeom>
        </p:spPr>
        <p:txBody>
          <a:bodyPr wrap="square">
            <a:spAutoFit/>
          </a:bodyPr>
          <a:lstStyle/>
          <a:p>
            <a:r>
              <a:rPr lang="ru-RU" sz="2000" b="1" dirty="0" smtClean="0"/>
              <a:t>84</a:t>
            </a:r>
          </a:p>
          <a:p>
            <a:r>
              <a:rPr lang="ru-RU" sz="2000" b="1" dirty="0" smtClean="0"/>
              <a:t>К 41</a:t>
            </a:r>
          </a:p>
          <a:p>
            <a:r>
              <a:rPr lang="ru-RU" sz="2000" b="1" dirty="0" smtClean="0"/>
              <a:t>Кинг, С. </a:t>
            </a:r>
            <a:r>
              <a:rPr lang="ru-RU" sz="2000" b="1" dirty="0" smtClean="0"/>
              <a:t>Ярость / </a:t>
            </a:r>
            <a:r>
              <a:rPr lang="ru-RU" sz="2000" b="1" dirty="0" smtClean="0"/>
              <a:t>С. Кинг</a:t>
            </a:r>
            <a:r>
              <a:rPr lang="ru-RU" sz="2000" b="1" dirty="0"/>
              <a:t>. – </a:t>
            </a:r>
            <a:r>
              <a:rPr lang="ru-RU" sz="2000" b="1" dirty="0" smtClean="0"/>
              <a:t>Москва : АСТ, </a:t>
            </a:r>
            <a:r>
              <a:rPr lang="ru-RU" sz="2000" b="1" dirty="0" smtClean="0"/>
              <a:t>2001</a:t>
            </a:r>
            <a:r>
              <a:rPr lang="ru-RU" sz="2000" b="1" dirty="0" smtClean="0"/>
              <a:t>. – 416 </a:t>
            </a:r>
            <a:r>
              <a:rPr lang="ru-RU" sz="2000" b="1" dirty="0" smtClean="0"/>
              <a:t>с. </a:t>
            </a:r>
          </a:p>
          <a:p>
            <a:r>
              <a:rPr lang="en-US" sz="2000" b="1" dirty="0" smtClean="0"/>
              <a:t>ISBN</a:t>
            </a:r>
            <a:r>
              <a:rPr lang="ru-RU" sz="2000" b="1" dirty="0" smtClean="0"/>
              <a:t> 5-17-008323-8</a:t>
            </a:r>
            <a:endParaRPr lang="ru-RU" sz="2000" b="1" dirty="0"/>
          </a:p>
        </p:txBody>
      </p:sp>
    </p:spTree>
  </p:cSld>
  <p:clrMapOvr>
    <a:masterClrMapping/>
  </p:clrMapOvr>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805</TotalTime>
  <Words>1030</Words>
  <Application>Microsoft Office PowerPoint</Application>
  <PresentationFormat>Экран (4:3)</PresentationFormat>
  <Paragraphs>69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User2</cp:lastModifiedBy>
  <cp:revision>94</cp:revision>
  <dcterms:created xsi:type="dcterms:W3CDTF">2021-06-16T08:31:48Z</dcterms:created>
  <dcterms:modified xsi:type="dcterms:W3CDTF">2021-09-02T12:38:03Z</dcterms:modified>
</cp:coreProperties>
</file>