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261" autoAdjust="0"/>
  </p:normalViewPr>
  <p:slideViewPr>
    <p:cSldViewPr>
      <p:cViewPr varScale="1">
        <p:scale>
          <a:sx n="104" d="100"/>
          <a:sy n="104" d="100"/>
        </p:scale>
        <p:origin x="126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4D9B3-6239-413A-BF87-64527E5E860E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4325-A0BE-4C77-9136-74B4C27480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4D9B3-6239-413A-BF87-64527E5E860E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4325-A0BE-4C77-9136-74B4C27480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4D9B3-6239-413A-BF87-64527E5E860E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4325-A0BE-4C77-9136-74B4C27480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4D9B3-6239-413A-BF87-64527E5E860E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4325-A0BE-4C77-9136-74B4C27480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4D9B3-6239-413A-BF87-64527E5E860E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4325-A0BE-4C77-9136-74B4C27480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4D9B3-6239-413A-BF87-64527E5E860E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4325-A0BE-4C77-9136-74B4C27480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4D9B3-6239-413A-BF87-64527E5E860E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4325-A0BE-4C77-9136-74B4C27480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4D9B3-6239-413A-BF87-64527E5E860E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4325-A0BE-4C77-9136-74B4C27480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4D9B3-6239-413A-BF87-64527E5E860E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4325-A0BE-4C77-9136-74B4C27480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4D9B3-6239-413A-BF87-64527E5E860E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4325-A0BE-4C77-9136-74B4C27480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4D9B3-6239-413A-BF87-64527E5E860E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4325-A0BE-4C77-9136-74B4C27480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4D9B3-6239-413A-BF87-64527E5E860E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34325-A0BE-4C77-9136-74B4C27480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Мир начинается с детства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58" y="273050"/>
            <a:ext cx="4757742" cy="585311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600" dirty="0" smtClean="0"/>
              <a:t>       Губарев </a:t>
            </a:r>
            <a:r>
              <a:rPr lang="en-US" sz="1600" dirty="0" smtClean="0"/>
              <a:t>,</a:t>
            </a:r>
            <a:r>
              <a:rPr lang="ru-RU" sz="1600" dirty="0" smtClean="0"/>
              <a:t> В. Королевство кривых зеркал : повесть – сказка </a:t>
            </a:r>
            <a:r>
              <a:rPr lang="en-US" sz="1600" dirty="0" smtClean="0"/>
              <a:t>/</a:t>
            </a:r>
            <a:r>
              <a:rPr lang="ru-RU" sz="1600" dirty="0" smtClean="0"/>
              <a:t> В. Губарев. – Москва : Мир Искателя</a:t>
            </a:r>
            <a:r>
              <a:rPr lang="en-US" sz="1600" dirty="0" smtClean="0"/>
              <a:t>,</a:t>
            </a:r>
            <a:r>
              <a:rPr lang="ru-RU" sz="1600" dirty="0" smtClean="0"/>
              <a:t> 2000. – 128 с. – </a:t>
            </a:r>
            <a:r>
              <a:rPr lang="en-US" sz="1600" dirty="0" smtClean="0"/>
              <a:t>ISBN 5-93833-070-</a:t>
            </a:r>
            <a:r>
              <a:rPr lang="ru-RU" sz="1600" dirty="0" smtClean="0"/>
              <a:t>Х.</a:t>
            </a:r>
            <a:endParaRPr lang="en-US" sz="1600" dirty="0" smtClean="0"/>
          </a:p>
          <a:p>
            <a:pPr>
              <a:buNone/>
            </a:pPr>
            <a:r>
              <a:rPr lang="ru-RU" sz="1600" dirty="0" smtClean="0"/>
              <a:t>       Шифр 84 Г 93</a:t>
            </a:r>
          </a:p>
          <a:p>
            <a:pPr>
              <a:buNone/>
            </a:pPr>
            <a:r>
              <a:rPr lang="ru-RU" sz="1600" dirty="0" smtClean="0"/>
              <a:t>           Сказка о капризной девочке Оле</a:t>
            </a:r>
            <a:r>
              <a:rPr lang="en-US" sz="1600" dirty="0" smtClean="0"/>
              <a:t>,</a:t>
            </a:r>
            <a:r>
              <a:rPr lang="ru-RU" sz="1600" dirty="0" smtClean="0"/>
              <a:t> которая попадает в зазеркалье и знакомится со своим отражением и недостатками в образе девочки Яло</a:t>
            </a:r>
            <a:r>
              <a:rPr lang="en-US" sz="1600" dirty="0" smtClean="0"/>
              <a:t> </a:t>
            </a:r>
            <a:r>
              <a:rPr lang="ru-RU" sz="1600" dirty="0" smtClean="0"/>
              <a:t>и вместе с ней оказывается вовлечена в череду захватывающих и опасных приключений</a:t>
            </a:r>
            <a:r>
              <a:rPr lang="en-US" sz="1600" dirty="0" smtClean="0"/>
              <a:t>,</a:t>
            </a:r>
            <a:r>
              <a:rPr lang="ru-RU" sz="1600" dirty="0" smtClean="0"/>
              <a:t> находят новых друзей</a:t>
            </a:r>
            <a:r>
              <a:rPr lang="en-US" sz="1600" dirty="0" smtClean="0"/>
              <a:t>,</a:t>
            </a:r>
            <a:r>
              <a:rPr lang="ru-RU" sz="1600" dirty="0" smtClean="0"/>
              <a:t> побеждают сильных врагов</a:t>
            </a:r>
            <a:r>
              <a:rPr lang="en-US" sz="1600" dirty="0" smtClean="0"/>
              <a:t>,</a:t>
            </a:r>
            <a:r>
              <a:rPr lang="ru-RU" sz="1600" dirty="0" smtClean="0"/>
              <a:t> спасают от наказания королевского надсмотрщика мальчика Гурда</a:t>
            </a:r>
            <a:r>
              <a:rPr lang="en-US" sz="1600" dirty="0" smtClean="0"/>
              <a:t>,</a:t>
            </a:r>
            <a:r>
              <a:rPr lang="ru-RU" sz="1600" dirty="0" smtClean="0"/>
              <a:t> отказывающегося изготавливать кривые зеркала</a:t>
            </a:r>
            <a:r>
              <a:rPr lang="en-US" sz="1600" dirty="0" smtClean="0"/>
              <a:t>,</a:t>
            </a:r>
            <a:r>
              <a:rPr lang="ru-RU" sz="1600" dirty="0" smtClean="0"/>
              <a:t> показывающих лживую картину. Пройдя через эти приключения</a:t>
            </a:r>
            <a:r>
              <a:rPr lang="en-US" sz="1600" dirty="0" smtClean="0"/>
              <a:t>,</a:t>
            </a:r>
            <a:r>
              <a:rPr lang="ru-RU" sz="1600" dirty="0" smtClean="0"/>
              <a:t> Оля сумела посмотреть на себя со стороны и изменилась в лучшую сторону. Сказка невероятно увлекательная</a:t>
            </a:r>
            <a:r>
              <a:rPr lang="en-US" sz="1600" dirty="0" smtClean="0"/>
              <a:t>,</a:t>
            </a:r>
            <a:r>
              <a:rPr lang="ru-RU" sz="1600" dirty="0" smtClean="0"/>
              <a:t> полезная и поучительная. </a:t>
            </a:r>
          </a:p>
          <a:p>
            <a:pPr>
              <a:buNone/>
            </a:pPr>
            <a:r>
              <a:rPr lang="ru-RU" sz="1600" dirty="0" smtClean="0"/>
              <a:t>            Жаль</a:t>
            </a:r>
            <a:r>
              <a:rPr lang="en-US" sz="1600" dirty="0" smtClean="0"/>
              <a:t>,</a:t>
            </a:r>
            <a:r>
              <a:rPr lang="ru-RU" sz="1600" dirty="0" smtClean="0"/>
              <a:t> что у человека нет возможности посмотреть на себя со стороны и понять</a:t>
            </a:r>
            <a:r>
              <a:rPr lang="en-US" sz="1600" dirty="0" smtClean="0"/>
              <a:t>,</a:t>
            </a:r>
            <a:r>
              <a:rPr lang="ru-RU" sz="1600" dirty="0" smtClean="0"/>
              <a:t> как он себя ведет. Хочется</a:t>
            </a:r>
            <a:r>
              <a:rPr lang="en-US" sz="1600" dirty="0" smtClean="0"/>
              <a:t>,</a:t>
            </a:r>
            <a:r>
              <a:rPr lang="ru-RU" sz="1600" dirty="0" smtClean="0"/>
              <a:t> чтобы было что-то такое</a:t>
            </a:r>
            <a:r>
              <a:rPr lang="en-US" sz="1600" dirty="0" smtClean="0"/>
              <a:t>,</a:t>
            </a:r>
            <a:r>
              <a:rPr lang="ru-RU" sz="1600" dirty="0" smtClean="0"/>
              <a:t> что заставило бы задуматься о своих поступках. Сказка наталкивает на размышления</a:t>
            </a:r>
            <a:r>
              <a:rPr lang="en-US" sz="1600" dirty="0" smtClean="0"/>
              <a:t>,</a:t>
            </a:r>
            <a:r>
              <a:rPr lang="ru-RU" sz="1600" dirty="0" smtClean="0"/>
              <a:t> причем совсем не важно сколько тебе лет.</a:t>
            </a:r>
            <a:endParaRPr lang="ru-RU" sz="1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3857652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       Булычев</a:t>
            </a:r>
            <a:r>
              <a:rPr lang="en-US" dirty="0" smtClean="0"/>
              <a:t>,</a:t>
            </a:r>
            <a:r>
              <a:rPr lang="ru-RU" dirty="0" smtClean="0"/>
              <a:t> К. Алиса в стране фантазий </a:t>
            </a:r>
            <a:r>
              <a:rPr lang="en-US" dirty="0" smtClean="0"/>
              <a:t>/</a:t>
            </a:r>
            <a:r>
              <a:rPr lang="ru-RU" dirty="0" smtClean="0"/>
              <a:t> К. Булычев. – Москва : Мир </a:t>
            </a:r>
            <a:r>
              <a:rPr lang="ru-RU" dirty="0" smtClean="0"/>
              <a:t>Искателя</a:t>
            </a:r>
            <a:r>
              <a:rPr lang="en-US" dirty="0" smtClean="0"/>
              <a:t>,</a:t>
            </a:r>
            <a:r>
              <a:rPr lang="ru-RU" dirty="0" smtClean="0"/>
              <a:t> </a:t>
            </a:r>
            <a:r>
              <a:rPr lang="ru-RU" dirty="0" smtClean="0"/>
              <a:t>2000. – 80 с. – </a:t>
            </a:r>
            <a:r>
              <a:rPr lang="en-US" dirty="0" smtClean="0"/>
              <a:t>ISBN 5-93833-024-6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      Шифр 84 Б 908</a:t>
            </a:r>
          </a:p>
          <a:p>
            <a:pPr>
              <a:buNone/>
            </a:pPr>
            <a:r>
              <a:rPr lang="ru-RU" dirty="0" smtClean="0"/>
              <a:t>            Известный писатель-фантаст</a:t>
            </a:r>
            <a:r>
              <a:rPr lang="en-US" dirty="0" smtClean="0"/>
              <a:t>,</a:t>
            </a:r>
            <a:r>
              <a:rPr lang="ru-RU" dirty="0" smtClean="0"/>
              <a:t> ученый-востоковед</a:t>
            </a:r>
            <a:r>
              <a:rPr lang="en-US" dirty="0" smtClean="0"/>
              <a:t>,</a:t>
            </a:r>
            <a:r>
              <a:rPr lang="ru-RU" dirty="0" smtClean="0"/>
              <a:t> публицист</a:t>
            </a:r>
            <a:r>
              <a:rPr lang="en-US" dirty="0" smtClean="0"/>
              <a:t>,</a:t>
            </a:r>
            <a:r>
              <a:rPr lang="ru-RU" dirty="0" smtClean="0"/>
              <a:t> лауреат Государственной  премии СССР Игорь Можейко (Кир Булычев) собрал удивительные факты о нераскрытых загадках древних цивилизаций и рассказал о них на страницах своих книг. </a:t>
            </a:r>
          </a:p>
          <a:p>
            <a:pPr>
              <a:buNone/>
            </a:pPr>
            <a:r>
              <a:rPr lang="ru-RU" dirty="0" smtClean="0"/>
              <a:t>            Кир Булычев – один из любимейших детских авторов конца ХХ века. В серии книг приключения Алисы происходят в самых разных местах и времени. Имя героине автор дал в честь своей дочери Алисы. В представленной книге Алиса попадает в Страну Чудес.</a:t>
            </a:r>
          </a:p>
          <a:p>
            <a:pPr>
              <a:buNone/>
            </a:pPr>
            <a:r>
              <a:rPr lang="ru-RU" dirty="0" smtClean="0"/>
              <a:t>         «Фантастика</a:t>
            </a:r>
            <a:r>
              <a:rPr lang="en-US" dirty="0" smtClean="0"/>
              <a:t>,</a:t>
            </a:r>
            <a:r>
              <a:rPr lang="ru-RU" dirty="0" smtClean="0"/>
              <a:t> по моему убеждению</a:t>
            </a:r>
            <a:r>
              <a:rPr lang="en-US" dirty="0" smtClean="0"/>
              <a:t>,</a:t>
            </a:r>
            <a:r>
              <a:rPr lang="ru-RU" dirty="0" smtClean="0"/>
              <a:t> более точно</a:t>
            </a:r>
            <a:r>
              <a:rPr lang="en-US" dirty="0" smtClean="0"/>
              <a:t>,</a:t>
            </a:r>
            <a:r>
              <a:rPr lang="ru-RU" dirty="0" smtClean="0"/>
              <a:t> чем реалистическая литература</a:t>
            </a:r>
            <a:r>
              <a:rPr lang="en-US" dirty="0" smtClean="0"/>
              <a:t>,</a:t>
            </a:r>
            <a:r>
              <a:rPr lang="ru-RU" dirty="0" smtClean="0"/>
              <a:t> отражает состояние общества. Я объясняю это тем</a:t>
            </a:r>
            <a:r>
              <a:rPr lang="en-US" dirty="0" smtClean="0"/>
              <a:t>, </a:t>
            </a:r>
            <a:r>
              <a:rPr lang="ru-RU" dirty="0" smtClean="0"/>
              <a:t>что реалистическая литература преимущественно изучает отношения: человек – человек.  Фантастика чаще: человек – общество – время»</a:t>
            </a:r>
            <a:r>
              <a:rPr lang="en-US" dirty="0" smtClean="0"/>
              <a:t>,</a:t>
            </a:r>
            <a:r>
              <a:rPr lang="ru-RU" dirty="0" smtClean="0"/>
              <a:t> говорил Кир Булычев.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85728"/>
            <a:ext cx="3000396" cy="5857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2900" dirty="0" smtClean="0"/>
              <a:t>Драгунский</a:t>
            </a:r>
            <a:r>
              <a:rPr lang="en-US" sz="2900" dirty="0" smtClean="0"/>
              <a:t>,</a:t>
            </a:r>
            <a:r>
              <a:rPr lang="ru-RU" sz="2900" dirty="0" smtClean="0"/>
              <a:t> В. Денискины рассказы : сборник рассказов </a:t>
            </a:r>
            <a:r>
              <a:rPr lang="en-US" sz="2900" dirty="0" smtClean="0"/>
              <a:t>/</a:t>
            </a:r>
            <a:r>
              <a:rPr lang="ru-RU" sz="2900" dirty="0" smtClean="0"/>
              <a:t> В. Драгунский. – Москва : Книги «Искателя»</a:t>
            </a:r>
            <a:r>
              <a:rPr lang="en-US" sz="2900" dirty="0" smtClean="0"/>
              <a:t>,</a:t>
            </a:r>
            <a:r>
              <a:rPr lang="ru-RU" sz="2900" dirty="0" smtClean="0"/>
              <a:t> 2002. – 160 с. – </a:t>
            </a:r>
            <a:r>
              <a:rPr lang="en-US" sz="2900" dirty="0" smtClean="0"/>
              <a:t>ISBN </a:t>
            </a:r>
            <a:r>
              <a:rPr lang="en-US" sz="2900" dirty="0" smtClean="0"/>
              <a:t>5-94743-103-3</a:t>
            </a:r>
            <a:r>
              <a:rPr lang="ru-RU" sz="2900" dirty="0" smtClean="0"/>
              <a:t>.</a:t>
            </a:r>
            <a:endParaRPr lang="en-US" sz="2900" dirty="0" smtClean="0"/>
          </a:p>
          <a:p>
            <a:pPr>
              <a:buNone/>
            </a:pPr>
            <a:r>
              <a:rPr lang="ru-RU" sz="2900" dirty="0" smtClean="0"/>
              <a:t>     Шифр 84 Д 721</a:t>
            </a:r>
          </a:p>
          <a:p>
            <a:pPr>
              <a:buNone/>
            </a:pPr>
            <a:r>
              <a:rPr lang="ru-RU" sz="2900" dirty="0" smtClean="0"/>
              <a:t>          </a:t>
            </a:r>
          </a:p>
          <a:p>
            <a:pPr>
              <a:buNone/>
            </a:pPr>
            <a:r>
              <a:rPr lang="ru-RU" sz="2900" dirty="0" smtClean="0"/>
              <a:t>          В этот сборник вошли самые популярные рассказы</a:t>
            </a:r>
            <a:r>
              <a:rPr lang="en-US" sz="2900" dirty="0" smtClean="0"/>
              <a:t>,</a:t>
            </a:r>
            <a:r>
              <a:rPr lang="ru-RU" sz="2900" dirty="0" smtClean="0"/>
              <a:t> он состоит из веселых</a:t>
            </a:r>
            <a:r>
              <a:rPr lang="en-US" sz="2900" dirty="0" smtClean="0"/>
              <a:t>, </a:t>
            </a:r>
            <a:r>
              <a:rPr lang="ru-RU" sz="2900" dirty="0" smtClean="0"/>
              <a:t>забавных и очень поучительных историй о жизни мальчика. Денису Кораблеву никогда не бывает скучно. А если он вдруг загрустит</a:t>
            </a:r>
            <a:r>
              <a:rPr lang="en-US" sz="2900" dirty="0" smtClean="0"/>
              <a:t>,</a:t>
            </a:r>
            <a:r>
              <a:rPr lang="ru-RU" sz="2900" dirty="0" smtClean="0"/>
              <a:t> то непременно найдет способ развлечься. Этот сборник Виктор Драгунский посвятил своему маленькому сыну. Любовь к сыну и желание открыть читателям многообразный мир детства подвигли писателя на написание данной книги.</a:t>
            </a:r>
            <a:endParaRPr lang="ru-RU" sz="29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3500462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58" y="273050"/>
            <a:ext cx="5000660" cy="585311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dirty="0" smtClean="0"/>
              <a:t> Носов</a:t>
            </a:r>
            <a:r>
              <a:rPr lang="en-US" dirty="0" smtClean="0"/>
              <a:t>,</a:t>
            </a:r>
            <a:r>
              <a:rPr lang="ru-RU" dirty="0" smtClean="0"/>
              <a:t> Н</a:t>
            </a:r>
            <a:r>
              <a:rPr lang="ru-RU" dirty="0" smtClean="0"/>
              <a:t>. </a:t>
            </a:r>
            <a:r>
              <a:rPr lang="ru-RU" dirty="0" smtClean="0"/>
              <a:t>Все рассказы и повести </a:t>
            </a:r>
            <a:r>
              <a:rPr lang="en-US" dirty="0" smtClean="0"/>
              <a:t>/</a:t>
            </a:r>
            <a:r>
              <a:rPr lang="ru-RU" dirty="0" smtClean="0"/>
              <a:t> Н. Носов</a:t>
            </a:r>
            <a:r>
              <a:rPr lang="en-US" dirty="0" smtClean="0"/>
              <a:t>,</a:t>
            </a:r>
            <a:r>
              <a:rPr lang="ru-RU" dirty="0" smtClean="0"/>
              <a:t> И. Носов. – Москва : </a:t>
            </a:r>
            <a:r>
              <a:rPr lang="ru-RU" dirty="0" smtClean="0"/>
              <a:t>Издание И.П</a:t>
            </a:r>
            <a:r>
              <a:rPr lang="ru-RU" dirty="0" smtClean="0"/>
              <a:t>. </a:t>
            </a:r>
            <a:r>
              <a:rPr lang="ru-RU" dirty="0" smtClean="0"/>
              <a:t>Носова</a:t>
            </a:r>
            <a:r>
              <a:rPr lang="ru-RU" dirty="0"/>
              <a:t> </a:t>
            </a:r>
            <a:r>
              <a:rPr lang="ru-RU" dirty="0" smtClean="0"/>
              <a:t>; Дрофа </a:t>
            </a:r>
            <a:r>
              <a:rPr lang="ru-RU" dirty="0" smtClean="0"/>
              <a:t>– Плюс</a:t>
            </a:r>
            <a:r>
              <a:rPr lang="en-US" dirty="0" smtClean="0"/>
              <a:t>,</a:t>
            </a:r>
            <a:r>
              <a:rPr lang="ru-RU" dirty="0" smtClean="0"/>
              <a:t> 2004. – 736 с. : </a:t>
            </a:r>
            <a:r>
              <a:rPr lang="ru-RU" dirty="0" smtClean="0"/>
              <a:t>ил. - </a:t>
            </a:r>
            <a:r>
              <a:rPr lang="en-US" dirty="0" smtClean="0"/>
              <a:t>ISBN 5-98324-005-6</a:t>
            </a:r>
            <a:r>
              <a:rPr lang="ru-RU" dirty="0"/>
              <a:t> (Издание И.П. </a:t>
            </a:r>
            <a:r>
              <a:rPr lang="ru-RU" dirty="0" smtClean="0"/>
              <a:t>Носова), </a:t>
            </a:r>
            <a:r>
              <a:rPr lang="en-US" dirty="0" smtClean="0"/>
              <a:t>ISBN</a:t>
            </a:r>
            <a:r>
              <a:rPr lang="ru-RU" dirty="0" smtClean="0"/>
              <a:t> </a:t>
            </a:r>
            <a:r>
              <a:rPr lang="ru-RU" dirty="0"/>
              <a:t>5-9555-0219-Х (Дрофа – Плюс).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      </a:t>
            </a:r>
            <a:r>
              <a:rPr lang="en-US" dirty="0" smtClean="0"/>
              <a:t>84 </a:t>
            </a:r>
            <a:r>
              <a:rPr lang="ru-RU" dirty="0" smtClean="0"/>
              <a:t>Н 845</a:t>
            </a:r>
          </a:p>
          <a:p>
            <a:pPr>
              <a:buNone/>
            </a:pPr>
            <a:r>
              <a:rPr lang="ru-RU" dirty="0" smtClean="0"/>
              <a:t>           </a:t>
            </a:r>
          </a:p>
          <a:p>
            <a:pPr>
              <a:buNone/>
            </a:pPr>
            <a:r>
              <a:rPr lang="ru-RU" dirty="0" smtClean="0"/>
              <a:t>           В книгу вошли три повести</a:t>
            </a:r>
            <a:r>
              <a:rPr lang="en-US" dirty="0" smtClean="0"/>
              <a:t>,</a:t>
            </a:r>
            <a:r>
              <a:rPr lang="ru-RU" dirty="0" smtClean="0"/>
              <a:t> написанные Николаем Носовым : «Витя Малеев в школе и дома» - лучшее произведение писателя</a:t>
            </a:r>
            <a:r>
              <a:rPr lang="en-US" dirty="0" smtClean="0"/>
              <a:t>, </a:t>
            </a:r>
            <a:r>
              <a:rPr lang="ru-RU" dirty="0" smtClean="0"/>
              <a:t>«Веселая семейка» – веселые и забавные истории</a:t>
            </a:r>
            <a:r>
              <a:rPr lang="en-US" dirty="0" smtClean="0"/>
              <a:t>, </a:t>
            </a:r>
            <a:r>
              <a:rPr lang="ru-RU" dirty="0" smtClean="0"/>
              <a:t>«Повесть о моем друге Игоре» – проницательное и вместе с тем полное юмора наблюдение за маленьким внуком. В сборник вошли тридцать три замечательных рассказа. А завершают эту объемную книгу десять забавных рассказов уже выросшего Игоря Носова.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3786214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571480"/>
            <a:ext cx="785818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            </a:t>
            </a:r>
          </a:p>
          <a:p>
            <a:r>
              <a:rPr lang="ru-RU" sz="2000" dirty="0" smtClean="0"/>
              <a:t>             Представленная литература находится на абонементе</a:t>
            </a:r>
          </a:p>
          <a:p>
            <a:r>
              <a:rPr lang="ru-RU" sz="2000" dirty="0" smtClean="0"/>
              <a:t>                                      художественной литературы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3600" dirty="0" smtClean="0"/>
              <a:t>             Спасибо за внимание !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000" dirty="0" smtClean="0"/>
              <a:t>           Выставку подготовила зав. сектором ОБВСК Печурица Л.В.</a:t>
            </a:r>
            <a:endParaRPr 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7620" y="214290"/>
            <a:ext cx="5111750" cy="63706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 </a:t>
            </a:r>
            <a:r>
              <a:rPr lang="ru-RU" sz="2000" dirty="0" smtClean="0"/>
              <a:t>Токмакова</a:t>
            </a:r>
            <a:r>
              <a:rPr lang="en-US" sz="2000" dirty="0" smtClean="0"/>
              <a:t>,</a:t>
            </a:r>
            <a:r>
              <a:rPr lang="ru-RU" sz="2000" dirty="0" smtClean="0"/>
              <a:t> И. Избранное : стихи</a:t>
            </a:r>
            <a:r>
              <a:rPr lang="en-US" sz="2000" dirty="0" smtClean="0"/>
              <a:t>,</a:t>
            </a:r>
            <a:r>
              <a:rPr lang="ru-RU" sz="2000" dirty="0" smtClean="0"/>
              <a:t> сказки и повести </a:t>
            </a:r>
            <a:r>
              <a:rPr lang="en-US" sz="2000" dirty="0" smtClean="0"/>
              <a:t>/ </a:t>
            </a:r>
            <a:r>
              <a:rPr lang="ru-RU" sz="2000" dirty="0" smtClean="0"/>
              <a:t>И. Токмакова. – Москва : Астрель</a:t>
            </a:r>
            <a:r>
              <a:rPr lang="en-US" sz="2000" dirty="0" smtClean="0"/>
              <a:t>,</a:t>
            </a:r>
            <a:r>
              <a:rPr lang="ru-RU" sz="2000" dirty="0" smtClean="0"/>
              <a:t> АСТ</a:t>
            </a:r>
            <a:r>
              <a:rPr lang="en-US" sz="2000" dirty="0" smtClean="0"/>
              <a:t>,</a:t>
            </a:r>
            <a:r>
              <a:rPr lang="ru-RU" sz="2000" dirty="0" smtClean="0"/>
              <a:t> 2004. – 574 с. : ил. – (Всемирная детская библиотека</a:t>
            </a:r>
            <a:r>
              <a:rPr lang="ru-RU" sz="2000" dirty="0" smtClean="0"/>
              <a:t>). </a:t>
            </a:r>
            <a:r>
              <a:rPr lang="ru-RU" sz="2000" dirty="0" smtClean="0"/>
              <a:t>– </a:t>
            </a:r>
            <a:r>
              <a:rPr lang="en-US" sz="2000" dirty="0" smtClean="0"/>
              <a:t>ISBN </a:t>
            </a:r>
            <a:r>
              <a:rPr lang="ru-RU" sz="2000" dirty="0" smtClean="0"/>
              <a:t>5-17-021299-2 (АСТ</a:t>
            </a:r>
            <a:r>
              <a:rPr lang="ru-RU" sz="2000" dirty="0" smtClean="0"/>
              <a:t>), </a:t>
            </a:r>
            <a:r>
              <a:rPr lang="en-US" sz="2000" dirty="0" smtClean="0"/>
              <a:t>ISBN 5-271-08084-6 (</a:t>
            </a:r>
            <a:r>
              <a:rPr lang="ru-RU" sz="2000" dirty="0" err="1" smtClean="0"/>
              <a:t>Астрель</a:t>
            </a:r>
            <a:r>
              <a:rPr lang="ru-RU" sz="2000" dirty="0" smtClean="0"/>
              <a:t>).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 Шифр 84 Т 515</a:t>
            </a:r>
          </a:p>
          <a:p>
            <a:pPr>
              <a:buNone/>
            </a:pPr>
            <a:r>
              <a:rPr lang="ru-RU" sz="2000" dirty="0" smtClean="0"/>
              <a:t>         </a:t>
            </a:r>
          </a:p>
          <a:p>
            <a:pPr>
              <a:buNone/>
            </a:pPr>
            <a:r>
              <a:rPr lang="ru-RU" sz="2000" dirty="0" smtClean="0"/>
              <a:t>           В первом разделе книги представлены лирические и веселые обучающие стихи. Во втором разделе «Сказочка о счастье» – сказки в стихах. Третий раздел – сказочные повести</a:t>
            </a:r>
            <a:r>
              <a:rPr lang="en-US" sz="2000" dirty="0" smtClean="0"/>
              <a:t>,</a:t>
            </a:r>
            <a:r>
              <a:rPr lang="ru-RU" sz="2000" dirty="0" smtClean="0"/>
              <a:t> которые можно назвать «веселыми учебниками». Четвертый раздел – замечательные повести о ребятах и для ребят.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43316"/>
            <a:ext cx="3429024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dirty="0" smtClean="0"/>
              <a:t>      Романтические истории для девочек : </a:t>
            </a:r>
            <a:r>
              <a:rPr lang="ru-RU" dirty="0" smtClean="0"/>
              <a:t>сборник</a:t>
            </a:r>
            <a:r>
              <a:rPr lang="en-US" dirty="0"/>
              <a:t>.</a:t>
            </a:r>
            <a:r>
              <a:rPr lang="ru-RU" dirty="0" smtClean="0"/>
              <a:t> –</a:t>
            </a:r>
            <a:r>
              <a:rPr lang="en-US" dirty="0" smtClean="0"/>
              <a:t> </a:t>
            </a:r>
            <a:r>
              <a:rPr lang="ru-RU" dirty="0" smtClean="0"/>
              <a:t>Москва </a:t>
            </a:r>
            <a:r>
              <a:rPr lang="ru-RU" dirty="0" smtClean="0"/>
              <a:t>: Эксмо</a:t>
            </a:r>
            <a:r>
              <a:rPr lang="en-US" dirty="0" smtClean="0"/>
              <a:t>,</a:t>
            </a:r>
            <a:r>
              <a:rPr lang="ru-RU" dirty="0" smtClean="0"/>
              <a:t> 2007. – 512 с</a:t>
            </a:r>
            <a:r>
              <a:rPr lang="ru-RU" dirty="0" smtClean="0"/>
              <a:t>.</a:t>
            </a:r>
            <a:r>
              <a:rPr lang="en-US" dirty="0" smtClean="0"/>
              <a:t> :</a:t>
            </a:r>
            <a:r>
              <a:rPr lang="ru-RU" dirty="0" smtClean="0"/>
              <a:t> ил. </a:t>
            </a:r>
            <a:r>
              <a:rPr lang="ru-RU" dirty="0" smtClean="0"/>
              <a:t>– </a:t>
            </a:r>
            <a:r>
              <a:rPr lang="en-US" dirty="0" smtClean="0"/>
              <a:t>ISBN </a:t>
            </a:r>
            <a:r>
              <a:rPr lang="en-US" dirty="0" smtClean="0"/>
              <a:t>978-5-699-12678-1</a:t>
            </a:r>
            <a:r>
              <a:rPr lang="ru-RU" dirty="0" smtClean="0"/>
              <a:t>.</a:t>
            </a:r>
            <a:endParaRPr lang="en-US" dirty="0" smtClean="0"/>
          </a:p>
          <a:p>
            <a:pPr algn="just">
              <a:buNone/>
            </a:pPr>
            <a:r>
              <a:rPr lang="ru-RU" dirty="0" smtClean="0"/>
              <a:t>     Шифр 84 Р 696</a:t>
            </a:r>
          </a:p>
          <a:p>
            <a:pPr algn="just">
              <a:buNone/>
            </a:pPr>
            <a:r>
              <a:rPr lang="ru-RU" dirty="0" smtClean="0"/>
              <a:t>                  В сборник входит произведение английской писательницы Фрэнсис Бернетт «Маленькая принцесса» и Лидии Чарской «Записки маленькой гимназистки» и «Сибирочка».</a:t>
            </a:r>
          </a:p>
          <a:p>
            <a:pPr algn="just">
              <a:buNone/>
            </a:pPr>
            <a:r>
              <a:rPr lang="ru-RU" dirty="0" smtClean="0"/>
              <a:t>      Книги Ф. Бернетт о детях и для детей читают и любят и дети и взрослые. Они не просто очень занимательны</a:t>
            </a:r>
            <a:r>
              <a:rPr lang="en-US" dirty="0" smtClean="0"/>
              <a:t>,</a:t>
            </a:r>
            <a:r>
              <a:rPr lang="ru-RU" dirty="0" smtClean="0"/>
              <a:t> они полны того чистого света</a:t>
            </a:r>
            <a:r>
              <a:rPr lang="en-US" dirty="0" smtClean="0"/>
              <a:t>,</a:t>
            </a:r>
            <a:r>
              <a:rPr lang="ru-RU" dirty="0" smtClean="0"/>
              <a:t> благородства и живительной влаги чуда</a:t>
            </a:r>
            <a:r>
              <a:rPr lang="en-US" dirty="0" smtClean="0"/>
              <a:t>,</a:t>
            </a:r>
            <a:r>
              <a:rPr lang="ru-RU" dirty="0" smtClean="0"/>
              <a:t> которые питают и украшают нашу жизнь.</a:t>
            </a:r>
          </a:p>
          <a:p>
            <a:pPr algn="just">
              <a:buNone/>
            </a:pPr>
            <a:r>
              <a:rPr lang="ru-RU" dirty="0" smtClean="0"/>
              <a:t>           Книги Л. Чарской написаны</a:t>
            </a:r>
            <a:r>
              <a:rPr lang="en-US" dirty="0" smtClean="0"/>
              <a:t>,</a:t>
            </a:r>
            <a:r>
              <a:rPr lang="ru-RU" dirty="0" smtClean="0"/>
              <a:t> как сказала она сама</a:t>
            </a:r>
            <a:r>
              <a:rPr lang="en-US" dirty="0" smtClean="0"/>
              <a:t>,</a:t>
            </a:r>
            <a:r>
              <a:rPr lang="ru-RU" dirty="0" smtClean="0"/>
              <a:t> с большим желанием «Вызвать добрые чувства в юных читателях</a:t>
            </a:r>
            <a:r>
              <a:rPr lang="en-US" dirty="0" smtClean="0"/>
              <a:t>,</a:t>
            </a:r>
            <a:r>
              <a:rPr lang="ru-RU" dirty="0" smtClean="0"/>
              <a:t> поддерживать их интерес к окружающему</a:t>
            </a:r>
            <a:r>
              <a:rPr lang="en-US" dirty="0" smtClean="0"/>
              <a:t>, </a:t>
            </a:r>
            <a:r>
              <a:rPr lang="ru-RU" dirty="0" smtClean="0"/>
              <a:t>будить любовь к добру и правде</a:t>
            </a:r>
            <a:r>
              <a:rPr lang="en-US" dirty="0" smtClean="0"/>
              <a:t>,</a:t>
            </a:r>
            <a:r>
              <a:rPr lang="ru-RU" dirty="0" smtClean="0"/>
              <a:t> состраданию».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28604"/>
            <a:ext cx="3429024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245422" cy="5853113"/>
          </a:xfrm>
        </p:spPr>
        <p:txBody>
          <a:bodyPr>
            <a:noAutofit/>
          </a:bodyPr>
          <a:lstStyle/>
          <a:p>
            <a:r>
              <a:rPr lang="ru-RU" sz="2000" dirty="0" smtClean="0"/>
              <a:t>Трэверс</a:t>
            </a:r>
            <a:r>
              <a:rPr lang="en-US" sz="2000" dirty="0" smtClean="0"/>
              <a:t>,</a:t>
            </a:r>
            <a:r>
              <a:rPr lang="ru-RU" sz="2000" dirty="0" smtClean="0"/>
              <a:t> П. Мэри Поппинс : сказочная повесть </a:t>
            </a:r>
            <a:r>
              <a:rPr lang="en-US" sz="2000" dirty="0" smtClean="0"/>
              <a:t>/</a:t>
            </a:r>
            <a:r>
              <a:rPr lang="ru-RU" sz="2000" dirty="0" smtClean="0"/>
              <a:t> П. Трэверс. – Москва : АСТ</a:t>
            </a:r>
            <a:r>
              <a:rPr lang="en-US" sz="2000" dirty="0" smtClean="0"/>
              <a:t>, </a:t>
            </a:r>
            <a:r>
              <a:rPr lang="ru-RU" sz="2000" dirty="0" smtClean="0"/>
              <a:t>Астрель</a:t>
            </a:r>
            <a:r>
              <a:rPr lang="en-US" sz="2000" dirty="0" smtClean="0"/>
              <a:t>,</a:t>
            </a:r>
            <a:r>
              <a:rPr lang="ru-RU" sz="2000" dirty="0" smtClean="0"/>
              <a:t> Оникс</a:t>
            </a:r>
            <a:r>
              <a:rPr lang="en-US" sz="2000" dirty="0" smtClean="0"/>
              <a:t>,</a:t>
            </a:r>
            <a:r>
              <a:rPr lang="ru-RU" sz="2000" dirty="0" smtClean="0"/>
              <a:t> 1999. – 384 с</a:t>
            </a:r>
            <a:r>
              <a:rPr lang="ru-RU" sz="2000" dirty="0" smtClean="0"/>
              <a:t>. : ил. </a:t>
            </a:r>
            <a:r>
              <a:rPr lang="ru-RU" sz="2000" dirty="0" smtClean="0"/>
              <a:t>– </a:t>
            </a:r>
            <a:r>
              <a:rPr lang="ru-RU" sz="2000" dirty="0" smtClean="0"/>
              <a:t>(Золотая библиотека). - </a:t>
            </a:r>
            <a:r>
              <a:rPr lang="en-US" sz="2000" dirty="0" smtClean="0"/>
              <a:t>ISBN </a:t>
            </a:r>
            <a:r>
              <a:rPr lang="en-US" sz="2000" dirty="0" smtClean="0"/>
              <a:t>5-8161-0074-2</a:t>
            </a:r>
            <a:r>
              <a:rPr lang="ru-RU" sz="2000" dirty="0" smtClean="0"/>
              <a:t>.</a:t>
            </a:r>
            <a:endParaRPr lang="en-US" sz="2000" dirty="0" smtClean="0"/>
          </a:p>
          <a:p>
            <a:r>
              <a:rPr lang="ru-RU" sz="2000" dirty="0" smtClean="0"/>
              <a:t>Шифр 84 Т 807</a:t>
            </a:r>
          </a:p>
          <a:p>
            <a:r>
              <a:rPr lang="ru-RU" sz="2000" dirty="0" smtClean="0"/>
              <a:t>      Знаменитая сказочная повесть английской писательницы Памелы Трэверс о необыкновенной няне Мэри Поппинс</a:t>
            </a:r>
            <a:r>
              <a:rPr lang="en-US" sz="2000" dirty="0" smtClean="0"/>
              <a:t>,</a:t>
            </a:r>
            <a:r>
              <a:rPr lang="ru-RU" sz="2000" dirty="0" smtClean="0"/>
              <a:t> которая появляется неизвестно откуда вместе с западным ветром и исчезает</a:t>
            </a:r>
            <a:r>
              <a:rPr lang="en-US" sz="2000" dirty="0" smtClean="0"/>
              <a:t>,</a:t>
            </a:r>
            <a:r>
              <a:rPr lang="ru-RU" sz="2000" dirty="0" smtClean="0"/>
              <a:t> когда ей заблагорассудится. Еще бы! Ведь она понимает язык зверей и птиц</a:t>
            </a:r>
            <a:r>
              <a:rPr lang="en-US" sz="2000" dirty="0" smtClean="0"/>
              <a:t>,</a:t>
            </a:r>
            <a:r>
              <a:rPr lang="ru-RU" sz="2000" dirty="0" smtClean="0"/>
              <a:t> а когда бывает в хорошем настроении</a:t>
            </a:r>
            <a:r>
              <a:rPr lang="en-US" sz="2000" dirty="0" smtClean="0"/>
              <a:t>,</a:t>
            </a:r>
            <a:r>
              <a:rPr lang="ru-RU" sz="2000" dirty="0" smtClean="0"/>
              <a:t> может даже взлететь над потолком.</a:t>
            </a:r>
          </a:p>
          <a:p>
            <a:r>
              <a:rPr lang="ru-RU" sz="2000" dirty="0" smtClean="0"/>
              <a:t>В этой книге представлена любимая детьми сказочная повесть «Мэри Поппинс»</a:t>
            </a:r>
            <a:r>
              <a:rPr lang="en-US" sz="2000" dirty="0" smtClean="0"/>
              <a:t>,</a:t>
            </a:r>
            <a:r>
              <a:rPr lang="ru-RU" sz="2000" dirty="0" smtClean="0"/>
              <a:t> рассказанная Борисом Заходером.</a:t>
            </a:r>
            <a:endParaRPr lang="ru-RU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00042"/>
            <a:ext cx="3214710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496" y="285728"/>
            <a:ext cx="4757742" cy="585311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/>
              <a:t>    Канашевский</a:t>
            </a:r>
            <a:r>
              <a:rPr lang="en-US" sz="1800" dirty="0" smtClean="0"/>
              <a:t>,</a:t>
            </a:r>
            <a:r>
              <a:rPr lang="ru-RU" sz="1800" dirty="0" smtClean="0"/>
              <a:t> С. Возвращение в Атлантиду : фантастический роман </a:t>
            </a:r>
            <a:r>
              <a:rPr lang="en-US" sz="1800" dirty="0" smtClean="0"/>
              <a:t>/ C</a:t>
            </a:r>
            <a:r>
              <a:rPr lang="ru-RU" sz="1800" dirty="0" smtClean="0"/>
              <a:t>.</a:t>
            </a:r>
            <a:r>
              <a:rPr lang="en-US" sz="1800" dirty="0" smtClean="0"/>
              <a:t> </a:t>
            </a:r>
            <a:r>
              <a:rPr lang="ru-RU" sz="1800" dirty="0" smtClean="0"/>
              <a:t>Канашевский. – Новокузнецк : Печатный двор</a:t>
            </a:r>
            <a:r>
              <a:rPr lang="en-US" sz="1800" dirty="0" smtClean="0"/>
              <a:t>,</a:t>
            </a:r>
            <a:r>
              <a:rPr lang="ru-RU" sz="1800" dirty="0" smtClean="0"/>
              <a:t> 2005. – 352 с. – </a:t>
            </a:r>
            <a:r>
              <a:rPr lang="en-US" sz="1800" dirty="0" smtClean="0"/>
              <a:t>ISBN </a:t>
            </a:r>
            <a:r>
              <a:rPr lang="en-US" sz="1800" dirty="0" smtClean="0"/>
              <a:t>5-7620-1094-5</a:t>
            </a:r>
            <a:r>
              <a:rPr lang="ru-RU" sz="1800" dirty="0" smtClean="0"/>
              <a:t>.</a:t>
            </a:r>
            <a:endParaRPr lang="en-US" sz="1800" dirty="0" smtClean="0"/>
          </a:p>
          <a:p>
            <a:pPr>
              <a:buNone/>
            </a:pPr>
            <a:r>
              <a:rPr lang="ru-RU" sz="1800" dirty="0" smtClean="0"/>
              <a:t>       Шифр 84 К 191</a:t>
            </a:r>
          </a:p>
          <a:p>
            <a:pPr>
              <a:buNone/>
            </a:pPr>
            <a:r>
              <a:rPr lang="ru-RU" sz="1800" dirty="0" smtClean="0"/>
              <a:t>            В этой книге есть все</a:t>
            </a:r>
            <a:r>
              <a:rPr lang="en-US" sz="1800" dirty="0" smtClean="0"/>
              <a:t>,</a:t>
            </a:r>
            <a:r>
              <a:rPr lang="ru-RU" sz="1800" dirty="0" smtClean="0"/>
              <a:t> что может понравится любителям приключений и фантастики.  Сражения</a:t>
            </a:r>
            <a:r>
              <a:rPr lang="en-US" sz="1800" dirty="0" smtClean="0"/>
              <a:t>, </a:t>
            </a:r>
            <a:r>
              <a:rPr lang="ru-RU" sz="1800" dirty="0" smtClean="0"/>
              <a:t>погони</a:t>
            </a:r>
            <a:r>
              <a:rPr lang="en-US" sz="1800" dirty="0" smtClean="0"/>
              <a:t>,</a:t>
            </a:r>
            <a:r>
              <a:rPr lang="ru-RU" sz="1800" dirty="0" smtClean="0"/>
              <a:t> мистика</a:t>
            </a:r>
            <a:r>
              <a:rPr lang="en-US" sz="1800" dirty="0" smtClean="0"/>
              <a:t>,</a:t>
            </a:r>
            <a:r>
              <a:rPr lang="ru-RU" sz="1800" dirty="0" smtClean="0"/>
              <a:t> инопланетяне</a:t>
            </a:r>
            <a:r>
              <a:rPr lang="en-US" sz="1800" dirty="0" smtClean="0"/>
              <a:t>, </a:t>
            </a:r>
            <a:r>
              <a:rPr lang="ru-RU" sz="1800" dirty="0" smtClean="0"/>
              <a:t>космические тайны</a:t>
            </a:r>
            <a:r>
              <a:rPr lang="en-US" sz="1800" dirty="0" smtClean="0"/>
              <a:t>,</a:t>
            </a:r>
            <a:r>
              <a:rPr lang="ru-RU" sz="1800" dirty="0" smtClean="0"/>
              <a:t> захватывающий интригующий сюжет. Что же произошло в Атлантиде 13 тысяч лет назад</a:t>
            </a:r>
            <a:r>
              <a:rPr lang="en-US" sz="1800" dirty="0" smtClean="0"/>
              <a:t>?</a:t>
            </a:r>
            <a:r>
              <a:rPr lang="ru-RU" sz="1800" dirty="0" smtClean="0"/>
              <a:t> Ведь именно тогда погибла великая цивилизация</a:t>
            </a:r>
            <a:r>
              <a:rPr lang="en-US" sz="1800" dirty="0" smtClean="0"/>
              <a:t>,</a:t>
            </a:r>
            <a:r>
              <a:rPr lang="ru-RU" sz="1800" dirty="0" smtClean="0"/>
              <a:t> наследниками которой</a:t>
            </a:r>
            <a:r>
              <a:rPr lang="en-US" sz="1800" dirty="0" smtClean="0"/>
              <a:t>,</a:t>
            </a:r>
            <a:r>
              <a:rPr lang="ru-RU" sz="1800" dirty="0" smtClean="0"/>
              <a:t> сами того не сознавая</a:t>
            </a:r>
            <a:r>
              <a:rPr lang="en-US" sz="1800" dirty="0" smtClean="0"/>
              <a:t>,</a:t>
            </a:r>
            <a:r>
              <a:rPr lang="ru-RU" sz="1800" dirty="0" smtClean="0"/>
              <a:t> мы являемся. Путешествие в прошлое можно совершить. Машина времени -  в каждом из нас. А души атлантов живут рядом с нами. Мы пришли в этот мир в удивительное время</a:t>
            </a:r>
            <a:r>
              <a:rPr lang="en-US" sz="1800" dirty="0" smtClean="0"/>
              <a:t>,</a:t>
            </a:r>
            <a:r>
              <a:rPr lang="ru-RU" sz="1800" dirty="0" smtClean="0"/>
              <a:t> когда фантастика оборачивается реальностью. Атлантида из глубин воды и времени пытается сообщить нам что-то важное. </a:t>
            </a:r>
            <a:endParaRPr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42852"/>
            <a:ext cx="3355967" cy="5999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   Железников</a:t>
            </a:r>
            <a:r>
              <a:rPr lang="en-US" sz="2000" dirty="0" smtClean="0"/>
              <a:t>, </a:t>
            </a:r>
            <a:r>
              <a:rPr lang="ru-RU" sz="2000" dirty="0" smtClean="0"/>
              <a:t>В. Чучело : повесть </a:t>
            </a:r>
            <a:r>
              <a:rPr lang="en-US" sz="2000" dirty="0" smtClean="0"/>
              <a:t>/</a:t>
            </a:r>
            <a:r>
              <a:rPr lang="ru-RU" sz="2000" dirty="0" smtClean="0"/>
              <a:t> В. Железников. – Москва : Бамбук</a:t>
            </a:r>
            <a:r>
              <a:rPr lang="en-US" sz="2000" dirty="0" smtClean="0"/>
              <a:t>,</a:t>
            </a:r>
            <a:r>
              <a:rPr lang="ru-RU" sz="2000" dirty="0" smtClean="0"/>
              <a:t> 1998. – 254 с. – </a:t>
            </a:r>
            <a:r>
              <a:rPr lang="en-US" sz="2000" dirty="0" smtClean="0"/>
              <a:t>ISBN </a:t>
            </a:r>
            <a:r>
              <a:rPr lang="en-US" sz="2000" dirty="0" smtClean="0"/>
              <a:t>5-89487-101-8</a:t>
            </a:r>
            <a:r>
              <a:rPr lang="ru-RU" sz="2000" dirty="0" smtClean="0"/>
              <a:t>.</a:t>
            </a:r>
            <a:endParaRPr lang="en-US" sz="2000" dirty="0" smtClean="0"/>
          </a:p>
          <a:p>
            <a:pPr>
              <a:buNone/>
            </a:pPr>
            <a:r>
              <a:rPr lang="ru-RU" sz="2000" dirty="0" smtClean="0"/>
              <a:t>      Шифр 84 Ж 51</a:t>
            </a:r>
          </a:p>
          <a:p>
            <a:pPr>
              <a:buNone/>
            </a:pPr>
            <a:r>
              <a:rPr lang="ru-RU" sz="2000" dirty="0" smtClean="0"/>
              <a:t>         </a:t>
            </a:r>
          </a:p>
          <a:p>
            <a:pPr>
              <a:buNone/>
            </a:pPr>
            <a:r>
              <a:rPr lang="ru-RU" sz="2000" dirty="0" smtClean="0"/>
              <a:t>          Жанр повести «Чучело» – это бытовая проза</a:t>
            </a:r>
            <a:r>
              <a:rPr lang="en-US" sz="2000" dirty="0" smtClean="0"/>
              <a:t>,</a:t>
            </a:r>
            <a:r>
              <a:rPr lang="ru-RU" sz="2000" dirty="0" smtClean="0"/>
              <a:t> в которой отображена драма детских взаимоотношений</a:t>
            </a:r>
            <a:r>
              <a:rPr lang="en-US" sz="2000" dirty="0" smtClean="0"/>
              <a:t>,</a:t>
            </a:r>
            <a:r>
              <a:rPr lang="ru-RU" sz="2000" dirty="0" smtClean="0"/>
              <a:t> жестокость и бесчувствие современных подростков.                                                 Главной   мыслью   повести становится необходимость проявления человеческих качеств в виде доброты</a:t>
            </a:r>
            <a:r>
              <a:rPr lang="en-US" sz="2000" dirty="0" smtClean="0"/>
              <a:t>,</a:t>
            </a:r>
            <a:r>
              <a:rPr lang="ru-RU" sz="2000" dirty="0" smtClean="0"/>
              <a:t> отзывчивости</a:t>
            </a:r>
            <a:r>
              <a:rPr lang="en-US" sz="2000" dirty="0" smtClean="0"/>
              <a:t>,</a:t>
            </a:r>
            <a:r>
              <a:rPr lang="ru-RU" sz="2000" dirty="0" smtClean="0"/>
              <a:t> чуткости по отношению к окружающим людям</a:t>
            </a:r>
            <a:r>
              <a:rPr lang="en-US" sz="2000" dirty="0" smtClean="0"/>
              <a:t>,</a:t>
            </a:r>
            <a:r>
              <a:rPr lang="ru-RU" sz="2000" dirty="0" smtClean="0"/>
              <a:t> самопожертвования и уважения друг к другу.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00042"/>
            <a:ext cx="3071834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Вильмонт</a:t>
            </a:r>
            <a:r>
              <a:rPr lang="en-US" sz="2000" dirty="0" smtClean="0"/>
              <a:t>,</a:t>
            </a:r>
            <a:r>
              <a:rPr lang="ru-RU" sz="2000" dirty="0" smtClean="0"/>
              <a:t> Е. В поисках сокровищ : повести</a:t>
            </a:r>
            <a:r>
              <a:rPr lang="en-US" sz="2000" dirty="0" smtClean="0"/>
              <a:t>/ </a:t>
            </a:r>
            <a:r>
              <a:rPr lang="ru-RU" sz="2000" dirty="0" smtClean="0"/>
              <a:t>Е. Вильмонт. – Москва : Эксмо</a:t>
            </a:r>
            <a:r>
              <a:rPr lang="en-US" sz="2000" dirty="0" smtClean="0"/>
              <a:t>,</a:t>
            </a:r>
            <a:r>
              <a:rPr lang="ru-RU" sz="2000" dirty="0" smtClean="0"/>
              <a:t> 2003. – 384 с</a:t>
            </a:r>
            <a:r>
              <a:rPr lang="ru-RU" sz="2000" dirty="0" smtClean="0"/>
              <a:t>. : ил</a:t>
            </a:r>
            <a:r>
              <a:rPr lang="ru-RU" sz="2000" dirty="0" smtClean="0"/>
              <a:t>. – </a:t>
            </a:r>
            <a:r>
              <a:rPr lang="en-US" sz="2000" dirty="0" smtClean="0"/>
              <a:t>ISBN </a:t>
            </a:r>
            <a:r>
              <a:rPr lang="en-US" sz="2000" dirty="0" smtClean="0"/>
              <a:t>5-699-01123-4</a:t>
            </a:r>
            <a:r>
              <a:rPr lang="ru-RU" sz="2000" dirty="0" smtClean="0"/>
              <a:t>.</a:t>
            </a:r>
            <a:endParaRPr lang="en-US" sz="2000" dirty="0" smtClean="0"/>
          </a:p>
          <a:p>
            <a:r>
              <a:rPr lang="ru-RU" sz="2000" dirty="0" smtClean="0"/>
              <a:t>Шифр 84 В 463</a:t>
            </a:r>
          </a:p>
          <a:p>
            <a:r>
              <a:rPr lang="ru-RU" sz="2000" dirty="0" smtClean="0"/>
              <a:t>     </a:t>
            </a:r>
          </a:p>
          <a:p>
            <a:r>
              <a:rPr lang="ru-RU" sz="2000" dirty="0" smtClean="0"/>
              <a:t>     Что может быть интереснее поисков клада? Именно этим нелегким делом решают заняться на каникулах Даша и ее новый сосед Стас</a:t>
            </a:r>
            <a:r>
              <a:rPr lang="en-US" sz="2000" dirty="0" smtClean="0"/>
              <a:t>, </a:t>
            </a:r>
            <a:r>
              <a:rPr lang="ru-RU" sz="2000" dirty="0" smtClean="0"/>
              <a:t>случайно обнаруживший  тайное послание в старинном шкафу. Но оказывается</a:t>
            </a:r>
            <a:r>
              <a:rPr lang="en-US" sz="2000" dirty="0" smtClean="0"/>
              <a:t>,</a:t>
            </a:r>
            <a:r>
              <a:rPr lang="ru-RU" sz="2000" dirty="0" smtClean="0"/>
              <a:t> что кладом интересуются не только они. У ребят появляются опасные конкуренты! Как же их перехитрить и первыми отыскать фамильные сокровища?</a:t>
            </a:r>
            <a:endParaRPr lang="ru-RU" sz="2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3500462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245422" cy="5853113"/>
          </a:xfrm>
        </p:spPr>
        <p:txBody>
          <a:bodyPr>
            <a:normAutofit/>
          </a:bodyPr>
          <a:lstStyle/>
          <a:p>
            <a:pPr marL="0" indent="450000">
              <a:buNone/>
            </a:pPr>
            <a:endParaRPr lang="ru-RU" sz="2000" dirty="0" smtClean="0"/>
          </a:p>
          <a:p>
            <a:pPr marL="0" indent="450000">
              <a:buNone/>
            </a:pPr>
            <a:r>
              <a:rPr lang="ru-RU" sz="2000" dirty="0" err="1" smtClean="0"/>
              <a:t>Гераскина</a:t>
            </a:r>
            <a:r>
              <a:rPr lang="en-US" sz="2000" dirty="0" smtClean="0"/>
              <a:t>,</a:t>
            </a:r>
            <a:r>
              <a:rPr lang="ru-RU" sz="2000" dirty="0" smtClean="0"/>
              <a:t> Л. В стране невыученных уроков </a:t>
            </a:r>
            <a:r>
              <a:rPr lang="en-US" sz="2000" dirty="0" smtClean="0"/>
              <a:t>/</a:t>
            </a:r>
            <a:r>
              <a:rPr lang="ru-RU" sz="2000" dirty="0" smtClean="0"/>
              <a:t> Л. Гераскина. – Москва : </a:t>
            </a:r>
            <a:r>
              <a:rPr lang="ru-RU" sz="2000" dirty="0" smtClean="0"/>
              <a:t>Книги «Искателя</a:t>
            </a:r>
            <a:r>
              <a:rPr lang="ru-RU" sz="2000" dirty="0" smtClean="0"/>
              <a:t>»</a:t>
            </a:r>
            <a:r>
              <a:rPr lang="en-US" sz="2000" dirty="0" smtClean="0"/>
              <a:t>,</a:t>
            </a:r>
            <a:r>
              <a:rPr lang="ru-RU" sz="2000" dirty="0" smtClean="0"/>
              <a:t> 2003. – 96 с. – </a:t>
            </a:r>
            <a:r>
              <a:rPr lang="en-US" sz="2000" dirty="0" smtClean="0"/>
              <a:t>ISBN</a:t>
            </a:r>
            <a:r>
              <a:rPr lang="ru-RU" sz="2000" dirty="0" smtClean="0"/>
              <a:t> </a:t>
            </a:r>
            <a:r>
              <a:rPr lang="en-US" sz="2000" dirty="0" smtClean="0"/>
              <a:t>5-94743-154-8</a:t>
            </a:r>
            <a:r>
              <a:rPr lang="ru-RU" sz="2000" dirty="0" smtClean="0"/>
              <a:t>.</a:t>
            </a:r>
            <a:endParaRPr lang="ru-RU" sz="2000" dirty="0" smtClean="0"/>
          </a:p>
          <a:p>
            <a:pPr marL="0" indent="450000">
              <a:buNone/>
            </a:pPr>
            <a:r>
              <a:rPr lang="ru-RU" sz="2000" dirty="0" smtClean="0"/>
              <a:t>Шифр </a:t>
            </a:r>
            <a:r>
              <a:rPr lang="ru-RU" sz="2000" dirty="0" smtClean="0"/>
              <a:t>84 Г 341      </a:t>
            </a:r>
          </a:p>
          <a:p>
            <a:pPr marL="0" indent="450000">
              <a:buNone/>
            </a:pPr>
            <a:r>
              <a:rPr lang="ru-RU" sz="2000" dirty="0" smtClean="0"/>
              <a:t>Эта </a:t>
            </a:r>
            <a:r>
              <a:rPr lang="ru-RU" sz="2000" dirty="0" smtClean="0"/>
              <a:t>повесть написана для детей младшего школьного возраста. Поучительная история о нерадивом ученике Вите  Перестукине</a:t>
            </a:r>
            <a:r>
              <a:rPr lang="en-US" sz="2000" dirty="0" smtClean="0"/>
              <a:t>,</a:t>
            </a:r>
            <a:r>
              <a:rPr lang="ru-RU" sz="2000" dirty="0" smtClean="0"/>
              <a:t> который умудрялся получать по пять двоек за день и о его путешествии в Страну Невыученных Уроков. И все-таки он сумел достойно преодолеть множество трудностей и понял</a:t>
            </a:r>
            <a:r>
              <a:rPr lang="en-US" sz="2000" dirty="0" smtClean="0"/>
              <a:t>,</a:t>
            </a:r>
            <a:r>
              <a:rPr lang="ru-RU" sz="2000" dirty="0" smtClean="0"/>
              <a:t> что только изменив свой характер</a:t>
            </a:r>
            <a:r>
              <a:rPr lang="en-US" sz="2000" dirty="0" smtClean="0"/>
              <a:t>,</a:t>
            </a:r>
            <a:r>
              <a:rPr lang="ru-RU" sz="2000" dirty="0" smtClean="0"/>
              <a:t> он сможет начать хорошо учиться.</a:t>
            </a:r>
            <a:endParaRPr lang="ru-RU" sz="2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7464" y="300193"/>
            <a:ext cx="3357586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6182" y="273050"/>
            <a:ext cx="4900618" cy="5853113"/>
          </a:xfrm>
        </p:spPr>
        <p:txBody>
          <a:bodyPr>
            <a:normAutofit fontScale="55000" lnSpcReduction="20000"/>
          </a:bodyPr>
          <a:lstStyle/>
          <a:p>
            <a:pPr marL="0" indent="450000" algn="just">
              <a:buNone/>
            </a:pPr>
            <a:r>
              <a:rPr lang="ru-RU" dirty="0" smtClean="0"/>
              <a:t>Шварц</a:t>
            </a:r>
            <a:r>
              <a:rPr lang="en-US" dirty="0" smtClean="0"/>
              <a:t>,</a:t>
            </a:r>
            <a:r>
              <a:rPr lang="ru-RU" dirty="0" smtClean="0"/>
              <a:t> Е. Сказка о потерянном времени : сказки </a:t>
            </a:r>
            <a:r>
              <a:rPr lang="en-US" dirty="0" smtClean="0"/>
              <a:t>/</a:t>
            </a:r>
            <a:r>
              <a:rPr lang="ru-RU" dirty="0" smtClean="0"/>
              <a:t> Е. Шварц. – Москва : Мир Искателя</a:t>
            </a:r>
            <a:r>
              <a:rPr lang="en-US" dirty="0" smtClean="0"/>
              <a:t>,</a:t>
            </a:r>
            <a:r>
              <a:rPr lang="ru-RU" dirty="0" smtClean="0"/>
              <a:t> 2001. – 102 с. – </a:t>
            </a:r>
            <a:r>
              <a:rPr lang="en-US" dirty="0" smtClean="0"/>
              <a:t>ISBN </a:t>
            </a:r>
            <a:r>
              <a:rPr lang="en-US" dirty="0" smtClean="0"/>
              <a:t>5-93833-072-6</a:t>
            </a:r>
            <a:r>
              <a:rPr lang="ru-RU" dirty="0" smtClean="0"/>
              <a:t>.</a:t>
            </a:r>
            <a:endParaRPr lang="en-US" dirty="0" smtClean="0"/>
          </a:p>
          <a:p>
            <a:pPr marL="0" indent="450000" algn="just">
              <a:buNone/>
            </a:pPr>
            <a:r>
              <a:rPr lang="ru-RU" dirty="0" smtClean="0"/>
              <a:t>Шифр</a:t>
            </a:r>
            <a:r>
              <a:rPr lang="en-US" dirty="0" smtClean="0"/>
              <a:t> 84 </a:t>
            </a:r>
            <a:r>
              <a:rPr lang="ru-RU" dirty="0" smtClean="0"/>
              <a:t>Ш 337</a:t>
            </a:r>
          </a:p>
          <a:p>
            <a:pPr marL="0" indent="450000" algn="just">
              <a:buNone/>
            </a:pPr>
            <a:r>
              <a:rPr lang="ru-RU" dirty="0" smtClean="0"/>
              <a:t>Это </a:t>
            </a:r>
            <a:r>
              <a:rPr lang="ru-RU" dirty="0" smtClean="0"/>
              <a:t>книга прекрасного и удивительного писателя – Евгения Шварца. Сказка рассказывает об очень взрослой истине – ценности времени. Главная мысль сказки : «… ты помни : человек</a:t>
            </a:r>
            <a:r>
              <a:rPr lang="en-US" dirty="0" smtClean="0"/>
              <a:t>,</a:t>
            </a:r>
            <a:r>
              <a:rPr lang="ru-RU" dirty="0" smtClean="0"/>
              <a:t> который понапрасну теряет время</a:t>
            </a:r>
            <a:r>
              <a:rPr lang="en-US" dirty="0" smtClean="0"/>
              <a:t>,</a:t>
            </a:r>
            <a:r>
              <a:rPr lang="ru-RU" dirty="0" smtClean="0"/>
              <a:t> сам не замечает</a:t>
            </a:r>
            <a:r>
              <a:rPr lang="en-US" dirty="0" smtClean="0"/>
              <a:t>, </a:t>
            </a:r>
            <a:r>
              <a:rPr lang="ru-RU" dirty="0" smtClean="0"/>
              <a:t>как стареет». « … иногда лучше потратить немножко времени</a:t>
            </a:r>
            <a:r>
              <a:rPr lang="en-US" dirty="0" smtClean="0"/>
              <a:t>,</a:t>
            </a:r>
            <a:r>
              <a:rPr lang="ru-RU" dirty="0" smtClean="0"/>
              <a:t> чтобы потом его сберечь» – такой совет дает писатель.</a:t>
            </a:r>
          </a:p>
          <a:p>
            <a:pPr marL="0" indent="450000" algn="just">
              <a:buNone/>
            </a:pPr>
            <a:r>
              <a:rPr lang="ru-RU" dirty="0" smtClean="0"/>
              <a:t>Великий </a:t>
            </a:r>
            <a:r>
              <a:rPr lang="ru-RU" dirty="0" smtClean="0"/>
              <a:t>сказочник Евгений Шварц запомнился своими потрясающе добрыми и реалистичными изложениями известных сказок мировых классиков. Сказки Евгения Шварца несут глубокий смысл</a:t>
            </a:r>
            <a:r>
              <a:rPr lang="en-US" dirty="0" smtClean="0"/>
              <a:t>,</a:t>
            </a:r>
            <a:r>
              <a:rPr lang="ru-RU" dirty="0" smtClean="0"/>
              <a:t> любимы детьми и взрослыми. </a:t>
            </a:r>
          </a:p>
          <a:p>
            <a:pPr marL="0" indent="450000" algn="just">
              <a:buNone/>
            </a:pPr>
            <a:r>
              <a:rPr lang="ru-RU" dirty="0" smtClean="0"/>
              <a:t>« </a:t>
            </a:r>
            <a:r>
              <a:rPr lang="ru-RU" dirty="0" smtClean="0"/>
              <a:t>… сказка рассказывается не для того</a:t>
            </a:r>
            <a:r>
              <a:rPr lang="en-US" dirty="0" smtClean="0"/>
              <a:t>,</a:t>
            </a:r>
            <a:r>
              <a:rPr lang="ru-RU" dirty="0" smtClean="0"/>
              <a:t> чтобы скрыть</a:t>
            </a:r>
            <a:r>
              <a:rPr lang="en-US" dirty="0" smtClean="0"/>
              <a:t>,</a:t>
            </a:r>
            <a:r>
              <a:rPr lang="ru-RU" dirty="0" smtClean="0"/>
              <a:t> а для того</a:t>
            </a:r>
            <a:r>
              <a:rPr lang="en-US" dirty="0" smtClean="0"/>
              <a:t>,</a:t>
            </a:r>
            <a:r>
              <a:rPr lang="ru-RU" dirty="0" smtClean="0"/>
              <a:t> чтобы открыть</a:t>
            </a:r>
            <a:r>
              <a:rPr lang="en-US" dirty="0" smtClean="0"/>
              <a:t>,</a:t>
            </a:r>
            <a:r>
              <a:rPr lang="ru-RU" dirty="0" smtClean="0"/>
              <a:t> сказать во всю силу</a:t>
            </a:r>
            <a:r>
              <a:rPr lang="en-US" dirty="0" smtClean="0"/>
              <a:t>,</a:t>
            </a:r>
            <a:r>
              <a:rPr lang="ru-RU" dirty="0" smtClean="0"/>
              <a:t> во весь голос то</a:t>
            </a:r>
            <a:r>
              <a:rPr lang="en-US" dirty="0" smtClean="0"/>
              <a:t>,</a:t>
            </a:r>
            <a:r>
              <a:rPr lang="ru-RU" dirty="0" smtClean="0"/>
              <a:t> что думаешь…» </a:t>
            </a:r>
          </a:p>
          <a:p>
            <a:pPr marL="0" indent="450000" algn="ctr">
              <a:buNone/>
            </a:pPr>
            <a:r>
              <a:rPr lang="ru-RU" dirty="0" smtClean="0"/>
              <a:t>Евгений </a:t>
            </a:r>
            <a:r>
              <a:rPr lang="ru-RU" dirty="0" smtClean="0"/>
              <a:t>Шварц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66"/>
            <a:ext cx="3357586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2209</TotalTime>
  <Words>1538</Words>
  <Application>Microsoft Office PowerPoint</Application>
  <PresentationFormat>Экран (4:3)</PresentationFormat>
  <Paragraphs>71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Calibri</vt:lpstr>
      <vt:lpstr>Тема Office</vt:lpstr>
      <vt:lpstr>Мир начинается с детства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начинается с детства</dc:title>
  <dc:creator>Пользователь</dc:creator>
  <cp:lastModifiedBy>User2</cp:lastModifiedBy>
  <cp:revision>185</cp:revision>
  <dcterms:created xsi:type="dcterms:W3CDTF">2021-03-24T06:51:59Z</dcterms:created>
  <dcterms:modified xsi:type="dcterms:W3CDTF">2021-04-05T12:08:33Z</dcterms:modified>
</cp:coreProperties>
</file>