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603000"/>
    <a:srgbClr val="5C2E00"/>
    <a:srgbClr val="9A4D00"/>
    <a:srgbClr val="482400"/>
    <a:srgbClr val="A45200"/>
    <a:srgbClr val="B05800"/>
    <a:srgbClr val="683400"/>
    <a:srgbClr val="EE7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9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7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8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4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4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6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5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9B63-2B22-49E9-84ED-AB12E68CCCDA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1636-2472-4C64-98EA-F0F99B9FF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018" y="1952624"/>
            <a:ext cx="8334982" cy="255270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 prstMaterial="metal"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6834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Ожирение</a:t>
            </a:r>
            <a:endParaRPr lang="ru-RU" sz="9600" b="1" dirty="0">
              <a:ln w="11430"/>
              <a:solidFill>
                <a:srgbClr val="6834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running-on-treadmill-lose-weight-pa-500-clr-56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66" y="2631688"/>
            <a:ext cx="757726" cy="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-5000" contras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38" y="261441"/>
            <a:ext cx="5715000" cy="6419453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translucentPowder"/>
        </p:spPr>
      </p:pic>
      <p:pic>
        <p:nvPicPr>
          <p:cNvPr id="3" name="Рисунок 2" descr="E8b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1816" y="4998409"/>
            <a:ext cx="1361790" cy="1419334"/>
          </a:xfrm>
          <a:prstGeom prst="rect">
            <a:avLst/>
          </a:prstGeom>
          <a:scene3d>
            <a:camera prst="orthographicFront"/>
            <a:lightRig rig="sunrise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106492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4689" y="350926"/>
            <a:ext cx="462017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616.39 Г 492</a:t>
            </a:r>
          </a:p>
          <a:p>
            <a:r>
              <a:rPr lang="ru-RU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Гинзбург, М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Ожирение. Влияние на развитие метаболического  синдрома. Профилактика и лечение / М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en-US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Гинзбург, Н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Крюков. – Москва : Медпрактика – М, 2002. – 128 с. – </a:t>
            </a:r>
            <a:r>
              <a:rPr lang="en-US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5-901654-10-2</a:t>
            </a:r>
            <a:r>
              <a:rPr lang="ru-RU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9856" y="2056686"/>
            <a:ext cx="4954144" cy="480131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монографии рассматриваются наиболее актуальные вопросы профилактики и лечения этого заболевания, причинная связь ожирения с метаболическим синдромом, артериальной гипертонией, инсулиннезависимым сахарным диабетом, ишемической болезнью сердца. Авторы анализируют подходы и принципы лечения неосложненного и осложненного ожирения, намечают пути профилактики нарастания массы тела в группах риска, а также у пациентов после окончания курса успешного лечения. Данная монография может быть полезна для врачей общей практики, кардиологов, эндокринологов и студентов медицинских вузов.</a:t>
            </a:r>
          </a:p>
          <a:p>
            <a:endParaRPr lang="ru-RU" b="1" dirty="0">
              <a:solidFill>
                <a:srgbClr val="5C2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-20200408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388" y="389107"/>
            <a:ext cx="3940560" cy="603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8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513" y="207924"/>
            <a:ext cx="4639487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 39 С347</a:t>
            </a:r>
          </a:p>
          <a:p>
            <a:r>
              <a:rPr lang="ru-RU" b="1" i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Сидоров, П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Коррекция избыточной массы тела : руководство для врачей / П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Сидоров, Н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Ишекова, 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Соловьев. – Москва : МЕДпрессинформ, 2004. – 144 с. – 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5-98322-036-5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554" y="2353508"/>
            <a:ext cx="4735446" cy="42473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посвящено избыточной массе тела и ожирению. В нем изложены современные взгляды на этиологию, патогенез и диагностику данной патологии. Уделено  внимание  методам немедикаментозного лечения, как диетотерапия, фитотерапия, массаж и физиотерапия. Представлен обзор медикаментозных средств, используемых при лечении ожирения.</a:t>
            </a:r>
          </a:p>
          <a:p>
            <a:pPr algn="ctr"/>
            <a:r>
              <a:rPr lang="ru-RU" b="1" i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Руководство рассчитано на терапевтов, эндокринологов, </a:t>
            </a:r>
            <a:r>
              <a:rPr lang="ru-RU" b="1" i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ефлексотерапевтов, массажистов, физиотерапевтов, врачей по лечебной физкультуре и других специалистов.</a:t>
            </a:r>
            <a:endParaRPr lang="ru-RU" b="1" i="1" dirty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1" y="319595"/>
            <a:ext cx="3557725" cy="6014621"/>
          </a:xfrm>
          <a:prstGeom prst="rect">
            <a:avLst/>
          </a:prstGeom>
          <a:effectLst>
            <a:outerShdw blurRad="1651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woPt" dir="t"/>
          </a:scene3d>
          <a:sp3d prstMaterial="dkEdge"/>
        </p:spPr>
      </p:pic>
    </p:spTree>
    <p:extLst>
      <p:ext uri="{BB962C8B-B14F-4D97-AF65-F5344CB8AC3E}">
        <p14:creationId xmlns:p14="http://schemas.microsoft.com/office/powerpoint/2010/main" val="2202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898" y="0"/>
            <a:ext cx="4854102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 О53  К 27</a:t>
            </a:r>
          </a:p>
          <a:p>
            <a:r>
              <a:rPr lang="ru-RU" b="1" i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Картелишев, 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Ожирение у детей и подростков. Причины и современные</a:t>
            </a:r>
          </a:p>
          <a:p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терапии и профилактики /А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Картелишев, 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Румянцев, 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Смирнова. - Москва  : Издательство Бином, 2013. – 280 с. 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 978-5-95-18-05-40-9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75282" y="1950053"/>
            <a:ext cx="4549777" cy="56477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03000"/>
                </a:solidFill>
              </a:rPr>
              <a:t>       </a:t>
            </a:r>
            <a:r>
              <a:rPr lang="ru-RU" sz="1700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Неуклонный рост распространения ожирения в мире расценивается ВОЗ как глобальная эпидемия, ибо в настоящее время оно охватило уже более 30% населения планеты и продолжает прогрессивно увеличиваться. В 90% всех случаев начало ожирения приходится на детский возраст пациентов. Преодолеть эту негативную тенденцию и призвана данная книга, которая необходима для практикующих врачей, (педиатров, эндокринологов, диетологов), ординаторов, студентов медицинских  институтов и училищ, работников дошкольных и учебных заведений, а также для родителей и учащихся старших классов, имеющих избыток массы тела или находящихся в группе риска.</a:t>
            </a:r>
          </a:p>
          <a:p>
            <a:endParaRPr lang="ru-RU" dirty="0" smtClean="0">
              <a:solidFill>
                <a:srgbClr val="2E1700"/>
              </a:solidFill>
            </a:endParaRPr>
          </a:p>
          <a:p>
            <a:endParaRPr lang="ru-RU" dirty="0" smtClean="0">
              <a:solidFill>
                <a:srgbClr val="2E1700"/>
              </a:solidFill>
            </a:endParaRPr>
          </a:p>
          <a:p>
            <a:r>
              <a:rPr lang="ru-RU" dirty="0" smtClean="0">
                <a:solidFill>
                  <a:srgbClr val="2E1700"/>
                </a:solidFill>
              </a:rPr>
              <a:t> </a:t>
            </a:r>
            <a:endParaRPr lang="ru-RU" dirty="0">
              <a:solidFill>
                <a:srgbClr val="2E1700"/>
              </a:solidFill>
            </a:endParaRPr>
          </a:p>
        </p:txBody>
      </p:sp>
      <p:pic>
        <p:nvPicPr>
          <p:cNvPr id="5" name="Рисунок 4" descr="IMG-20200408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914" y="117252"/>
            <a:ext cx="4124528" cy="641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3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80322" y="258166"/>
            <a:ext cx="5063678" cy="1477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616.39 О 455</a:t>
            </a:r>
          </a:p>
          <a:p>
            <a:r>
              <a:rPr lang="ru-RU" b="1" i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Ожирение : руководство для врачей / под редакцией Н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Белякова, В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Мазурова. – Санкт-Петербург : СПбМАПО, 2003. – 520 с. – </a:t>
            </a:r>
            <a:r>
              <a:rPr lang="en-US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</a:t>
            </a:r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5-98037-008-0.</a:t>
            </a:r>
            <a:endParaRPr lang="ru-RU" b="1" i="1" dirty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9962" y="3718680"/>
            <a:ext cx="4769738" cy="31393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монографии приведены данные о биологических основах накопления жира в организме, патофизиологии, клинике, диагностике, профилактике, консервативных и оперативных методах лечения ожирения.</a:t>
            </a:r>
          </a:p>
          <a:p>
            <a:pPr algn="ctr"/>
            <a:r>
              <a:rPr lang="ru-RU" b="1" i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предназначена для врачей разных специальностей, преподавателей и студентов выпускных курсов.</a:t>
            </a:r>
          </a:p>
          <a:p>
            <a:endParaRPr lang="ru-RU" b="1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603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-2020040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" y="239827"/>
            <a:ext cx="3949430" cy="637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83395_55006a8504cbb55006a8504cf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2757" y="1789661"/>
            <a:ext cx="2558506" cy="185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5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330" y="156117"/>
            <a:ext cx="4934670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616.39 С 284</a:t>
            </a:r>
          </a:p>
          <a:p>
            <a:r>
              <a:rPr lang="ru-RU" b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Седлецкий, Ю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Современные методы лечения ожирения : руководство для врачей </a:t>
            </a:r>
            <a:r>
              <a:rPr lang="en-US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Седлецкий. – Санкт-Петербург : ЭЛБИ-СПб, 2007. –  416 с. – </a:t>
            </a:r>
            <a:r>
              <a:rPr lang="en-US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ISBN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5-9761-0006-6.</a:t>
            </a:r>
          </a:p>
          <a:p>
            <a:endParaRPr lang="ru-RU" dirty="0">
              <a:solidFill>
                <a:srgbClr val="2E17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012" y="1877949"/>
            <a:ext cx="4335812" cy="48013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 освещаются вопросы этиологии и патогенеза, представлены различные классификации ожирения, методы диагностики и профилактики этой грозной осложнениями болезни. Впервые в  мировой литературе в монографии освещаются хирургические методы лечения тяжелых форм</a:t>
            </a:r>
          </a:p>
          <a:p>
            <a:pPr algn="ctr"/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метаболического синдрома.</a:t>
            </a:r>
          </a:p>
          <a:p>
            <a:pPr algn="ctr"/>
            <a:r>
              <a:rPr lang="ru-RU" b="1" dirty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Издание иллюстрировано рисунками, графиками, таблицами и клиническими примерами, основанными</a:t>
            </a:r>
          </a:p>
          <a:p>
            <a:pPr algn="ctr"/>
            <a:r>
              <a:rPr lang="ru-RU" b="1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личном опыте автора. Книга предназначена для врачей  различных специальностей и студентам  медицинских вузов.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-2020040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" y="239268"/>
            <a:ext cx="3964447" cy="614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86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0849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morning" dir="t"/>
          </a:scene3d>
          <a:sp3d prstMaterial="translucentPowder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1214" y="2533649"/>
            <a:ext cx="6645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03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603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dirty="0">
              <a:solidFill>
                <a:srgbClr val="603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845" y="15232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Представленная литература </a:t>
            </a:r>
            <a:r>
              <a:rPr lang="ru-RU" sz="2800" b="1" i="1" dirty="0" err="1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ООППиФ</a:t>
            </a:r>
            <a:r>
              <a:rPr lang="ru-RU" sz="2800" b="1" i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находится  </a:t>
            </a:r>
            <a:r>
              <a:rPr lang="ru-RU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i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</a:t>
            </a:r>
            <a:r>
              <a:rPr lang="ru-RU" sz="28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22.</a:t>
            </a:r>
            <a:endParaRPr lang="ru-RU" sz="2800" dirty="0">
              <a:solidFill>
                <a:srgbClr val="B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056" y="5406950"/>
            <a:ext cx="8891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Выставку подготовила ведущий библиотекарь </a:t>
            </a:r>
            <a:r>
              <a:rPr lang="ru-RU" sz="2000" b="1" i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ООППиФ</a:t>
            </a:r>
            <a:r>
              <a:rPr lang="ru-RU" sz="20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Квасова</a:t>
            </a:r>
            <a:r>
              <a:rPr lang="ru-RU" sz="20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B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В.И.</a:t>
            </a:r>
            <a:endParaRPr lang="ru-RU" sz="2000" b="1" i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B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2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620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</dc:creator>
  <cp:lastModifiedBy>User2</cp:lastModifiedBy>
  <cp:revision>167</cp:revision>
  <dcterms:created xsi:type="dcterms:W3CDTF">2020-04-07T18:12:48Z</dcterms:created>
  <dcterms:modified xsi:type="dcterms:W3CDTF">2021-02-19T12:45:18Z</dcterms:modified>
</cp:coreProperties>
</file>