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_rels/notesSlide5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" sz="4400" spc="-1" strike="noStrike">
                <a:latin typeface="Arial"/>
              </a:rPr>
              <a:t>Для перемещения страницы щёлкните мышью</a:t>
            </a:r>
            <a:endParaRPr b="0" lang="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" sz="2000" spc="-1" strike="noStrike">
                <a:latin typeface="Arial"/>
              </a:rPr>
              <a:t>Для правки формата примечаний щёлкните мышью</a:t>
            </a:r>
            <a:endParaRPr b="0" lang="ru" sz="20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" sz="1400" spc="-1" strike="noStrike">
                <a:latin typeface="Times New Roman"/>
              </a:rPr>
              <a:t>&lt;верхний колонтитул&gt;</a:t>
            </a:r>
            <a:endParaRPr b="0" lang="ru" sz="1400" spc="-1" strike="noStrike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" sz="1400" spc="-1" strike="noStrike">
                <a:latin typeface="Times New Roman"/>
              </a:rPr>
              <a:t>&lt;дата/время&gt;</a:t>
            </a:r>
            <a:endParaRPr b="0" lang="ru" sz="1400" spc="-1" strike="noStrike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" sz="1400" spc="-1" strike="noStrike">
                <a:latin typeface="Times New Roman"/>
              </a:rPr>
              <a:t>&lt;нижний колонтитул&gt;</a:t>
            </a:r>
            <a:endParaRPr b="0" lang="ru" sz="1400" spc="-1" strike="noStrike"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36F24874-356A-42E7-9821-7F6B32F30241}" type="slidenum">
              <a:rPr b="0" lang="ru" sz="1400" spc="-1" strike="noStrike">
                <a:latin typeface="Times New Roman"/>
              </a:rPr>
              <a:t>&lt;номер&gt;</a:t>
            </a:fld>
            <a:endParaRPr b="0" lang="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960" cy="308484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 b="0" lang="ru" sz="2000" spc="-1" strike="noStrike"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960" cy="3084840"/>
          </a:xfrm>
          <a:prstGeom prst="rect">
            <a:avLst/>
          </a:prstGeom>
        </p:spPr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 b="0" lang="ru" sz="2000" spc="-1" strike="noStrike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960" cy="3084840"/>
          </a:xfrm>
          <a:prstGeom prst="rect">
            <a:avLst/>
          </a:prstGeom>
        </p:spPr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 b="0" lang="ru" sz="2000" spc="-1" strike="noStrike">
              <a:latin typeface="Arial"/>
            </a:endParaRPr>
          </a:p>
        </p:txBody>
      </p:sp>
      <p:sp>
        <p:nvSpPr>
          <p:cNvPr id="89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960" cy="3084840"/>
          </a:xfrm>
          <a:prstGeom prst="rect">
            <a:avLst/>
          </a:prstGeom>
        </p:spPr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 b="0" lang="ru" sz="2000" spc="-1" strike="noStrike"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960" cy="3084840"/>
          </a:xfrm>
          <a:prstGeom prst="rect">
            <a:avLst/>
          </a:prstGeom>
        </p:spPr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 b="0" lang="ru" sz="2000" spc="-1" strike="noStrike"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" sz="4400" spc="-1" strike="noStrike">
                <a:latin typeface="Arial"/>
              </a:rPr>
              <a:t>Для правки текста заглавия щёлкните мышью</a:t>
            </a:r>
            <a:endParaRPr b="0" lang="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" sz="3200" spc="-1" strike="noStrike">
                <a:latin typeface="Arial"/>
              </a:rPr>
              <a:t>Для правки структуры щёлкните мышью</a:t>
            </a:r>
            <a:endParaRPr b="0" lang="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" sz="2800" spc="-1" strike="noStrike">
                <a:latin typeface="Arial"/>
              </a:rPr>
              <a:t>Второй уровень структуры</a:t>
            </a:r>
            <a:endParaRPr b="0" lang="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" sz="2400" spc="-1" strike="noStrike">
                <a:latin typeface="Arial"/>
              </a:rPr>
              <a:t>Третий уровень структуры</a:t>
            </a:r>
            <a:endParaRPr b="0" lang="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" sz="2000" spc="-1" strike="noStrike">
                <a:latin typeface="Arial"/>
              </a:rPr>
              <a:t>Четвёртый уровень структуры</a:t>
            </a:r>
            <a:endParaRPr b="0" lang="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" sz="2000" spc="-1" strike="noStrike">
                <a:latin typeface="Arial"/>
              </a:rPr>
              <a:t>Пятый уровень структуры</a:t>
            </a:r>
            <a:endParaRPr b="0" lang="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" sz="2000" spc="-1" strike="noStrike">
                <a:latin typeface="Arial"/>
              </a:rPr>
              <a:t>Шестой уровень структуры</a:t>
            </a:r>
            <a:endParaRPr b="0" lang="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" sz="2000" spc="-1" strike="noStrike">
                <a:latin typeface="Arial"/>
              </a:rPr>
              <a:t>Седьмой уровень структуры</a:t>
            </a:r>
            <a:endParaRPr b="0" lang="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062720" y="428040"/>
            <a:ext cx="12190680" cy="594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" sz="9600" spc="-1" strike="noStrike">
                <a:solidFill>
                  <a:srgbClr val="000000"/>
                </a:solidFill>
                <a:latin typeface="Calibri"/>
                <a:ea typeface="DejaVu Sans"/>
              </a:rPr>
              <a:t>Растения  -</a:t>
            </a:r>
            <a:endParaRPr b="0" lang="ru" sz="9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" sz="9600" spc="-1" strike="noStrike">
                <a:solidFill>
                  <a:srgbClr val="000000"/>
                </a:solidFill>
                <a:latin typeface="Calibri"/>
                <a:ea typeface="DejaVu Sans"/>
              </a:rPr>
              <a:t>удивительные</a:t>
            </a:r>
            <a:endParaRPr b="0" lang="ru" sz="9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" sz="9600" spc="-1" strike="noStrike">
                <a:solidFill>
                  <a:srgbClr val="000000"/>
                </a:solidFill>
                <a:latin typeface="Calibri"/>
                <a:ea typeface="DejaVu Sans"/>
              </a:rPr>
              <a:t>лекари</a:t>
            </a:r>
            <a:endParaRPr b="0" lang="ru" sz="9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" sz="9600" spc="-1" strike="noStrike">
              <a:latin typeface="Arial"/>
            </a:endParaRPr>
          </a:p>
        </p:txBody>
      </p:sp>
      <p:pic>
        <p:nvPicPr>
          <p:cNvPr id="45" name="Picture 2" descr=""/>
          <p:cNvPicPr/>
          <p:nvPr/>
        </p:nvPicPr>
        <p:blipFill>
          <a:blip r:embed="rId1"/>
          <a:stretch/>
        </p:blipFill>
        <p:spPr>
          <a:xfrm>
            <a:off x="-360" y="-15840"/>
            <a:ext cx="12192120" cy="6873480"/>
          </a:xfrm>
          <a:prstGeom prst="rect">
            <a:avLst/>
          </a:prstGeom>
          <a:ln>
            <a:noFill/>
          </a:ln>
        </p:spPr>
      </p:pic>
      <p:sp>
        <p:nvSpPr>
          <p:cNvPr id="46" name="CustomShape 2"/>
          <p:cNvSpPr/>
          <p:nvPr/>
        </p:nvSpPr>
        <p:spPr>
          <a:xfrm>
            <a:off x="108000" y="4411440"/>
            <a:ext cx="12053160" cy="100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" sz="6000" spc="-1" strike="noStrike">
                <a:solidFill>
                  <a:srgbClr val="ffffff"/>
                </a:solidFill>
                <a:latin typeface="Arial"/>
                <a:ea typeface="DejaVu Sans"/>
              </a:rPr>
              <a:t>Растения-удивительные лекари</a:t>
            </a:r>
            <a:endParaRPr b="0" lang="ru" sz="6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>
            <a:noFill/>
          </a:ln>
        </p:spPr>
      </p:pic>
      <p:pic>
        <p:nvPicPr>
          <p:cNvPr id="79" name="Picture 2" descr=""/>
          <p:cNvPicPr/>
          <p:nvPr/>
        </p:nvPicPr>
        <p:blipFill>
          <a:blip r:embed="rId2"/>
          <a:stretch/>
        </p:blipFill>
        <p:spPr>
          <a:xfrm>
            <a:off x="452160" y="1477080"/>
            <a:ext cx="3755520" cy="5017680"/>
          </a:xfrm>
          <a:prstGeom prst="rect">
            <a:avLst/>
          </a:prstGeom>
          <a:ln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179640" y="361800"/>
            <a:ext cx="11763360" cy="82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615 С-389 Синяков, А. Ф. О вершках и корешках : травник / А. Ф. Синяков. – Москва : Физкультура и спорт, 1992. – 271 с. : ил. – ISBN 5-278-00453-3.</a:t>
            </a:r>
            <a:endParaRPr b="0" lang="ru" sz="2400" spc="-1" strike="noStrike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5151600" y="1763640"/>
            <a:ext cx="6586560" cy="374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Как сохранить и укрепить здоровье, как выглядеть бодрым и подтянутым, как избавиться от усталости – эти вопросы волнуют всех. Книга предлагает воспользоваться кладовой природы – витаминными, лекарственными и адаптогенными растениями для восстановления тонуса, укрепления здоровья, лечения и профилактики заболеваний. Приводятся рецепты чаёв, отваров из трав, повышающих устойчивость человека к воздействию неблагоприятных факторов окружающей среды. Также рассказывается, как правильно собирать и хранить растения и травы.</a:t>
            </a:r>
            <a:endParaRPr b="0" lang="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Для массового читателя.</a:t>
            </a:r>
            <a:endParaRPr b="0" lang="ru" sz="20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316080" y="865440"/>
            <a:ext cx="8254800" cy="508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Я не степью хожу</a:t>
            </a:r>
            <a:endParaRPr b="0" lang="ru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-Я хожу по аптеке,</a:t>
            </a:r>
            <a:endParaRPr b="0" lang="ru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Разбираясь в её травяной картотеке.</a:t>
            </a:r>
            <a:endParaRPr b="0" lang="ru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Беспредельная степь,</a:t>
            </a:r>
            <a:endParaRPr b="0" lang="ru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Бесконечная степь,</a:t>
            </a:r>
            <a:endParaRPr b="0" lang="ru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Ты природой написанный</a:t>
            </a:r>
            <a:endParaRPr b="0" lang="ru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Странный рецепт.</a:t>
            </a:r>
            <a:endParaRPr b="0" lang="ru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                            </a:t>
            </a:r>
            <a:r>
              <a:rPr b="0" lang="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Поэт С. Кирсанов</a:t>
            </a:r>
            <a:endParaRPr b="0" lang="ru" sz="3200" spc="-1" strike="noStrike">
              <a:latin typeface="Arial"/>
            </a:endParaRPr>
          </a:p>
        </p:txBody>
      </p:sp>
      <p:pic>
        <p:nvPicPr>
          <p:cNvPr id="84" name="Picture 2" descr=""/>
          <p:cNvPicPr/>
          <p:nvPr/>
        </p:nvPicPr>
        <p:blipFill>
          <a:blip r:embed="rId2"/>
          <a:stretch/>
        </p:blipFill>
        <p:spPr>
          <a:xfrm>
            <a:off x="8929800" y="1758600"/>
            <a:ext cx="2944800" cy="2942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0" y="718560"/>
            <a:ext cx="12190680" cy="682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Спасибо за внимание!</a:t>
            </a:r>
            <a:endParaRPr b="0" lang="ru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Выставку подготовила зав. сектором отдела обслуживания печатными изданиями и фондохранения Воронина И. П.</a:t>
            </a:r>
            <a:endParaRPr b="0" lang="ru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Книги находятся в к. 22</a:t>
            </a:r>
            <a:r>
              <a:rPr b="0" lang="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" sz="40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5" descr=""/>
          <p:cNvPicPr/>
          <p:nvPr/>
        </p:nvPicPr>
        <p:blipFill>
          <a:blip r:embed="rId1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>
            <a:noFill/>
          </a:ln>
        </p:spPr>
      </p:pic>
      <p:sp>
        <p:nvSpPr>
          <p:cNvPr id="48" name="CustomShape 1"/>
          <p:cNvSpPr/>
          <p:nvPr/>
        </p:nvSpPr>
        <p:spPr>
          <a:xfrm>
            <a:off x="1061280" y="1249200"/>
            <a:ext cx="10383480" cy="496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  …</a:t>
            </a:r>
            <a:r>
              <a:rPr b="0" lang="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Мир растений играет столь важную роль в изумительной гармонии жизни, что мы, люди, должны относиться к «зеленому другу» с максимально возможной бережностью, уважительностью и любовью, на какую способен человек.</a:t>
            </a:r>
            <a:endParaRPr b="0" lang="ru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                                  </a:t>
            </a:r>
            <a:r>
              <a:rPr b="0" lang="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Академик А. Л. Курсанов</a:t>
            </a:r>
            <a:endParaRPr b="0" lang="ru" sz="32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>
            <a:noFill/>
          </a:ln>
        </p:spPr>
      </p:pic>
      <p:pic>
        <p:nvPicPr>
          <p:cNvPr id="50" name="Picture 2" descr=""/>
          <p:cNvPicPr/>
          <p:nvPr/>
        </p:nvPicPr>
        <p:blipFill>
          <a:blip r:embed="rId2"/>
          <a:stretch/>
        </p:blipFill>
        <p:spPr>
          <a:xfrm>
            <a:off x="628560" y="2016720"/>
            <a:ext cx="3345840" cy="4510080"/>
          </a:xfrm>
          <a:prstGeom prst="rect">
            <a:avLst/>
          </a:prstGeom>
          <a:ln>
            <a:noFill/>
          </a:ln>
        </p:spPr>
      </p:pic>
      <p:sp>
        <p:nvSpPr>
          <p:cNvPr id="51" name="CustomShape 1"/>
          <p:cNvSpPr/>
          <p:nvPr/>
        </p:nvSpPr>
        <p:spPr>
          <a:xfrm>
            <a:off x="236880" y="424440"/>
            <a:ext cx="11763360" cy="118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615 К-695 Корсун, В. Ф. Атлас эффективных лекарственных растений </a:t>
            </a:r>
            <a:r>
              <a:rPr b="0" lang="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: медицинский атлас / В. Ф. Корсун, Е. В. Корсун, А. Н. Цицилин. – Москва : Эксмо, 2010. – 384 с. : ил. – ISBN 978-5-699-44692-6.</a:t>
            </a:r>
            <a:endParaRPr b="0" lang="ru" sz="2400" spc="-1" strike="noStrike">
              <a:latin typeface="Arial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5217120" y="1943280"/>
            <a:ext cx="6195240" cy="466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Лекарственные растения тысячелетиями помогают человеку вернуть и сохранить своё здоровье. Но как отличить полезные травы от ядовитых? Как правильно их использовать?</a:t>
            </a:r>
            <a:endParaRPr b="0" lang="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Ведущие российские фитотерапевты Владимир и Елена Корсуны вместе с учёным и собирателем, директором Ботанического сада Андреем Цицилиным создали удивительную книгу, где вы найдёте самую полную информацию.</a:t>
            </a:r>
            <a:endParaRPr b="0" lang="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Впервые полезные растения представлены в формате атласа - с подробнейшими описаниями и цветными фотографиями. Приведена рецептура безвредных эффективных сборов для лечения самых частых болезней взрослых и детей.</a:t>
            </a:r>
            <a:endParaRPr b="0" lang="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Воспользуйтесь природным атласом здоровья! </a:t>
            </a:r>
            <a:endParaRPr b="0" lang="ru" sz="20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>
            <a:noFill/>
          </a:ln>
        </p:spPr>
      </p:pic>
      <p:pic>
        <p:nvPicPr>
          <p:cNvPr id="54" name="Picture 2" descr=""/>
          <p:cNvPicPr/>
          <p:nvPr/>
        </p:nvPicPr>
        <p:blipFill>
          <a:blip r:embed="rId2"/>
          <a:stretch/>
        </p:blipFill>
        <p:spPr>
          <a:xfrm>
            <a:off x="375480" y="1412280"/>
            <a:ext cx="3729600" cy="5166720"/>
          </a:xfrm>
          <a:prstGeom prst="rect">
            <a:avLst/>
          </a:prstGeom>
          <a:ln>
            <a:noFill/>
          </a:ln>
        </p:spPr>
      </p:pic>
      <p:sp>
        <p:nvSpPr>
          <p:cNvPr id="55" name="CustomShape 1"/>
          <p:cNvSpPr/>
          <p:nvPr/>
        </p:nvSpPr>
        <p:spPr>
          <a:xfrm>
            <a:off x="326520" y="277560"/>
            <a:ext cx="11673360" cy="82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615 П-58 Попов, А. П. Траволечебник / А. П. Попов. – Екатеринбург : У-Фактория, 2004. – 704 с. : ил. – ISBN 5-94799-413-5.</a:t>
            </a:r>
            <a:endParaRPr b="0" lang="ru" sz="2400" spc="-1" strike="noStrike"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5061960" y="2196360"/>
            <a:ext cx="6383160" cy="344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Книга является авторитетным собранием эффективных рецептов, основанных на использовании доступных лекарственных растений. Вы узнаете, какие растения обладают вяжущим, успокаивающим, болеутоляющим, жаропонижающим и укрепляющим действием, а также как готовить в домашних условиях отвары, настои, мази.</a:t>
            </a:r>
            <a:endParaRPr b="0" lang="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Надеемся, «Траволечебник» Алексея Попова не только поможет вам сохранить здоровье, но и приблизит к Природе, растительный мир которой истинно дивный подарок ЧЕЛОВЕКУ!</a:t>
            </a:r>
            <a:endParaRPr b="0" lang="ru" sz="20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>
            <a:noFill/>
          </a:ln>
        </p:spPr>
      </p:pic>
      <p:pic>
        <p:nvPicPr>
          <p:cNvPr id="58" name="Picture 2" descr=""/>
          <p:cNvPicPr/>
          <p:nvPr/>
        </p:nvPicPr>
        <p:blipFill>
          <a:blip r:embed="rId2"/>
          <a:stretch/>
        </p:blipFill>
        <p:spPr>
          <a:xfrm>
            <a:off x="310320" y="1387800"/>
            <a:ext cx="3664440" cy="5280840"/>
          </a:xfrm>
          <a:prstGeom prst="rect">
            <a:avLst/>
          </a:prstGeom>
          <a:ln>
            <a:noFill/>
          </a:ln>
        </p:spPr>
      </p:pic>
      <p:sp>
        <p:nvSpPr>
          <p:cNvPr id="59" name="CustomShape 1"/>
          <p:cNvSpPr/>
          <p:nvPr/>
        </p:nvSpPr>
        <p:spPr>
          <a:xfrm>
            <a:off x="367560" y="318240"/>
            <a:ext cx="11493720" cy="82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615 П-815 Пронченко, Г. Е. Растения – доноры БАД : за и против / Г. Е. Пронченко, В. В. Вандышев. – Москва : ГЭОТАР-Медиа, 2013. – 216 с. : ил. – ISBN 978-5-9704-2557-2.</a:t>
            </a:r>
            <a:endParaRPr b="0" lang="ru" sz="2400" spc="-1" strike="noStrike">
              <a:latin typeface="Arial"/>
            </a:endParaRPr>
          </a:p>
        </p:txBody>
      </p:sp>
      <p:sp>
        <p:nvSpPr>
          <p:cNvPr id="60" name="CustomShape 2"/>
          <p:cNvSpPr/>
          <p:nvPr/>
        </p:nvSpPr>
        <p:spPr>
          <a:xfrm>
            <a:off x="4923000" y="1600200"/>
            <a:ext cx="6864840" cy="435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 книге авторы привели краткую фармакогностическую информацию о 100 растениях, на основе которых получают различные биологически активные добавки для функционального питания, влияющие преимущественно на функции центральной нервной системы.</a:t>
            </a:r>
            <a:endParaRPr b="0" lang="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 книге предусмотрены разделы, включающие сведения о производящем (лекарственном) официальном растении, его распространении, биологически активных веществах, накапливающихся в растении и содержащихся в его сырье.</a:t>
            </a:r>
            <a:endParaRPr b="0" lang="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Книга предназначена для врачей, фармацевтов, студентов медицинских и фармацевтических образовательных учреждений. Будет интересна также самому широкому кругу читателей, которые стремятся к новым знаниям, обогащающим духовный мир современного человека.</a:t>
            </a:r>
            <a:endParaRPr b="0" lang="ru" sz="20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>
            <a:noFill/>
          </a:ln>
        </p:spPr>
      </p:pic>
      <p:pic>
        <p:nvPicPr>
          <p:cNvPr id="62" name="Picture 2" descr=""/>
          <p:cNvPicPr/>
          <p:nvPr/>
        </p:nvPicPr>
        <p:blipFill>
          <a:blip r:embed="rId2"/>
          <a:srcRect l="17165" t="0" r="17039" b="0"/>
          <a:stretch/>
        </p:blipFill>
        <p:spPr>
          <a:xfrm>
            <a:off x="155160" y="1739160"/>
            <a:ext cx="3242520" cy="4987080"/>
          </a:xfrm>
          <a:prstGeom prst="rect">
            <a:avLst/>
          </a:prstGeom>
          <a:ln>
            <a:noFill/>
          </a:ln>
        </p:spPr>
      </p:pic>
      <p:sp>
        <p:nvSpPr>
          <p:cNvPr id="63" name="CustomShape 1"/>
          <p:cNvSpPr/>
          <p:nvPr/>
        </p:nvSpPr>
        <p:spPr>
          <a:xfrm>
            <a:off x="212400" y="269280"/>
            <a:ext cx="11765880" cy="118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615 В-54 Витаминные сборы: 150 эффективных рецептов / составитель О. К. Шляхтурова. – Ростов-на Дону : Феникс ; Харьков : Фолио, 2006. – 192 с. - (Качество жизни). – ISBN 5-222-08851-0.  </a:t>
            </a:r>
            <a:endParaRPr b="0" lang="ru" sz="2400" spc="-1" strike="noStrike">
              <a:latin typeface="Arial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4531320" y="1779840"/>
            <a:ext cx="6978960" cy="435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Сколько живёт на земле человек, столько он пытается овладеть тайной бессмертия или хотя бы продления жизни. Нет людей, которых бы не интересовала эта проблема. И если эликсир бессмертия до сих пор не найден, реальные возможности укрепить своё здоровье существуют.</a:t>
            </a:r>
            <a:endParaRPr b="0" lang="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Многие заболевания и функциональные расстройства часто являются следствием нехватки витаминов. Нехватка витаминов ускоряет старение организма и увеличивает частоту возникновения различных заболеваний, что значительно влияет на качество жизни и её продолжительность.</a:t>
            </a:r>
            <a:endParaRPr b="0" lang="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 этой книге собрано большое количество рецептов витаминных сборов. Приготовить их совсем просто, а результат не замедлит сказаться.</a:t>
            </a:r>
            <a:endParaRPr b="0" lang="ru" sz="20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>
            <a:noFill/>
          </a:ln>
        </p:spPr>
      </p:pic>
      <p:pic>
        <p:nvPicPr>
          <p:cNvPr id="66" name="Picture 2" descr=""/>
          <p:cNvPicPr/>
          <p:nvPr/>
        </p:nvPicPr>
        <p:blipFill>
          <a:blip r:embed="rId2"/>
          <a:stretch/>
        </p:blipFill>
        <p:spPr>
          <a:xfrm>
            <a:off x="212400" y="1387800"/>
            <a:ext cx="4048200" cy="5346000"/>
          </a:xfrm>
          <a:prstGeom prst="rect">
            <a:avLst/>
          </a:prstGeom>
          <a:ln>
            <a:noFill/>
          </a:ln>
        </p:spPr>
      </p:pic>
      <p:sp>
        <p:nvSpPr>
          <p:cNvPr id="67" name="CustomShape 1"/>
          <p:cNvSpPr/>
          <p:nvPr/>
        </p:nvSpPr>
        <p:spPr>
          <a:xfrm>
            <a:off x="310320" y="269280"/>
            <a:ext cx="11583720" cy="82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615 К-681 Кородецкий, А. Зеленая аптека Кородецкого / А. Кородецкий. – Санкт-Петербург : Питер, 2005. – 320 с. : ил. – ISBN 5-469-00937-8.</a:t>
            </a:r>
            <a:endParaRPr b="0" lang="ru" sz="2400" spc="-1" strike="noStrike">
              <a:latin typeface="Arial"/>
            </a:endParaRPr>
          </a:p>
        </p:txBody>
      </p:sp>
      <p:sp>
        <p:nvSpPr>
          <p:cNvPr id="68" name="CustomShape 2"/>
          <p:cNvSpPr/>
          <p:nvPr/>
        </p:nvSpPr>
        <p:spPr>
          <a:xfrm>
            <a:off x="5470200" y="1624680"/>
            <a:ext cx="6023880" cy="49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Все книги известного петербургского фитоэнергетика и травника Александра Кородецкого поистине уникальны.</a:t>
            </a:r>
            <a:endParaRPr b="0" lang="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Что же ждёт читателя в новой книге? Оказывается, в случае болезни или ослабления иммунитета совсем не обязательно бежать в аптеку и тратить большие деньги на лекарства и витамины. Достаточно вырастить зелёную аптеку дома на подоконнике. Это не составит большого труда, если вы воспользуетесь рекомендациями Александра Кородецкого. Он поделится с вами секретами выращивания как хорошо известных, так и лишь недавно появившихся в домах целебных комнатных растений. И главное – вас ждёт множество уникальных рецептов с их использованием.</a:t>
            </a:r>
            <a:endParaRPr b="0" lang="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" sz="20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>
            <a:noFill/>
          </a:ln>
        </p:spPr>
      </p:pic>
      <p:pic>
        <p:nvPicPr>
          <p:cNvPr id="70" name="Picture 2" descr=""/>
          <p:cNvPicPr/>
          <p:nvPr/>
        </p:nvPicPr>
        <p:blipFill>
          <a:blip r:embed="rId2"/>
          <a:stretch/>
        </p:blipFill>
        <p:spPr>
          <a:xfrm>
            <a:off x="311400" y="1476360"/>
            <a:ext cx="3264120" cy="5113800"/>
          </a:xfrm>
          <a:prstGeom prst="rect">
            <a:avLst/>
          </a:prstGeom>
          <a:ln>
            <a:noFill/>
          </a:ln>
        </p:spPr>
      </p:pic>
      <p:sp>
        <p:nvSpPr>
          <p:cNvPr id="71" name="CustomShape 1"/>
          <p:cNvSpPr/>
          <p:nvPr/>
        </p:nvSpPr>
        <p:spPr>
          <a:xfrm>
            <a:off x="-190800" y="266400"/>
            <a:ext cx="12096720" cy="82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algn="just">
              <a:lnSpc>
                <a:spcPct val="100000"/>
              </a:lnSpc>
            </a:pPr>
            <a:r>
              <a:rPr b="0" lang="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615 З-382 Захаров, Ю. Зеленая аптека / Ю. Захаров. – Москва : Школьная пресса, 1999. 224 с. – (Путь к исцелению). – ISBN 5-88527-275-1.</a:t>
            </a:r>
            <a:endParaRPr b="0" lang="ru" sz="2400" spc="-1" strike="noStrike">
              <a:latin typeface="Arial"/>
            </a:endParaRPr>
          </a:p>
        </p:txBody>
      </p:sp>
      <p:sp>
        <p:nvSpPr>
          <p:cNvPr id="72" name="CustomShape 2"/>
          <p:cNvSpPr/>
          <p:nvPr/>
        </p:nvSpPr>
        <p:spPr>
          <a:xfrm>
            <a:off x="4793040" y="1888920"/>
            <a:ext cx="6710760" cy="374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 этой книге рассказывается об истории и традициях траволечения. Основу книги составляет описание лекарственных растений, их целебных свойств, использования их в научной медицине, применения различными школами – арабской, индийской и, конечно же, славянской. Словом, всё о целебных травах от «А» до «Я» – от адониса до ятрышника. В книге приводятся также конкретные рекомендации и рецепты использования растений при определённых заболеваниях.</a:t>
            </a:r>
            <a:endParaRPr b="0" lang="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Предлагаемая книга учит здоровому образу жизни, помогает открыть в окружающей природе неисчерпаемый источник здоровья, гармонии и счастья.  </a:t>
            </a:r>
            <a:endParaRPr b="0" lang="ru" sz="20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5" descr=""/>
          <p:cNvPicPr/>
          <p:nvPr/>
        </p:nvPicPr>
        <p:blipFill>
          <a:blip r:embed="rId1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>
            <a:noFill/>
          </a:ln>
        </p:spPr>
      </p:pic>
      <p:pic>
        <p:nvPicPr>
          <p:cNvPr id="74" name="Picture 2" descr=""/>
          <p:cNvPicPr/>
          <p:nvPr/>
        </p:nvPicPr>
        <p:blipFill>
          <a:blip r:embed="rId2"/>
          <a:stretch/>
        </p:blipFill>
        <p:spPr>
          <a:xfrm>
            <a:off x="379080" y="1416960"/>
            <a:ext cx="3618720" cy="5078160"/>
          </a:xfrm>
          <a:prstGeom prst="rect">
            <a:avLst/>
          </a:prstGeom>
          <a:ln>
            <a:noFill/>
          </a:ln>
        </p:spPr>
      </p:pic>
      <p:sp>
        <p:nvSpPr>
          <p:cNvPr id="75" name="CustomShape 1"/>
          <p:cNvSpPr/>
          <p:nvPr/>
        </p:nvSpPr>
        <p:spPr>
          <a:xfrm>
            <a:off x="210960" y="171000"/>
            <a:ext cx="11075040" cy="82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615 К-891 Кузнецова, М. А. Сказания о лекарственных растениях / М. А. Кузнецова, А. С. Резникова. – Москва : Высшая школа, 1992. – 272 с. : ил. – ISBN 5-06-002248-X.</a:t>
            </a:r>
            <a:endParaRPr b="0" lang="ru" sz="2400" spc="-1" strike="noStrike">
              <a:latin typeface="Arial"/>
            </a:endParaRPr>
          </a:p>
        </p:txBody>
      </p:sp>
      <p:sp>
        <p:nvSpPr>
          <p:cNvPr id="76" name="CustomShape 2"/>
          <p:cNvSpPr/>
          <p:nvPr/>
        </p:nvSpPr>
        <p:spPr>
          <a:xfrm>
            <a:off x="4923720" y="1688040"/>
            <a:ext cx="6188400" cy="40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Книга знакомит с интересными древними и современными мифами разных народов о лекарственных растениях. Анализируется происхождение названий этих растений.</a:t>
            </a:r>
            <a:endParaRPr b="0" lang="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Показано, как учёные, используя сказания, легенды и многовековой опыт народов разных стран о применении растений в быту и медицине, раскрывают сокровенные тайны их полезных и целебных свойств.</a:t>
            </a:r>
            <a:endParaRPr b="0" lang="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Будем же бережны и внимательны к природе и она воздаст нам сторицей, потому что, как писал поэт В. Рождественский,</a:t>
            </a:r>
            <a:endParaRPr b="0" lang="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   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Есть в травах и цветах целительная сила</a:t>
            </a:r>
            <a:endParaRPr b="0" lang="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       </a:t>
            </a:r>
            <a:r>
              <a:rPr b="0" lang="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Для всех, умеющих их тайну разгадать.</a:t>
            </a:r>
            <a:endParaRPr b="0" lang="ru" sz="2000" spc="-1" strike="noStrike">
              <a:latin typeface="Arial"/>
            </a:endParaRPr>
          </a:p>
        </p:txBody>
      </p:sp>
      <p:sp>
        <p:nvSpPr>
          <p:cNvPr id="77" name="CustomShape 3"/>
          <p:cNvSpPr/>
          <p:nvPr/>
        </p:nvSpPr>
        <p:spPr>
          <a:xfrm flipH="1">
            <a:off x="8720640" y="1818720"/>
            <a:ext cx="199440" cy="152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653</TotalTime>
  <Application>LibreOffice/6.0.3.2$Windows_x86 LibreOffice_project/8f48d515416608e3a835360314dac7e47fd0b821</Application>
  <Words>1177</Words>
  <Paragraphs>58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2021-10-25T16:42:35Z</dcterms:created>
  <dc:creator>Соколаев Андрей</dc:creator>
  <dc:description/>
  <dc:language>ru-RU</dc:language>
  <cp:lastModifiedBy/>
  <dcterms:modified xsi:type="dcterms:W3CDTF">2021-11-18T10:18:05Z</dcterms:modified>
  <cp:revision>57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