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6" r:id="rId3"/>
    <p:sldId id="259" r:id="rId4"/>
    <p:sldId id="258" r:id="rId5"/>
    <p:sldId id="260" r:id="rId6"/>
    <p:sldId id="261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341A"/>
    <a:srgbClr val="FF91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5D4B4-CF59-4F54-AE8D-9995262C517E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FF1AE-254A-4ABC-806F-A769B80DF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635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5D4B4-CF59-4F54-AE8D-9995262C517E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FF1AE-254A-4ABC-806F-A769B80DF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870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5D4B4-CF59-4F54-AE8D-9995262C517E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FF1AE-254A-4ABC-806F-A769B80DF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705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5D4B4-CF59-4F54-AE8D-9995262C517E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FF1AE-254A-4ABC-806F-A769B80DF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40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5D4B4-CF59-4F54-AE8D-9995262C517E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FF1AE-254A-4ABC-806F-A769B80DF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985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5D4B4-CF59-4F54-AE8D-9995262C517E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FF1AE-254A-4ABC-806F-A769B80DF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742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5D4B4-CF59-4F54-AE8D-9995262C517E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FF1AE-254A-4ABC-806F-A769B80DF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510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5D4B4-CF59-4F54-AE8D-9995262C517E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FF1AE-254A-4ABC-806F-A769B80DF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322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5D4B4-CF59-4F54-AE8D-9995262C517E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FF1AE-254A-4ABC-806F-A769B80DF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421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5D4B4-CF59-4F54-AE8D-9995262C517E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FF1AE-254A-4ABC-806F-A769B80DF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068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5D4B4-CF59-4F54-AE8D-9995262C517E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FF1AE-254A-4ABC-806F-A769B80DF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624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5D4B4-CF59-4F54-AE8D-9995262C517E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FF1AE-254A-4ABC-806F-A769B80DF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473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4957" y="5948898"/>
            <a:ext cx="11580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4E34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Studfil.net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50771" y="1558344"/>
            <a:ext cx="8590172" cy="70788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convex"/>
            </a:sp3d>
          </a:bodyPr>
          <a:lstStyle/>
          <a:p>
            <a:r>
              <a:rPr lang="ru-RU" sz="4000" b="1" dirty="0" smtClean="0">
                <a:ln/>
                <a:solidFill>
                  <a:srgbClr val="4E34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Точный диагноз – правильное лечение</a:t>
            </a:r>
            <a:endParaRPr lang="ru-RU" sz="4000" b="1" dirty="0">
              <a:ln/>
              <a:solidFill>
                <a:srgbClr val="4E34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96713" y="5533399"/>
            <a:ext cx="59838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4E34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Выставку подготовила вед. библиотекарь</a:t>
            </a:r>
          </a:p>
          <a:p>
            <a:pPr algn="ctr"/>
            <a:r>
              <a:rPr lang="ru-RU" sz="2400" b="1" dirty="0" smtClean="0">
                <a:solidFill>
                  <a:srgbClr val="4E34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Коновалова Ю.В.</a:t>
            </a:r>
            <a:endParaRPr lang="ru-RU" sz="2400" b="1" dirty="0">
              <a:solidFill>
                <a:srgbClr val="4E34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6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60113" y="825287"/>
            <a:ext cx="917405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</a:t>
            </a:r>
            <a:r>
              <a:rPr lang="ru-RU" dirty="0">
                <a:solidFill>
                  <a:srgbClr val="4E34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раздел в медицине, изучающий методы и принципы распознавания болезней для постановки диагноза. Основной целью диагностики является определение причин развития заболевания. Ранняя и точная диагностика является основой в составлении плана лечения, назначения лекарственных препаратов и лечебных мероприятий больному для его скорейшего выздоровления.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60113" y="2893231"/>
            <a:ext cx="945738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научный предмет </a:t>
            </a:r>
            <a:r>
              <a:rPr lang="ru-RU" dirty="0">
                <a:solidFill>
                  <a:srgbClr val="4E34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включает в себя три основных раздела: семиотику, методы обследования больного и методологические основы установления </a:t>
            </a:r>
            <a:r>
              <a:rPr lang="ru-RU" dirty="0" smtClean="0">
                <a:solidFill>
                  <a:srgbClr val="4E34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диагноза.</a:t>
            </a:r>
            <a:endParaRPr lang="ru-RU" dirty="0">
              <a:solidFill>
                <a:srgbClr val="4E34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60113" y="4036301"/>
            <a:ext cx="917405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основывается </a:t>
            </a:r>
            <a:r>
              <a:rPr lang="ru-RU" dirty="0">
                <a:solidFill>
                  <a:srgbClr val="4E34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всестороннем и систематическом изучении больного, которое включает в себя сбор анамнеза, объективное исследование состояния организма, анализ результатов лабораторных исследований крови и различных выделений, рентгенологические исследования, графические методы, эндоскопию, биопсию и другие методы.</a:t>
            </a:r>
          </a:p>
        </p:txBody>
      </p:sp>
    </p:spTree>
    <p:extLst>
      <p:ext uri="{BB962C8B-B14F-4D97-AF65-F5344CB8AC3E}">
        <p14:creationId xmlns:p14="http://schemas.microsoft.com/office/powerpoint/2010/main" val="403437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3396" y="1337372"/>
            <a:ext cx="1996226" cy="2692205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622739" y="798491"/>
            <a:ext cx="663261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4E34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условие успешного лечения больного – своевременное</a:t>
            </a:r>
          </a:p>
          <a:p>
            <a:pPr algn="just"/>
            <a:r>
              <a:rPr lang="ru-RU" dirty="0" smtClean="0">
                <a:solidFill>
                  <a:srgbClr val="4E34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распознавание его заболевания. «</a:t>
            </a:r>
            <a:r>
              <a:rPr lang="en-US" dirty="0" smtClean="0">
                <a:solidFill>
                  <a:srgbClr val="4E34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 bene diagnoscit, bene</a:t>
            </a:r>
          </a:p>
          <a:p>
            <a:pPr algn="just"/>
            <a:r>
              <a:rPr lang="ru-RU" dirty="0" smtClean="0">
                <a:solidFill>
                  <a:srgbClr val="4E34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dirty="0" smtClean="0">
                <a:solidFill>
                  <a:srgbClr val="4E34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urat</a:t>
            </a:r>
            <a:r>
              <a:rPr lang="ru-RU" dirty="0" smtClean="0">
                <a:solidFill>
                  <a:srgbClr val="4E34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«Кто хорошо диагностирует, хорошо лечит». Важнейшими разделами клинической диагностики заболеваний внутренних органов являются изучение методов обследования больного (врачебной диагностической техники), а также диагностического значения отдельных клинических проявлений болезни и механизмов их возникновения. Эти задачи и являются предметом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семиотики</a:t>
            </a:r>
            <a:r>
              <a:rPr lang="ru-RU" dirty="0" smtClean="0">
                <a:solidFill>
                  <a:srgbClr val="4E34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науки о механизмах возникновения симптомов и синдромов заболеваний внутренних органов. Несмотря на широкое распространение современных инструментальных и лабораторных методов, основу клинической диагностики составляют пять классических методов непосредственного обследования больного: расспрос, осмотр, пальпация, перкуссия  и аускультация. Однако без хорошего знания семиологического</a:t>
            </a:r>
            <a:r>
              <a:rPr lang="ru-RU" dirty="0">
                <a:solidFill>
                  <a:srgbClr val="4E34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4E34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 патологических симптомов и синдромов нельзя в полной мере овладеть основами клинической диагностики.</a:t>
            </a:r>
            <a:endParaRPr lang="ru-RU" dirty="0">
              <a:solidFill>
                <a:srgbClr val="4E34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10778" y="3656090"/>
            <a:ext cx="3333926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4E34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616.07</a:t>
            </a:r>
          </a:p>
          <a:p>
            <a:r>
              <a:rPr lang="ru-RU" sz="1600" dirty="0" smtClean="0">
                <a:solidFill>
                  <a:srgbClr val="4E34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753</a:t>
            </a:r>
          </a:p>
          <a:p>
            <a:r>
              <a:rPr lang="ru-RU" sz="1600" dirty="0" smtClean="0">
                <a:solidFill>
                  <a:srgbClr val="4E34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семиотики заболеваний</a:t>
            </a:r>
          </a:p>
          <a:p>
            <a:r>
              <a:rPr lang="ru-RU" sz="1600" dirty="0" smtClean="0">
                <a:solidFill>
                  <a:srgbClr val="4E34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внутренних органов / А. В.</a:t>
            </a:r>
          </a:p>
          <a:p>
            <a:r>
              <a:rPr lang="ru-RU" sz="1600" dirty="0" smtClean="0">
                <a:solidFill>
                  <a:srgbClr val="4E34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Струтынский, А. П. Баранов,</a:t>
            </a:r>
          </a:p>
          <a:p>
            <a:r>
              <a:rPr lang="ru-RU" sz="1600" dirty="0" smtClean="0">
                <a:solidFill>
                  <a:srgbClr val="4E34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Е. Ройтберг, Ю. П. Гапоненков. –</a:t>
            </a:r>
          </a:p>
          <a:p>
            <a:r>
              <a:rPr lang="ru-RU" sz="1600" dirty="0" smtClean="0">
                <a:solidFill>
                  <a:srgbClr val="4E34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 : МЕДпресс-информ, 2015.-</a:t>
            </a:r>
          </a:p>
          <a:p>
            <a:r>
              <a:rPr lang="ru-RU" sz="1600" dirty="0" smtClean="0">
                <a:solidFill>
                  <a:srgbClr val="4E34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304 с. + </a:t>
            </a:r>
            <a:r>
              <a:rPr lang="en-US" sz="1600" dirty="0" smtClean="0">
                <a:solidFill>
                  <a:srgbClr val="4E34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DVD</a:t>
            </a:r>
            <a:r>
              <a:rPr lang="ru-RU" sz="1600" dirty="0" smtClean="0">
                <a:solidFill>
                  <a:srgbClr val="4E34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dirty="0">
              <a:solidFill>
                <a:srgbClr val="4E34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79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0" y="0"/>
            <a:ext cx="12192000" cy="69739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014" y="1407248"/>
            <a:ext cx="1944924" cy="2836348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664132" y="1640295"/>
            <a:ext cx="633369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4E34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Настоящий учебник включает в себя несколько основных разделов, состоящих из множества глав. Каждая глава начинается с изложения сведений о строении, функционировании жизненно важных органов, о протекающих в них процессах метаболизма. Далее следует информация о современной методологии и технологии лабораторно - диагностических исследований. Завершается глава трактовкой результатов исследования отдельных биологических жидкостей и тканей. В клинической лабораторной диагностике в настоящее время используются методы оптического, ионометрического, иммуноферментного, иммунофлуоресцентного, радиоиммунного, генетического, электрофоретического, хроматографического</a:t>
            </a:r>
            <a:r>
              <a:rPr lang="ru-RU" dirty="0">
                <a:solidFill>
                  <a:srgbClr val="4E34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4E34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других видов анализа.</a:t>
            </a:r>
            <a:endParaRPr lang="ru-RU" dirty="0">
              <a:solidFill>
                <a:srgbClr val="4E34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69887" y="3870108"/>
            <a:ext cx="292131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4E34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616.07</a:t>
            </a:r>
          </a:p>
          <a:p>
            <a:r>
              <a:rPr lang="ru-RU" sz="1600" dirty="0" smtClean="0">
                <a:solidFill>
                  <a:srgbClr val="4E34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 545</a:t>
            </a:r>
          </a:p>
          <a:p>
            <a:r>
              <a:rPr lang="ru-RU" sz="1600" dirty="0" smtClean="0">
                <a:solidFill>
                  <a:srgbClr val="4E34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Камышников, В. С. Методы</a:t>
            </a:r>
          </a:p>
          <a:p>
            <a:r>
              <a:rPr lang="ru-RU" sz="1600" dirty="0" smtClean="0">
                <a:solidFill>
                  <a:srgbClr val="4E34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клинических лабораторных</a:t>
            </a:r>
          </a:p>
          <a:p>
            <a:r>
              <a:rPr lang="ru-RU" sz="1600" dirty="0" smtClean="0">
                <a:solidFill>
                  <a:srgbClr val="4E34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исследований / В . С.</a:t>
            </a:r>
          </a:p>
          <a:p>
            <a:r>
              <a:rPr lang="ru-RU" sz="1600" dirty="0" smtClean="0">
                <a:solidFill>
                  <a:srgbClr val="4E34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Камышников. – Москва :</a:t>
            </a:r>
          </a:p>
          <a:p>
            <a:r>
              <a:rPr lang="ru-RU" sz="1600" dirty="0" smtClean="0">
                <a:solidFill>
                  <a:srgbClr val="4E34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МЕДпресс-инфо, 2015. – 736 с.</a:t>
            </a:r>
            <a:endParaRPr lang="ru-RU" sz="1600" dirty="0">
              <a:solidFill>
                <a:srgbClr val="4E34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13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58214"/>
            <a:ext cx="12193057" cy="69744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2485" y="1168098"/>
            <a:ext cx="2100704" cy="2907953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073500" y="1107583"/>
            <a:ext cx="566989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4E34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настоящем учебном пособии детально изложены</a:t>
            </a:r>
          </a:p>
          <a:p>
            <a:pPr algn="just"/>
            <a:r>
              <a:rPr lang="ru-RU" dirty="0" smtClean="0">
                <a:solidFill>
                  <a:srgbClr val="4E34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методы непосредственного обследования больного, </a:t>
            </a:r>
          </a:p>
          <a:p>
            <a:pPr algn="just"/>
            <a:r>
              <a:rPr lang="ru-RU" dirty="0" smtClean="0">
                <a:solidFill>
                  <a:srgbClr val="4E34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основные лабораторные и инструментальные методы, поскольку авторы преследует цель – научить студента правильно обследовать больного и давать правильную оценку полученным лабораторным и инструментальным данным, что в совокупности составляет основу диагностики и последующего лечения. Значительная часть пособия посвящена вопросам семиологии, т.е. интерпретации получаемых при исследовании больных данных. Много внимания уделено синдромной диагностике. Большое количество оригинальных иллюстраций должно способствовать продуктивному изучению дисциплины.</a:t>
            </a:r>
            <a:endParaRPr lang="ru-RU" dirty="0">
              <a:solidFill>
                <a:srgbClr val="4E34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99802" y="3738093"/>
            <a:ext cx="344979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4E34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616.07</a:t>
            </a:r>
          </a:p>
          <a:p>
            <a:r>
              <a:rPr lang="ru-RU" sz="1600" dirty="0" smtClean="0">
                <a:solidFill>
                  <a:srgbClr val="4E34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 624</a:t>
            </a:r>
          </a:p>
          <a:p>
            <a:r>
              <a:rPr lang="ru-RU" sz="1600" dirty="0" smtClean="0">
                <a:solidFill>
                  <a:srgbClr val="4E34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Никитин, А. В. Основы диагностики</a:t>
            </a:r>
          </a:p>
          <a:p>
            <a:r>
              <a:rPr lang="ru-RU" sz="1600" dirty="0" smtClean="0">
                <a:solidFill>
                  <a:srgbClr val="4E34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заболеваний внутренних органов /</a:t>
            </a:r>
          </a:p>
          <a:p>
            <a:r>
              <a:rPr lang="ru-RU" sz="1600" dirty="0" smtClean="0">
                <a:solidFill>
                  <a:srgbClr val="4E34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В. Никитин, Б. М. Переверзев,</a:t>
            </a:r>
          </a:p>
          <a:p>
            <a:r>
              <a:rPr lang="ru-RU" sz="1600" dirty="0" smtClean="0">
                <a:solidFill>
                  <a:srgbClr val="4E34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А. Гусманов. – Москва ; Ростов-на</a:t>
            </a:r>
          </a:p>
          <a:p>
            <a:r>
              <a:rPr lang="ru-RU" sz="1600" dirty="0" smtClean="0">
                <a:solidFill>
                  <a:srgbClr val="4E34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Дону : МарТ, 2003.</a:t>
            </a:r>
            <a:r>
              <a:rPr lang="en-US" sz="1600" dirty="0" smtClean="0">
                <a:solidFill>
                  <a:srgbClr val="4E34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4E34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- 352 с.</a:t>
            </a:r>
          </a:p>
          <a:p>
            <a:endParaRPr lang="ru-RU" sz="1600" dirty="0">
              <a:solidFill>
                <a:srgbClr val="4E34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62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0366" y="1024270"/>
            <a:ext cx="2075670" cy="28643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35824" y="1379394"/>
            <a:ext cx="676140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4E34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Нередко врачи плохо ориентируются в реальных возможностях современных лабораторных и инструментальных методов исследования, чувствительность и специфичность каждого из которых в большинстве случаев не достигает 100%. Только наличие у клинициста глубоких и систематизированных знаний клинических основ лабораторных и инструментальных методов гарантирует успех и обеспечивает истинный прогресс новых диагностических технологий. Отличительной особенностью руководства является то, что в рамках одной книги авторы попытались собрать и систематизировать почти всю информацию, необходимую практическому врачу-терапевту при обследовании больных с заболеваниями той или иной системы внутренних органов – от клинического анализа крови и мочи до рентгенологических, ультразвуковых,  электрокардиографических и радионуклидных методов исследования.  </a:t>
            </a:r>
            <a:endParaRPr lang="ru-RU" dirty="0">
              <a:solidFill>
                <a:srgbClr val="4E34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39691" y="3503052"/>
            <a:ext cx="302089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4E34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616.07</a:t>
            </a:r>
          </a:p>
          <a:p>
            <a:r>
              <a:rPr lang="ru-RU" sz="1600" dirty="0" smtClean="0">
                <a:solidFill>
                  <a:srgbClr val="4E34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 659</a:t>
            </a:r>
          </a:p>
          <a:p>
            <a:pPr algn="just"/>
            <a:r>
              <a:rPr lang="ru-RU" sz="1600" dirty="0" smtClean="0">
                <a:solidFill>
                  <a:srgbClr val="4E34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Ройтберг, Г. Е. Лабораторная и</a:t>
            </a:r>
          </a:p>
          <a:p>
            <a:pPr algn="just"/>
            <a:r>
              <a:rPr lang="ru-RU" sz="1600" dirty="0" smtClean="0">
                <a:solidFill>
                  <a:srgbClr val="4E34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инструментальная диагностика</a:t>
            </a:r>
          </a:p>
          <a:p>
            <a:pPr algn="just"/>
            <a:r>
              <a:rPr lang="ru-RU" sz="1600" dirty="0" smtClean="0">
                <a:solidFill>
                  <a:srgbClr val="4E34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заболеваний внутренних</a:t>
            </a:r>
          </a:p>
          <a:p>
            <a:pPr algn="just"/>
            <a:r>
              <a:rPr lang="ru-RU" sz="1600" dirty="0" smtClean="0">
                <a:solidFill>
                  <a:srgbClr val="4E34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: руководство для</a:t>
            </a:r>
          </a:p>
          <a:p>
            <a:pPr algn="just"/>
            <a:r>
              <a:rPr lang="ru-RU" sz="1600" dirty="0" smtClean="0">
                <a:solidFill>
                  <a:srgbClr val="4E34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врачей и студентов / Г. Е.</a:t>
            </a:r>
          </a:p>
          <a:p>
            <a:pPr algn="just"/>
            <a:r>
              <a:rPr lang="ru-RU" sz="1600" dirty="0" smtClean="0">
                <a:solidFill>
                  <a:srgbClr val="4E34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Ройтберг, А. В. Струтынский.</a:t>
            </a:r>
            <a:r>
              <a:rPr lang="en-US" sz="1600" dirty="0" smtClean="0">
                <a:solidFill>
                  <a:srgbClr val="4E34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4E34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algn="just"/>
            <a:r>
              <a:rPr lang="ru-RU" sz="1600" dirty="0" smtClean="0">
                <a:solidFill>
                  <a:srgbClr val="4E34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 : БИНОМ, 1999. – 622 с.</a:t>
            </a:r>
            <a:endParaRPr lang="ru-RU" sz="1600" dirty="0">
              <a:solidFill>
                <a:srgbClr val="4E34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92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4710" y="1059288"/>
            <a:ext cx="1978393" cy="28268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14347" y="1346314"/>
            <a:ext cx="578040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4E34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Клиническая биохимия – раздел биологической химии, изучающий изменения биохимических процессов в организме человека при патологических состояниях, а также разрабатывающий методы обнаружения этих</a:t>
            </a:r>
          </a:p>
          <a:p>
            <a:pPr algn="just"/>
            <a:r>
              <a:rPr lang="ru-RU" dirty="0" smtClean="0">
                <a:solidFill>
                  <a:srgbClr val="4E34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изменений в целях диагностики и прогноза заболеваний. Весь материал книги группируется по отдельным видам обмена веществ. Там, где это возможно, биохимические изменения при патологических процессах, а также роль этих изменений в развитии основных клинических проявлений рассматриваются на клеточном уровне, субклеточном и молекулярном уровнях, на уровне тканей и органов и, наконец, на уровне целостного организма.</a:t>
            </a:r>
            <a:endParaRPr lang="ru-RU" dirty="0">
              <a:solidFill>
                <a:srgbClr val="4E34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21983" y="25628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275889" y="3429000"/>
            <a:ext cx="306795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4E34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616.07</a:t>
            </a:r>
          </a:p>
          <a:p>
            <a:r>
              <a:rPr lang="ru-RU" sz="1600" dirty="0" smtClean="0">
                <a:solidFill>
                  <a:srgbClr val="4E34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63</a:t>
            </a:r>
          </a:p>
          <a:p>
            <a:r>
              <a:rPr lang="ru-RU" sz="1600" dirty="0" smtClean="0">
                <a:solidFill>
                  <a:srgbClr val="4E34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Комаров, Ф. И. Биохимические</a:t>
            </a:r>
          </a:p>
          <a:p>
            <a:r>
              <a:rPr lang="ru-RU" sz="1600" dirty="0" smtClean="0">
                <a:solidFill>
                  <a:srgbClr val="4E34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в клинике / Ф. И.</a:t>
            </a:r>
          </a:p>
          <a:p>
            <a:r>
              <a:rPr lang="ru-RU" sz="1600" dirty="0" smtClean="0">
                <a:solidFill>
                  <a:srgbClr val="4E34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Комаров, Б. Ф. Коровкин, В. В.</a:t>
            </a:r>
          </a:p>
          <a:p>
            <a:r>
              <a:rPr lang="ru-RU" sz="1600" dirty="0" smtClean="0">
                <a:solidFill>
                  <a:srgbClr val="4E34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Меньшиков. – Элиста : Джангар,</a:t>
            </a:r>
          </a:p>
          <a:p>
            <a:r>
              <a:rPr lang="ru-RU" sz="1600" dirty="0" smtClean="0">
                <a:solidFill>
                  <a:srgbClr val="4E34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1998. – 250 с.</a:t>
            </a:r>
            <a:endParaRPr lang="ru-RU" sz="1600" dirty="0">
              <a:solidFill>
                <a:srgbClr val="4E34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36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9227" y="1028343"/>
            <a:ext cx="2327252" cy="3165184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432202" y="1028343"/>
            <a:ext cx="654246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4E34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представляет собой адаптированный ведущими российскими клиницистами перевод из классических атласов по пропедевтике внутренних болезней – «</a:t>
            </a:r>
            <a:r>
              <a:rPr lang="en-US" dirty="0" smtClean="0">
                <a:solidFill>
                  <a:srgbClr val="4E34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Guide to Physical Examination and</a:t>
            </a:r>
            <a:r>
              <a:rPr lang="ru-RU" dirty="0" smtClean="0">
                <a:solidFill>
                  <a:srgbClr val="4E34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4E34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Hystory Taking</a:t>
            </a:r>
            <a:r>
              <a:rPr lang="ru-RU" dirty="0" smtClean="0">
                <a:solidFill>
                  <a:srgbClr val="4E34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Барбары Бейтс, - выдержавшего 8 изданий и переведенного на многие языки. Целью настоящего руководства явилось обеспечение врачей и фельдшеров подробной и современной информацией по клиническому обследованию больного, причем не только в рамках пропедевтики внутренних болезней – приводятся также сведения по обследованию глаз, ЛОР-органов, гинекологической сферы, нервной системы, а также обследованию детей. Особое внимание в Руководстве уделяется описанию симптомов различных заболеваний посистемно</a:t>
            </a:r>
            <a:r>
              <a:rPr lang="ru-RU" dirty="0">
                <a:solidFill>
                  <a:srgbClr val="4E34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4E34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указанием методики их выявления и клинической значимости. В Руководстве введен специальный раздел по исследованию психического статуса больного.</a:t>
            </a:r>
          </a:p>
          <a:p>
            <a:pPr algn="just"/>
            <a:endParaRPr lang="ru-RU" dirty="0">
              <a:solidFill>
                <a:srgbClr val="4E34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28710" y="3693113"/>
            <a:ext cx="350378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4E34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616.07</a:t>
            </a:r>
          </a:p>
          <a:p>
            <a:r>
              <a:rPr lang="ru-RU" sz="1600" dirty="0" smtClean="0">
                <a:solidFill>
                  <a:srgbClr val="4E34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 851</a:t>
            </a:r>
          </a:p>
          <a:p>
            <a:r>
              <a:rPr lang="ru-RU" sz="1600" dirty="0" smtClean="0">
                <a:solidFill>
                  <a:srgbClr val="4E34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</a:t>
            </a:r>
            <a:r>
              <a:rPr lang="ru-RU" sz="1600" dirty="0" smtClean="0">
                <a:solidFill>
                  <a:srgbClr val="4E34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клиническому</a:t>
            </a:r>
          </a:p>
          <a:p>
            <a:r>
              <a:rPr lang="ru-RU" sz="1600" dirty="0" smtClean="0">
                <a:solidFill>
                  <a:srgbClr val="4E34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обследованию больного / Ассоциация</a:t>
            </a:r>
          </a:p>
          <a:p>
            <a:r>
              <a:rPr lang="ru-RU" sz="1600" dirty="0" smtClean="0">
                <a:solidFill>
                  <a:srgbClr val="4E34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медицинских обществ по качеству ;</a:t>
            </a:r>
          </a:p>
          <a:p>
            <a:r>
              <a:rPr lang="ru-RU" sz="1600" dirty="0" smtClean="0">
                <a:solidFill>
                  <a:srgbClr val="4E34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редакцией  А. А. Баранова, И. Н.</a:t>
            </a:r>
          </a:p>
          <a:p>
            <a:r>
              <a:rPr lang="ru-RU" sz="1600" dirty="0" smtClean="0">
                <a:solidFill>
                  <a:srgbClr val="4E34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Денисова, В. Т. Ивашкина, Н. А.</a:t>
            </a:r>
          </a:p>
          <a:p>
            <a:r>
              <a:rPr lang="ru-RU" sz="1600" dirty="0" smtClean="0">
                <a:solidFill>
                  <a:srgbClr val="4E34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Мухина. – Москва : ГЭОТАР-Медиа,</a:t>
            </a:r>
          </a:p>
          <a:p>
            <a:r>
              <a:rPr lang="ru-RU" sz="1600" dirty="0" smtClean="0">
                <a:solidFill>
                  <a:srgbClr val="4E34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2006. – 648 с.</a:t>
            </a:r>
            <a:endParaRPr lang="ru-RU" sz="1600" dirty="0">
              <a:solidFill>
                <a:srgbClr val="4E34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49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1810" y="1393749"/>
            <a:ext cx="2034862" cy="28849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22738" y="1213445"/>
            <a:ext cx="631064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4E34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ультразвука в медицинской диагностике связано</a:t>
            </a:r>
          </a:p>
          <a:p>
            <a:pPr algn="just"/>
            <a:r>
              <a:rPr lang="ru-RU" dirty="0" smtClean="0">
                <a:solidFill>
                  <a:srgbClr val="4E34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возможностью получения изображения внутренних органов и структур. Основой метода является взаимодействие  ультразвука с тканями тела человека. Собственно получение изображения можно разделить на две части. Первая – излучение коротких ультразвуковых импульсов, направленное в исследуемые ткани, и второе – формирование изображения на основе отраженных сигналов. Понимание принципа работы ультразвуковой диагностической установки, знание основ физики ультразвука и его взаимодействия с тканями человека помогут избежать механического, бездумного использования прибора и, следовательно, более грамотно подходить к процессу диагностики.</a:t>
            </a:r>
            <a:endParaRPr lang="ru-RU" dirty="0">
              <a:solidFill>
                <a:srgbClr val="4E34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63832" y="3843687"/>
            <a:ext cx="288284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4E34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616.07</a:t>
            </a:r>
          </a:p>
          <a:p>
            <a:r>
              <a:rPr lang="ru-RU" sz="1600" dirty="0" smtClean="0">
                <a:solidFill>
                  <a:srgbClr val="4E34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493</a:t>
            </a:r>
          </a:p>
          <a:p>
            <a:r>
              <a:rPr lang="ru-RU" sz="1600" dirty="0" smtClean="0">
                <a:solidFill>
                  <a:srgbClr val="4E34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Клиническое руководство по</a:t>
            </a:r>
          </a:p>
          <a:p>
            <a:r>
              <a:rPr lang="ru-RU" sz="1600" dirty="0" smtClean="0">
                <a:solidFill>
                  <a:srgbClr val="4E34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ультразвуковой диагностике :</a:t>
            </a:r>
          </a:p>
          <a:p>
            <a:r>
              <a:rPr lang="ru-RU" sz="1600" dirty="0" smtClean="0">
                <a:solidFill>
                  <a:srgbClr val="4E34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 т. Т. 1 / под редакцией В. В.</a:t>
            </a:r>
          </a:p>
          <a:p>
            <a:r>
              <a:rPr lang="ru-RU" sz="1600" dirty="0" smtClean="0">
                <a:solidFill>
                  <a:srgbClr val="4E34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Митькова. – Москва : Видар,</a:t>
            </a:r>
          </a:p>
          <a:p>
            <a:r>
              <a:rPr lang="ru-RU" sz="1600" dirty="0" smtClean="0">
                <a:solidFill>
                  <a:srgbClr val="4E34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1996. – 336 с.</a:t>
            </a:r>
            <a:endParaRPr lang="ru-RU" sz="1600" dirty="0">
              <a:solidFill>
                <a:srgbClr val="4E34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5667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1124</Words>
  <Application>Microsoft Office PowerPoint</Application>
  <PresentationFormat>Широкоэкранный</PresentationFormat>
  <Paragraphs>74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User2</cp:lastModifiedBy>
  <cp:revision>46</cp:revision>
  <dcterms:created xsi:type="dcterms:W3CDTF">2021-02-01T11:26:59Z</dcterms:created>
  <dcterms:modified xsi:type="dcterms:W3CDTF">2021-02-24T07:52:40Z</dcterms:modified>
</cp:coreProperties>
</file>