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2" r:id="rId3"/>
    <p:sldId id="263" r:id="rId4"/>
    <p:sldId id="264" r:id="rId5"/>
    <p:sldId id="265" r:id="rId6"/>
    <p:sldId id="270" r:id="rId7"/>
    <p:sldId id="271" r:id="rId8"/>
    <p:sldId id="273" r:id="rId9"/>
    <p:sldId id="274" r:id="rId10"/>
    <p:sldId id="275" r:id="rId11"/>
    <p:sldId id="276" r:id="rId12"/>
    <p:sldId id="277"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033E19-2A04-4A75-B261-3F09C66874AA}" type="datetimeFigureOut">
              <a:rPr lang="ru-RU" smtClean="0"/>
              <a:pPr/>
              <a:t>13.04.2021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7E0D57-A5BF-48E9-874F-38B2039E0B3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33E19-2A04-4A75-B261-3F09C66874AA}" type="datetimeFigureOut">
              <a:rPr lang="ru-RU" smtClean="0"/>
              <a:pPr/>
              <a:t>13.04.2021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E0D57-A5BF-48E9-874F-38B2039E0B3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428596" y="4214818"/>
            <a:ext cx="7929618" cy="2123658"/>
          </a:xfrm>
          <a:prstGeom prst="rect">
            <a:avLst/>
          </a:prstGeom>
          <a:noFill/>
          <a:ln>
            <a:solidFill>
              <a:schemeClr val="accent2"/>
            </a:solidFill>
          </a:ln>
        </p:spPr>
        <p:txBody>
          <a:bodyPr wrap="square" rtlCol="0">
            <a:spAutoFit/>
          </a:bodyPr>
          <a:lstStyle/>
          <a:p>
            <a:pPr algn="ctr"/>
            <a:r>
              <a:rPr lang="ru-RU" sz="4400" b="1" dirty="0" smtClean="0">
                <a:solidFill>
                  <a:schemeClr val="accent2">
                    <a:lumMod val="50000"/>
                  </a:schemeClr>
                </a:solidFill>
                <a:latin typeface="Times New Roman" pitchFamily="18" charset="0"/>
                <a:cs typeface="Times New Roman" pitchFamily="18" charset="0"/>
              </a:rPr>
              <a:t>Учение о заразных веществах и обеззараживающих средствах</a:t>
            </a:r>
            <a:endParaRPr lang="ru-RU" sz="4400" b="1" dirty="0">
              <a:solidFill>
                <a:schemeClr val="accent2">
                  <a:lumMod val="50000"/>
                </a:schemeClr>
              </a:solidFill>
              <a:latin typeface="Times New Roman" pitchFamily="18" charset="0"/>
              <a:cs typeface="Times New Roman" pitchFamily="18" charset="0"/>
            </a:endParaRPr>
          </a:p>
        </p:txBody>
      </p:sp>
      <p:pic>
        <p:nvPicPr>
          <p:cNvPr id="12289" name="Picture 1" descr="C:\Documents and Settings\Пользователь\Рабочий стол\i.jpg"/>
          <p:cNvPicPr>
            <a:picLocks noChangeAspect="1" noChangeArrowheads="1"/>
          </p:cNvPicPr>
          <p:nvPr/>
        </p:nvPicPr>
        <p:blipFill>
          <a:blip r:embed="rId3"/>
          <a:srcRect/>
          <a:stretch>
            <a:fillRect/>
          </a:stretch>
        </p:blipFill>
        <p:spPr bwMode="auto">
          <a:xfrm>
            <a:off x="1857356" y="357166"/>
            <a:ext cx="5643602" cy="37147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6626" name="Picture 2" descr="C:\Documents and Settings\Пользователь\Мои документы\Мои рисунки\Изображение\Изображение 1192.jpg"/>
          <p:cNvPicPr>
            <a:picLocks noChangeAspect="1" noChangeArrowheads="1"/>
          </p:cNvPicPr>
          <p:nvPr/>
        </p:nvPicPr>
        <p:blipFill>
          <a:blip r:embed="rId3" cstate="print">
            <a:lum contrast="20000"/>
          </a:blip>
          <a:srcRect l="2632" t="3704" r="10526"/>
          <a:stretch>
            <a:fillRect/>
          </a:stretch>
        </p:blipFill>
        <p:spPr bwMode="auto">
          <a:xfrm>
            <a:off x="214282" y="1071546"/>
            <a:ext cx="1857388" cy="2714644"/>
          </a:xfrm>
          <a:prstGeom prst="rect">
            <a:avLst/>
          </a:prstGeom>
          <a:noFill/>
        </p:spPr>
      </p:pic>
      <p:sp>
        <p:nvSpPr>
          <p:cNvPr id="6" name="TextBox 5"/>
          <p:cNvSpPr txBox="1"/>
          <p:nvPr/>
        </p:nvSpPr>
        <p:spPr>
          <a:xfrm>
            <a:off x="500034" y="285728"/>
            <a:ext cx="7858180" cy="369332"/>
          </a:xfrm>
          <a:prstGeom prst="rect">
            <a:avLst/>
          </a:prstGeom>
          <a:noFill/>
        </p:spPr>
        <p:txBody>
          <a:bodyPr wrap="square" rtlCol="0">
            <a:spAutoFit/>
          </a:bodyPr>
          <a:lstStyle/>
          <a:p>
            <a:endParaRPr lang="ru-RU" dirty="0"/>
          </a:p>
        </p:txBody>
      </p:sp>
      <p:sp>
        <p:nvSpPr>
          <p:cNvPr id="7" name="TextBox 6"/>
          <p:cNvSpPr txBox="1"/>
          <p:nvPr/>
        </p:nvSpPr>
        <p:spPr>
          <a:xfrm>
            <a:off x="428596" y="357166"/>
            <a:ext cx="8429684" cy="369332"/>
          </a:xfrm>
          <a:prstGeom prst="rect">
            <a:avLst/>
          </a:prstGeom>
          <a:noFill/>
        </p:spPr>
        <p:txBody>
          <a:bodyPr wrap="square" rtlCol="0">
            <a:spAutoFit/>
          </a:bodyPr>
          <a:lstStyle/>
          <a:p>
            <a:endParaRPr lang="ru-RU" dirty="0"/>
          </a:p>
        </p:txBody>
      </p:sp>
      <p:sp>
        <p:nvSpPr>
          <p:cNvPr id="8" name="TextBox 7"/>
          <p:cNvSpPr txBox="1"/>
          <p:nvPr/>
        </p:nvSpPr>
        <p:spPr>
          <a:xfrm>
            <a:off x="500034" y="214290"/>
            <a:ext cx="7358114" cy="707886"/>
          </a:xfrm>
          <a:prstGeom prst="rect">
            <a:avLst/>
          </a:prstGeom>
          <a:noFill/>
          <a:ln>
            <a:solidFill>
              <a:schemeClr val="accent2"/>
            </a:solidFill>
          </a:ln>
        </p:spPr>
        <p:txBody>
          <a:bodyPr wrap="square" rtlCol="0">
            <a:spAutoFit/>
          </a:bodyPr>
          <a:lstStyle/>
          <a:p>
            <a:r>
              <a:rPr lang="ru-RU" sz="2000" dirty="0" smtClean="0">
                <a:solidFill>
                  <a:srgbClr val="C00000"/>
                </a:solidFill>
                <a:latin typeface="Times New Roman" pitchFamily="18" charset="0"/>
                <a:cs typeface="Times New Roman" pitchFamily="18" charset="0"/>
              </a:rPr>
              <a:t>Гамалея, Н</a:t>
            </a:r>
            <a:r>
              <a:rPr lang="ru-RU" sz="2000" dirty="0" smtClean="0">
                <a:solidFill>
                  <a:srgbClr val="C00000"/>
                </a:solidFill>
                <a:latin typeface="Times New Roman" pitchFamily="18" charset="0"/>
                <a:cs typeface="Times New Roman" pitchFamily="18" charset="0"/>
              </a:rPr>
              <a:t>. Ф</a:t>
            </a:r>
            <a:r>
              <a:rPr lang="ru-RU" sz="2000" dirty="0" smtClean="0">
                <a:solidFill>
                  <a:srgbClr val="C00000"/>
                </a:solidFill>
                <a:latin typeface="Times New Roman" pitchFamily="18" charset="0"/>
                <a:cs typeface="Times New Roman" pitchFamily="18" charset="0"/>
              </a:rPr>
              <a:t>. Инфекция и иммунитет / Н</a:t>
            </a:r>
            <a:r>
              <a:rPr lang="ru-RU" sz="2000" dirty="0" smtClean="0">
                <a:solidFill>
                  <a:srgbClr val="C00000"/>
                </a:solidFill>
                <a:latin typeface="Times New Roman" pitchFamily="18" charset="0"/>
                <a:cs typeface="Times New Roman" pitchFamily="18" charset="0"/>
              </a:rPr>
              <a:t>. Ф</a:t>
            </a:r>
            <a:r>
              <a:rPr lang="ru-RU" sz="2000" dirty="0" smtClean="0">
                <a:solidFill>
                  <a:srgbClr val="C00000"/>
                </a:solidFill>
                <a:latin typeface="Times New Roman" pitchFamily="18" charset="0"/>
                <a:cs typeface="Times New Roman" pitchFamily="18" charset="0"/>
              </a:rPr>
              <a:t>. Гамалея. – Москва ; Ленинград : «МЕДГИЗ», 1939. – 406 с.</a:t>
            </a:r>
            <a:endParaRPr lang="ru-RU" sz="2000" dirty="0">
              <a:solidFill>
                <a:srgbClr val="C00000"/>
              </a:solidFill>
              <a:latin typeface="Times New Roman" pitchFamily="18" charset="0"/>
              <a:cs typeface="Times New Roman" pitchFamily="18" charset="0"/>
            </a:endParaRPr>
          </a:p>
        </p:txBody>
      </p:sp>
      <p:sp>
        <p:nvSpPr>
          <p:cNvPr id="9" name="TextBox 8"/>
          <p:cNvSpPr txBox="1"/>
          <p:nvPr/>
        </p:nvSpPr>
        <p:spPr>
          <a:xfrm>
            <a:off x="2643174" y="1285860"/>
            <a:ext cx="6143668" cy="2246769"/>
          </a:xfrm>
          <a:prstGeom prst="rect">
            <a:avLst/>
          </a:prstGeom>
          <a:noFill/>
          <a:ln>
            <a:solidFill>
              <a:schemeClr val="accent2"/>
            </a:solidFill>
          </a:ln>
        </p:spPr>
        <p:txBody>
          <a:bodyPr wrap="square" rtlCol="0">
            <a:spAutoFit/>
          </a:bodyPr>
          <a:lstStyle/>
          <a:p>
            <a:pPr algn="just"/>
            <a:r>
              <a:rPr lang="ru-RU" sz="2000" b="1" dirty="0" smtClean="0">
                <a:solidFill>
                  <a:schemeClr val="accent2">
                    <a:lumMod val="50000"/>
                  </a:schemeClr>
                </a:solidFill>
                <a:latin typeface="Times New Roman" pitchFamily="18" charset="0"/>
                <a:cs typeface="Times New Roman" pitchFamily="18" charset="0"/>
              </a:rPr>
              <a:t>   В книге автор указывает на переоценку теории рецепторов Эрлиха, на различное толкование отношения аллергии к иммунитету, на выработку новой методики вакцинации.</a:t>
            </a:r>
          </a:p>
          <a:p>
            <a:pPr algn="just"/>
            <a:r>
              <a:rPr lang="ru-RU" sz="2000" b="1" dirty="0" smtClean="0">
                <a:solidFill>
                  <a:schemeClr val="accent2">
                    <a:lumMod val="50000"/>
                  </a:schemeClr>
                </a:solidFill>
                <a:latin typeface="Times New Roman" pitchFamily="18" charset="0"/>
                <a:cs typeface="Times New Roman" pitchFamily="18" charset="0"/>
              </a:rPr>
              <a:t>    Учение о вирусах только слегка затронуто автором, так как громадные успехи, сделанные в этой области требуют специального изложения.   </a:t>
            </a:r>
            <a:endParaRPr lang="ru-RU" sz="2000" b="1" dirty="0">
              <a:solidFill>
                <a:schemeClr val="accent2">
                  <a:lumMod val="50000"/>
                </a:schemeClr>
              </a:solidFill>
              <a:latin typeface="Times New Roman" pitchFamily="18" charset="0"/>
              <a:cs typeface="Times New Roman" pitchFamily="18" charset="0"/>
            </a:endParaRPr>
          </a:p>
        </p:txBody>
      </p:sp>
      <p:sp>
        <p:nvSpPr>
          <p:cNvPr id="10" name="TextBox 9"/>
          <p:cNvSpPr txBox="1"/>
          <p:nvPr/>
        </p:nvSpPr>
        <p:spPr>
          <a:xfrm>
            <a:off x="2571736" y="5715016"/>
            <a:ext cx="6143668" cy="1015663"/>
          </a:xfrm>
          <a:prstGeom prst="rect">
            <a:avLst/>
          </a:prstGeom>
          <a:noFill/>
          <a:ln>
            <a:solidFill>
              <a:schemeClr val="accent2"/>
            </a:solidFill>
          </a:ln>
        </p:spPr>
        <p:txBody>
          <a:bodyPr wrap="square" rtlCol="0">
            <a:spAutoFit/>
          </a:bodyPr>
          <a:lstStyle/>
          <a:p>
            <a:pPr algn="just"/>
            <a:r>
              <a:rPr lang="ru-RU" sz="2000" dirty="0" smtClean="0">
                <a:solidFill>
                  <a:schemeClr val="accent2">
                    <a:lumMod val="50000"/>
                  </a:schemeClr>
                </a:solidFill>
                <a:latin typeface="Times New Roman" pitchFamily="18" charset="0"/>
                <a:cs typeface="Times New Roman" pitchFamily="18" charset="0"/>
              </a:rPr>
              <a:t>«Высшая радость для ученого – сознавать, что его труды приносят пользу человеку».    </a:t>
            </a:r>
          </a:p>
          <a:p>
            <a:pPr algn="just"/>
            <a:r>
              <a:rPr lang="ru-RU" sz="2000" dirty="0" smtClean="0">
                <a:solidFill>
                  <a:schemeClr val="accent2">
                    <a:lumMod val="50000"/>
                  </a:schemeClr>
                </a:solidFill>
                <a:latin typeface="Times New Roman" pitchFamily="18" charset="0"/>
                <a:cs typeface="Times New Roman" pitchFamily="18" charset="0"/>
              </a:rPr>
              <a:t>                                                                Гамалея Н.Ф.</a:t>
            </a:r>
            <a:endParaRPr lang="ru-RU" sz="2000" dirty="0">
              <a:solidFill>
                <a:schemeClr val="accent2">
                  <a:lumMod val="50000"/>
                </a:schemeClr>
              </a:solidFill>
              <a:latin typeface="Times New Roman" pitchFamily="18" charset="0"/>
              <a:cs typeface="Times New Roman" pitchFamily="18" charset="0"/>
            </a:endParaRPr>
          </a:p>
        </p:txBody>
      </p:sp>
      <p:pic>
        <p:nvPicPr>
          <p:cNvPr id="11" name="Picture 2" descr="C:\Documents and Settings\Пользователь\Рабочий стол\011.jpg"/>
          <p:cNvPicPr>
            <a:picLocks noChangeAspect="1" noChangeArrowheads="1"/>
          </p:cNvPicPr>
          <p:nvPr/>
        </p:nvPicPr>
        <p:blipFill>
          <a:blip r:embed="rId4"/>
          <a:srcRect l="7812" t="30208" r="57813" b="13541"/>
          <a:stretch>
            <a:fillRect/>
          </a:stretch>
        </p:blipFill>
        <p:spPr bwMode="auto">
          <a:xfrm>
            <a:off x="285720" y="4357694"/>
            <a:ext cx="1857388" cy="2214578"/>
          </a:xfrm>
          <a:prstGeom prst="rect">
            <a:avLst/>
          </a:prstGeom>
          <a:noFill/>
        </p:spPr>
      </p:pic>
      <p:sp>
        <p:nvSpPr>
          <p:cNvPr id="12" name="TextBox 11"/>
          <p:cNvSpPr txBox="1"/>
          <p:nvPr/>
        </p:nvSpPr>
        <p:spPr>
          <a:xfrm>
            <a:off x="2428860" y="4000504"/>
            <a:ext cx="6572296" cy="1631216"/>
          </a:xfrm>
          <a:prstGeom prst="rect">
            <a:avLst/>
          </a:prstGeom>
          <a:noFill/>
          <a:ln>
            <a:solidFill>
              <a:schemeClr val="accent2"/>
            </a:solidFill>
          </a:ln>
        </p:spPr>
        <p:txBody>
          <a:bodyPr wrap="square" rtlCol="0">
            <a:spAutoFit/>
          </a:bodyPr>
          <a:lstStyle/>
          <a:p>
            <a:pPr algn="ctr"/>
            <a:r>
              <a:rPr lang="ru-RU" sz="2000" dirty="0" smtClean="0">
                <a:solidFill>
                  <a:schemeClr val="accent2">
                    <a:lumMod val="50000"/>
                  </a:schemeClr>
                </a:solidFill>
                <a:latin typeface="Times New Roman" pitchFamily="18" charset="0"/>
                <a:cs typeface="Times New Roman" pitchFamily="18" charset="0"/>
              </a:rPr>
              <a:t>ГАМАЛЕЯ Николай Федорович (1859—1949) </a:t>
            </a:r>
          </a:p>
          <a:p>
            <a:pPr algn="ctr"/>
            <a:r>
              <a:rPr lang="ru-RU" sz="2000" dirty="0" smtClean="0">
                <a:solidFill>
                  <a:schemeClr val="accent2">
                    <a:lumMod val="50000"/>
                  </a:schemeClr>
                </a:solidFill>
                <a:latin typeface="Times New Roman" pitchFamily="18" charset="0"/>
                <a:cs typeface="Times New Roman" pitchFamily="18" charset="0"/>
              </a:rPr>
              <a:t>— советский микробиолог и эпидемиолог; почетный член АН СССР (1940), акад. АМН СССР (1945), заслуженный деятель науки (1934), лауреат Государственной премии СССР (1943).</a:t>
            </a:r>
            <a:endParaRPr lang="ru-RU" sz="2000" dirty="0">
              <a:solidFill>
                <a:schemeClr val="accent2">
                  <a:lumMod val="50000"/>
                </a:schemeClr>
              </a:solidFill>
              <a:latin typeface="Times New Roman" pitchFamily="18" charset="0"/>
              <a:cs typeface="Times New Roman" pitchFamily="18" charset="0"/>
            </a:endParaRPr>
          </a:p>
        </p:txBody>
      </p:sp>
      <p:sp>
        <p:nvSpPr>
          <p:cNvPr id="13" name="TextBox 12"/>
          <p:cNvSpPr txBox="1"/>
          <p:nvPr/>
        </p:nvSpPr>
        <p:spPr>
          <a:xfrm>
            <a:off x="285720" y="1142984"/>
            <a:ext cx="571504" cy="461665"/>
          </a:xfrm>
          <a:prstGeom prst="rect">
            <a:avLst/>
          </a:prstGeom>
          <a:solidFill>
            <a:schemeClr val="bg1"/>
          </a:solidFill>
        </p:spPr>
        <p:txBody>
          <a:bodyPr wrap="square" rtlCol="0">
            <a:spAutoFit/>
          </a:bodyPr>
          <a:lstStyle/>
          <a:p>
            <a:pPr algn="ctr"/>
            <a:r>
              <a:rPr lang="ru-RU" sz="1200" dirty="0" smtClean="0">
                <a:latin typeface="Times New Roman" pitchFamily="18" charset="0"/>
                <a:cs typeface="Times New Roman" pitchFamily="18" charset="0"/>
              </a:rPr>
              <a:t>616.9</a:t>
            </a:r>
          </a:p>
          <a:p>
            <a:pPr algn="ctr"/>
            <a:r>
              <a:rPr lang="ru-RU" sz="1200" dirty="0" smtClean="0">
                <a:latin typeface="Times New Roman" pitchFamily="18" charset="0"/>
                <a:cs typeface="Times New Roman" pitchFamily="18" charset="0"/>
              </a:rPr>
              <a:t>Г 18</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5602" name="Picture 2" descr="C:\Documents and Settings\Пользователь\Мои документы\Мои рисунки\Изображение\Изображение 1189.jpg"/>
          <p:cNvPicPr>
            <a:picLocks noChangeAspect="1" noChangeArrowheads="1"/>
          </p:cNvPicPr>
          <p:nvPr/>
        </p:nvPicPr>
        <p:blipFill>
          <a:blip r:embed="rId3" cstate="print">
            <a:lum contrast="20000"/>
          </a:blip>
          <a:srcRect t="1587" r="8889" b="3175"/>
          <a:stretch>
            <a:fillRect/>
          </a:stretch>
        </p:blipFill>
        <p:spPr bwMode="auto">
          <a:xfrm>
            <a:off x="357158" y="1357298"/>
            <a:ext cx="2571768" cy="3500462"/>
          </a:xfrm>
          <a:prstGeom prst="rect">
            <a:avLst/>
          </a:prstGeom>
          <a:noFill/>
        </p:spPr>
      </p:pic>
      <p:sp>
        <p:nvSpPr>
          <p:cNvPr id="6" name="TextBox 5"/>
          <p:cNvSpPr txBox="1"/>
          <p:nvPr/>
        </p:nvSpPr>
        <p:spPr>
          <a:xfrm>
            <a:off x="571472" y="214290"/>
            <a:ext cx="8286808" cy="1015663"/>
          </a:xfrm>
          <a:prstGeom prst="rect">
            <a:avLst/>
          </a:prstGeom>
          <a:noFill/>
          <a:ln>
            <a:solidFill>
              <a:schemeClr val="accent2"/>
            </a:solidFill>
          </a:ln>
        </p:spPr>
        <p:txBody>
          <a:bodyPr wrap="square" rtlCol="0">
            <a:spAutoFit/>
          </a:bodyPr>
          <a:lstStyle/>
          <a:p>
            <a:pPr algn="just"/>
            <a:r>
              <a:rPr lang="ru-RU" sz="2000" dirty="0" smtClean="0">
                <a:solidFill>
                  <a:srgbClr val="C00000"/>
                </a:solidFill>
                <a:latin typeface="Times New Roman" pitchFamily="18" charset="0"/>
                <a:cs typeface="Times New Roman" pitchFamily="18" charset="0"/>
              </a:rPr>
              <a:t>Беринг, Э. А. Борьба с заразными болезнями. Зараза и обеззараживание / Э</a:t>
            </a:r>
            <a:r>
              <a:rPr lang="ru-RU" sz="2000" dirty="0" smtClean="0">
                <a:solidFill>
                  <a:srgbClr val="C00000"/>
                </a:solidFill>
                <a:latin typeface="Times New Roman" pitchFamily="18" charset="0"/>
                <a:cs typeface="Times New Roman" pitchFamily="18" charset="0"/>
              </a:rPr>
              <a:t>. А. Беринг</a:t>
            </a:r>
            <a:r>
              <a:rPr lang="ru-RU" sz="2000" dirty="0" smtClean="0">
                <a:solidFill>
                  <a:srgbClr val="C00000"/>
                </a:solidFill>
                <a:latin typeface="Times New Roman" pitchFamily="18" charset="0"/>
                <a:cs typeface="Times New Roman" pitchFamily="18" charset="0"/>
              </a:rPr>
              <a:t>. – Санкт-Петербург </a:t>
            </a:r>
            <a:r>
              <a:rPr lang="ru-RU" sz="2000" dirty="0" smtClean="0">
                <a:solidFill>
                  <a:srgbClr val="C00000"/>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Издание журнала «Современная Медицина и Гигиена», 1896. – 221 с. </a:t>
            </a:r>
            <a:endParaRPr lang="ru-RU" sz="2000" dirty="0">
              <a:solidFill>
                <a:srgbClr val="C00000"/>
              </a:solidFill>
              <a:latin typeface="Times New Roman" pitchFamily="18" charset="0"/>
              <a:cs typeface="Times New Roman" pitchFamily="18" charset="0"/>
            </a:endParaRPr>
          </a:p>
        </p:txBody>
      </p:sp>
      <p:sp>
        <p:nvSpPr>
          <p:cNvPr id="7" name="TextBox 6"/>
          <p:cNvSpPr txBox="1"/>
          <p:nvPr/>
        </p:nvSpPr>
        <p:spPr>
          <a:xfrm>
            <a:off x="3143240" y="1428736"/>
            <a:ext cx="5643602" cy="2554545"/>
          </a:xfrm>
          <a:prstGeom prst="rect">
            <a:avLst/>
          </a:prstGeom>
          <a:noFill/>
          <a:ln>
            <a:solidFill>
              <a:schemeClr val="accent2"/>
            </a:solidFill>
          </a:ln>
        </p:spPr>
        <p:txBody>
          <a:bodyPr wrap="square" rtlCol="0">
            <a:spAutoFit/>
          </a:bodyPr>
          <a:lstStyle/>
          <a:p>
            <a:pPr algn="just"/>
            <a:r>
              <a:rPr lang="ru-RU" sz="2000" b="1" dirty="0" smtClean="0">
                <a:solidFill>
                  <a:schemeClr val="accent2">
                    <a:lumMod val="50000"/>
                  </a:schemeClr>
                </a:solidFill>
                <a:latin typeface="Times New Roman" pitchFamily="18" charset="0"/>
                <a:cs typeface="Times New Roman" pitchFamily="18" charset="0"/>
              </a:rPr>
              <a:t>   Под заглавием «Зараза и обеззараживание» автор намерен дать однородное описание средств, коими в то время располагали в борьбе с заразными болезнями. Борьба с заразными болезнями при помощи медикаментов изложена под заглавием «Терапевтическая часть» компетентными авторами.</a:t>
            </a:r>
            <a:endParaRPr lang="ru-RU" sz="2000" b="1" dirty="0">
              <a:solidFill>
                <a:schemeClr val="accent2">
                  <a:lumMod val="50000"/>
                </a:schemeClr>
              </a:solidFill>
              <a:latin typeface="Times New Roman" pitchFamily="18" charset="0"/>
              <a:cs typeface="Times New Roman" pitchFamily="18" charset="0"/>
            </a:endParaRPr>
          </a:p>
        </p:txBody>
      </p:sp>
      <p:sp>
        <p:nvSpPr>
          <p:cNvPr id="8" name="TextBox 7"/>
          <p:cNvSpPr txBox="1"/>
          <p:nvPr/>
        </p:nvSpPr>
        <p:spPr>
          <a:xfrm>
            <a:off x="428596" y="1428736"/>
            <a:ext cx="571504" cy="461665"/>
          </a:xfrm>
          <a:prstGeom prst="rect">
            <a:avLst/>
          </a:prstGeom>
          <a:solidFill>
            <a:schemeClr val="bg1"/>
          </a:solidFill>
        </p:spPr>
        <p:txBody>
          <a:bodyPr wrap="square" rtlCol="0">
            <a:spAutoFit/>
          </a:bodyPr>
          <a:lstStyle/>
          <a:p>
            <a:pPr algn="ctr"/>
            <a:r>
              <a:rPr lang="ru-RU" sz="1200" dirty="0" smtClean="0">
                <a:latin typeface="Times New Roman" pitchFamily="18" charset="0"/>
                <a:cs typeface="Times New Roman" pitchFamily="18" charset="0"/>
              </a:rPr>
              <a:t>616.9</a:t>
            </a:r>
          </a:p>
          <a:p>
            <a:pPr algn="ctr"/>
            <a:r>
              <a:rPr lang="ru-RU" sz="1200" dirty="0" smtClean="0">
                <a:latin typeface="Times New Roman" pitchFamily="18" charset="0"/>
                <a:cs typeface="Times New Roman" pitchFamily="18" charset="0"/>
              </a:rPr>
              <a:t>Б 488</a:t>
            </a:r>
            <a:endParaRPr lang="ru-RU" sz="1200" dirty="0">
              <a:latin typeface="Times New Roman" pitchFamily="18" charset="0"/>
              <a:cs typeface="Times New Roman" pitchFamily="18" charset="0"/>
            </a:endParaRPr>
          </a:p>
        </p:txBody>
      </p:sp>
      <p:pic>
        <p:nvPicPr>
          <p:cNvPr id="4" name="Picture 2" descr="C:\Documents and Settings\Пользователь\Рабочий стол\new_16_161.jpg"/>
          <p:cNvPicPr>
            <a:picLocks noChangeAspect="1" noChangeArrowheads="1"/>
          </p:cNvPicPr>
          <p:nvPr/>
        </p:nvPicPr>
        <p:blipFill>
          <a:blip r:embed="rId4"/>
          <a:srcRect/>
          <a:stretch>
            <a:fillRect/>
          </a:stretch>
        </p:blipFill>
        <p:spPr bwMode="auto">
          <a:xfrm>
            <a:off x="6572264" y="4071942"/>
            <a:ext cx="2214578" cy="2595564"/>
          </a:xfrm>
          <a:prstGeom prst="rect">
            <a:avLst/>
          </a:prstGeom>
          <a:noFill/>
        </p:spPr>
      </p:pic>
      <p:sp>
        <p:nvSpPr>
          <p:cNvPr id="10" name="TextBox 9"/>
          <p:cNvSpPr txBox="1"/>
          <p:nvPr/>
        </p:nvSpPr>
        <p:spPr>
          <a:xfrm>
            <a:off x="285720" y="5000636"/>
            <a:ext cx="6072230" cy="1754326"/>
          </a:xfrm>
          <a:prstGeom prst="rect">
            <a:avLst/>
          </a:prstGeom>
          <a:noFill/>
          <a:ln>
            <a:solidFill>
              <a:schemeClr val="accent2"/>
            </a:solidFill>
          </a:ln>
        </p:spPr>
        <p:txBody>
          <a:bodyPr wrap="square" rtlCol="0">
            <a:spAutoFit/>
          </a:bodyPr>
          <a:lstStyle/>
          <a:p>
            <a:pPr algn="just"/>
            <a:r>
              <a:rPr lang="ru-RU" dirty="0" smtClean="0"/>
              <a:t>  </a:t>
            </a:r>
            <a:r>
              <a:rPr lang="ru-RU" dirty="0" smtClean="0">
                <a:solidFill>
                  <a:schemeClr val="accent2">
                    <a:lumMod val="50000"/>
                  </a:schemeClr>
                </a:solidFill>
              </a:rPr>
              <a:t>Эмиль Адольф фон Беринг – учёный из Германии, первый лауреат Нобелевской премии в области физиологии и медицины в 1901 г. Наиболее важные исследования Эмиля Беринга были связаны с работами Луи Пастера, Пауля Эрлиха и других ученых, которые привели к возникновению и развитию науки иммунологии.</a:t>
            </a:r>
            <a:endParaRPr 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785786" y="428604"/>
            <a:ext cx="7715304" cy="1815882"/>
          </a:xfrm>
          <a:prstGeom prst="rect">
            <a:avLst/>
          </a:prstGeom>
          <a:noFill/>
          <a:ln>
            <a:solidFill>
              <a:schemeClr val="accent2"/>
            </a:solidFill>
          </a:ln>
        </p:spPr>
        <p:txBody>
          <a:bodyPr wrap="square" rtlCol="0">
            <a:spAutoFit/>
          </a:bodyPr>
          <a:lstStyle/>
          <a:p>
            <a:pPr algn="ctr"/>
            <a:r>
              <a:rPr lang="ru-RU" sz="2800" b="1" dirty="0" smtClean="0">
                <a:solidFill>
                  <a:schemeClr val="accent2">
                    <a:lumMod val="50000"/>
                  </a:schemeClr>
                </a:solidFill>
                <a:latin typeface="Times New Roman" pitchFamily="18" charset="0"/>
                <a:cs typeface="Times New Roman" pitchFamily="18" charset="0"/>
              </a:rPr>
              <a:t>Инфекционные заболевания – это болезни, причинами которых являются микроорганизмы: бактерии, вирусы , грибки, паразиты или их токсины</a:t>
            </a:r>
            <a:endParaRPr lang="ru-RU" sz="2800" b="1" dirty="0">
              <a:solidFill>
                <a:schemeClr val="accent2">
                  <a:lumMod val="50000"/>
                </a:schemeClr>
              </a:solidFill>
              <a:latin typeface="Times New Roman" pitchFamily="18" charset="0"/>
              <a:cs typeface="Times New Roman" pitchFamily="18" charset="0"/>
            </a:endParaRPr>
          </a:p>
        </p:txBody>
      </p:sp>
      <p:pic>
        <p:nvPicPr>
          <p:cNvPr id="6" name="Picture 1" descr="C:\Documents and Settings\Пользователь\Рабочий стол\img1.jpg"/>
          <p:cNvPicPr>
            <a:picLocks noChangeAspect="1" noChangeArrowheads="1"/>
          </p:cNvPicPr>
          <p:nvPr/>
        </p:nvPicPr>
        <p:blipFill>
          <a:blip r:embed="rId3"/>
          <a:srcRect l="3268" t="62162" r="64045" b="10811"/>
          <a:stretch>
            <a:fillRect/>
          </a:stretch>
        </p:blipFill>
        <p:spPr bwMode="auto">
          <a:xfrm>
            <a:off x="642910" y="2714620"/>
            <a:ext cx="3000396" cy="2714644"/>
          </a:xfrm>
          <a:prstGeom prst="rect">
            <a:avLst/>
          </a:prstGeom>
          <a:noFill/>
        </p:spPr>
      </p:pic>
      <p:pic>
        <p:nvPicPr>
          <p:cNvPr id="7" name="Picture 1" descr="C:\Documents and Settings\Пользователь\Рабочий стол\img1.jpg"/>
          <p:cNvPicPr>
            <a:picLocks noChangeAspect="1" noChangeArrowheads="1"/>
          </p:cNvPicPr>
          <p:nvPr/>
        </p:nvPicPr>
        <p:blipFill>
          <a:blip r:embed="rId3"/>
          <a:srcRect l="37079" t="71621" r="32584" b="4054"/>
          <a:stretch>
            <a:fillRect/>
          </a:stretch>
        </p:blipFill>
        <p:spPr bwMode="auto">
          <a:xfrm>
            <a:off x="3929058" y="4786322"/>
            <a:ext cx="2643206" cy="1857388"/>
          </a:xfrm>
          <a:prstGeom prst="rect">
            <a:avLst/>
          </a:prstGeom>
          <a:noFill/>
        </p:spPr>
      </p:pic>
      <p:pic>
        <p:nvPicPr>
          <p:cNvPr id="8" name="Picture 1" descr="C:\Documents and Settings\Пользователь\Рабочий стол\img1.jpg"/>
          <p:cNvPicPr>
            <a:picLocks noChangeAspect="1" noChangeArrowheads="1"/>
          </p:cNvPicPr>
          <p:nvPr/>
        </p:nvPicPr>
        <p:blipFill>
          <a:blip r:embed="rId3"/>
          <a:srcRect l="57304" t="28377" r="5618" b="13514"/>
          <a:stretch>
            <a:fillRect/>
          </a:stretch>
        </p:blipFill>
        <p:spPr bwMode="auto">
          <a:xfrm>
            <a:off x="5857884" y="2500306"/>
            <a:ext cx="2714644" cy="307183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14282" y="500042"/>
            <a:ext cx="8643998" cy="1015663"/>
          </a:xfrm>
          <a:prstGeom prst="rect">
            <a:avLst/>
          </a:prstGeom>
          <a:noFill/>
        </p:spPr>
        <p:txBody>
          <a:bodyPr wrap="square" rtlCol="0">
            <a:spAutoFit/>
          </a:bodyPr>
          <a:lstStyle/>
          <a:p>
            <a:pPr algn="ctr"/>
            <a:r>
              <a:rPr lang="ru-RU" sz="6000" b="1" dirty="0" smtClean="0">
                <a:solidFill>
                  <a:schemeClr val="accent2">
                    <a:lumMod val="50000"/>
                  </a:schemeClr>
                </a:solidFill>
                <a:latin typeface="Times New Roman" pitchFamily="18" charset="0"/>
                <a:cs typeface="Times New Roman" pitchFamily="18" charset="0"/>
              </a:rPr>
              <a:t>Спасибо за внимание</a:t>
            </a:r>
            <a:endParaRPr lang="ru-RU" sz="6000" b="1" dirty="0">
              <a:solidFill>
                <a:schemeClr val="accent2">
                  <a:lumMod val="50000"/>
                </a:schemeClr>
              </a:solidFill>
              <a:latin typeface="Times New Roman" pitchFamily="18" charset="0"/>
              <a:cs typeface="Times New Roman" pitchFamily="18" charset="0"/>
            </a:endParaRPr>
          </a:p>
        </p:txBody>
      </p:sp>
      <p:pic>
        <p:nvPicPr>
          <p:cNvPr id="6" name="Picture 1" descr="C:\Documents and Settings\Пользователь\Рабочий стол\img5.jpg"/>
          <p:cNvPicPr>
            <a:picLocks noChangeAspect="1" noChangeArrowheads="1"/>
          </p:cNvPicPr>
          <p:nvPr/>
        </p:nvPicPr>
        <p:blipFill>
          <a:blip r:embed="rId3"/>
          <a:srcRect t="15000"/>
          <a:stretch>
            <a:fillRect/>
          </a:stretch>
        </p:blipFill>
        <p:spPr bwMode="auto">
          <a:xfrm>
            <a:off x="1500166" y="1857364"/>
            <a:ext cx="5786478" cy="3643338"/>
          </a:xfrm>
          <a:prstGeom prst="rect">
            <a:avLst/>
          </a:prstGeom>
          <a:noFill/>
        </p:spPr>
      </p:pic>
      <p:sp>
        <p:nvSpPr>
          <p:cNvPr id="7" name="TextBox 6"/>
          <p:cNvSpPr txBox="1"/>
          <p:nvPr/>
        </p:nvSpPr>
        <p:spPr>
          <a:xfrm>
            <a:off x="714348" y="5929330"/>
            <a:ext cx="8072494" cy="646331"/>
          </a:xfrm>
          <a:prstGeom prst="rect">
            <a:avLst/>
          </a:prstGeom>
          <a:noFill/>
          <a:ln>
            <a:solidFill>
              <a:schemeClr val="accent2"/>
            </a:solidFill>
          </a:ln>
        </p:spPr>
        <p:txBody>
          <a:bodyPr wrap="square" rtlCol="0">
            <a:spAutoFit/>
          </a:bodyPr>
          <a:lstStyle/>
          <a:p>
            <a:pPr lvl="0" algn="ctr"/>
            <a:r>
              <a:rPr lang="ru-RU" b="1" i="1" dirty="0" smtClean="0">
                <a:solidFill>
                  <a:schemeClr val="accent2">
                    <a:lumMod val="50000"/>
                  </a:schemeClr>
                </a:solidFill>
                <a:latin typeface="Times New Roman" pitchFamily="18" charset="0"/>
                <a:cs typeface="Times New Roman" pitchFamily="18" charset="0"/>
              </a:rPr>
              <a:t>Стоколева М.В., библиотекарь музея редкой книги библиотеки ВГМУ им. Н.Н.</a:t>
            </a:r>
            <a:r>
              <a:rPr lang="en-US" b="1" i="1" dirty="0" smtClean="0">
                <a:solidFill>
                  <a:schemeClr val="accent2">
                    <a:lumMod val="50000"/>
                  </a:schemeClr>
                </a:solidFill>
                <a:latin typeface="Times New Roman" pitchFamily="18" charset="0"/>
                <a:cs typeface="Times New Roman" pitchFamily="18" charset="0"/>
              </a:rPr>
              <a:t> </a:t>
            </a:r>
            <a:r>
              <a:rPr lang="ru-RU" b="1" i="1" dirty="0" smtClean="0">
                <a:solidFill>
                  <a:schemeClr val="accent2">
                    <a:lumMod val="50000"/>
                  </a:schemeClr>
                </a:solidFill>
                <a:latin typeface="Times New Roman" pitchFamily="18" charset="0"/>
                <a:cs typeface="Times New Roman" pitchFamily="18" charset="0"/>
              </a:rPr>
              <a:t>Бурденко </a:t>
            </a:r>
            <a:endParaRPr lang="ru-RU" b="1" i="1"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TextBox 6"/>
          <p:cNvSpPr txBox="1"/>
          <p:nvPr/>
        </p:nvSpPr>
        <p:spPr>
          <a:xfrm>
            <a:off x="428596" y="285728"/>
            <a:ext cx="8286808" cy="2031325"/>
          </a:xfrm>
          <a:prstGeom prst="rect">
            <a:avLst/>
          </a:prstGeom>
          <a:noFill/>
        </p:spPr>
        <p:txBody>
          <a:bodyPr wrap="square" rtlCol="0">
            <a:spAutoFit/>
          </a:bodyPr>
          <a:lstStyle/>
          <a:p>
            <a:pPr algn="just"/>
            <a:r>
              <a:rPr lang="ru-RU" sz="2800" dirty="0" smtClean="0">
                <a:latin typeface="Times New Roman" pitchFamily="18" charset="0"/>
                <a:cs typeface="Times New Roman" pitchFamily="18" charset="0"/>
              </a:rPr>
              <a:t>   </a:t>
            </a:r>
            <a:r>
              <a:rPr lang="ru-RU" sz="2000" dirty="0" smtClean="0">
                <a:solidFill>
                  <a:schemeClr val="accent2">
                    <a:lumMod val="50000"/>
                  </a:schemeClr>
                </a:solidFill>
                <a:latin typeface="Times New Roman" pitchFamily="18" charset="0"/>
                <a:cs typeface="Times New Roman" pitchFamily="18" charset="0"/>
              </a:rPr>
              <a:t>Эпидемии </a:t>
            </a:r>
            <a:r>
              <a:rPr lang="ru-RU" sz="2000" smtClean="0">
                <a:solidFill>
                  <a:schemeClr val="accent2">
                    <a:lumMod val="50000"/>
                  </a:schemeClr>
                </a:solidFill>
                <a:latin typeface="Times New Roman" pitchFamily="18" charset="0"/>
                <a:cs typeface="Times New Roman" pitchFamily="18" charset="0"/>
              </a:rPr>
              <a:t>в XV - </a:t>
            </a:r>
            <a:r>
              <a:rPr lang="ru-RU" sz="2000" dirty="0" smtClean="0">
                <a:solidFill>
                  <a:schemeClr val="accent2">
                    <a:lumMod val="50000"/>
                  </a:schemeClr>
                </a:solidFill>
                <a:latin typeface="Times New Roman" pitchFamily="18" charset="0"/>
                <a:cs typeface="Times New Roman" pitchFamily="18" charset="0"/>
              </a:rPr>
              <a:t>XVII вв. были такими же частыми и внезапными, как и в эпоху средневековья, и повсюду вызывали панику и страх. Большинство заразных болезней с тяжелыми кожными поражениями называли чумой. Салфетка или губка, пропитанная уксусом, была обычным для того времени дезинфицирующим средством.</a:t>
            </a:r>
          </a:p>
          <a:p>
            <a:endParaRPr lang="ru-RU" dirty="0"/>
          </a:p>
        </p:txBody>
      </p:sp>
      <p:pic>
        <p:nvPicPr>
          <p:cNvPr id="1028" name="Picture 4" descr="C:\Documents and Settings\Пользователь\Рабочий стол\ukr_vaccine_covid.jpg"/>
          <p:cNvPicPr>
            <a:picLocks noChangeAspect="1" noChangeArrowheads="1"/>
          </p:cNvPicPr>
          <p:nvPr/>
        </p:nvPicPr>
        <p:blipFill>
          <a:blip r:embed="rId3"/>
          <a:srcRect/>
          <a:stretch>
            <a:fillRect/>
          </a:stretch>
        </p:blipFill>
        <p:spPr bwMode="auto">
          <a:xfrm>
            <a:off x="2357422" y="2643182"/>
            <a:ext cx="4643470" cy="307183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85720" y="428604"/>
            <a:ext cx="8572560" cy="6001643"/>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   </a:t>
            </a:r>
            <a:r>
              <a:rPr lang="ru-RU" sz="2000" dirty="0" smtClean="0">
                <a:solidFill>
                  <a:schemeClr val="accent2">
                    <a:lumMod val="50000"/>
                  </a:schemeClr>
                </a:solidFill>
                <a:latin typeface="Times New Roman" pitchFamily="18" charset="0"/>
                <a:cs typeface="Times New Roman" pitchFamily="18" charset="0"/>
              </a:rPr>
              <a:t>Причины эпидемий не были известны, их связывали с землетрясениями, заразными испарениями, порожденными подземным гниением, с ядовитыми извержениями вулканов, но главным образом — с особым положением звезд и планет, с появлением комет и затмений.</a:t>
            </a: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r>
              <a:rPr lang="ru-RU" sz="2400" dirty="0" smtClean="0">
                <a:solidFill>
                  <a:schemeClr val="accent2">
                    <a:lumMod val="50000"/>
                  </a:schemeClr>
                </a:solidFill>
                <a:latin typeface="Times New Roman" pitchFamily="18" charset="0"/>
                <a:cs typeface="Times New Roman" pitchFamily="18" charset="0"/>
              </a:rPr>
              <a:t> </a:t>
            </a:r>
            <a:r>
              <a:rPr lang="ru-RU" sz="2000" dirty="0" smtClean="0">
                <a:solidFill>
                  <a:schemeClr val="accent2">
                    <a:lumMod val="50000"/>
                  </a:schemeClr>
                </a:solidFill>
                <a:latin typeface="Times New Roman" pitchFamily="18" charset="0"/>
                <a:cs typeface="Times New Roman" pitchFamily="18" charset="0"/>
              </a:rPr>
              <a:t>«Инфекция» (от лат. «inficere» — внедряться, отравлять) означает «внедрение», «проникновение», «порчу». Отсюда произошло название «инфекционные болезни».</a:t>
            </a:r>
            <a:endParaRPr lang="ru-RU" sz="2000" dirty="0">
              <a:solidFill>
                <a:schemeClr val="accent2">
                  <a:lumMod val="50000"/>
                </a:schemeClr>
              </a:solidFill>
              <a:latin typeface="Times New Roman" pitchFamily="18" charset="0"/>
              <a:cs typeface="Times New Roman" pitchFamily="18" charset="0"/>
            </a:endParaRPr>
          </a:p>
        </p:txBody>
      </p:sp>
      <p:pic>
        <p:nvPicPr>
          <p:cNvPr id="6" name="Picture 2" descr="C:\Documents and Settings\Пользователь\Рабочий стол\вирусы-атакуя-нервные-к-етки-69056019.jpg"/>
          <p:cNvPicPr>
            <a:picLocks noChangeAspect="1" noChangeArrowheads="1"/>
          </p:cNvPicPr>
          <p:nvPr/>
        </p:nvPicPr>
        <p:blipFill>
          <a:blip r:embed="rId3"/>
          <a:srcRect b="12456"/>
          <a:stretch>
            <a:fillRect/>
          </a:stretch>
        </p:blipFill>
        <p:spPr bwMode="auto">
          <a:xfrm>
            <a:off x="2428860" y="2143116"/>
            <a:ext cx="4214842" cy="28575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428596" y="214290"/>
            <a:ext cx="8358246" cy="6370975"/>
          </a:xfrm>
          <a:prstGeom prst="rect">
            <a:avLst/>
          </a:prstGeom>
          <a:noFill/>
        </p:spPr>
        <p:txBody>
          <a:bodyPr wrap="square" rtlCol="0">
            <a:spAutoFit/>
          </a:bodyPr>
          <a:lstStyle/>
          <a:p>
            <a:pPr algn="just"/>
            <a:r>
              <a:rPr lang="ru-RU" sz="2000" dirty="0" smtClean="0">
                <a:solidFill>
                  <a:schemeClr val="accent2">
                    <a:lumMod val="50000"/>
                  </a:schemeClr>
                </a:solidFill>
                <a:latin typeface="Times New Roman" pitchFamily="18" charset="0"/>
                <a:cs typeface="Times New Roman" pitchFamily="18" charset="0"/>
              </a:rPr>
              <a:t>   Смертность от заразных болезней в XV-XVI столетиях была очень высокой: только оспой в Европе ежегодно заболевало около 10 млн. человек, из которых умирало от 25 до 40 процентов.</a:t>
            </a: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endParaRPr lang="ru-RU" sz="2400" dirty="0" smtClean="0">
              <a:latin typeface="Times New Roman" pitchFamily="18" charset="0"/>
              <a:cs typeface="Times New Roman" pitchFamily="18" charset="0"/>
            </a:endParaRPr>
          </a:p>
          <a:p>
            <a:pPr algn="just"/>
            <a:r>
              <a:rPr lang="ru-RU" sz="2000" dirty="0" smtClean="0">
                <a:solidFill>
                  <a:schemeClr val="accent2">
                    <a:lumMod val="50000"/>
                  </a:schemeClr>
                </a:solidFill>
                <a:latin typeface="Times New Roman" pitchFamily="18" charset="0"/>
                <a:cs typeface="Times New Roman" pitchFamily="18" charset="0"/>
              </a:rPr>
              <a:t>     В результате эпидемий целые районы становились безлюдными: замечая первые признаки эпидемии, жители часто пытались спастись бегством. </a:t>
            </a:r>
            <a:endParaRPr lang="ru-RU" sz="2000" dirty="0">
              <a:solidFill>
                <a:schemeClr val="accent2">
                  <a:lumMod val="50000"/>
                </a:schemeClr>
              </a:solidFill>
              <a:latin typeface="Times New Roman" pitchFamily="18" charset="0"/>
              <a:cs typeface="Times New Roman" pitchFamily="18" charset="0"/>
            </a:endParaRPr>
          </a:p>
        </p:txBody>
      </p:sp>
      <p:pic>
        <p:nvPicPr>
          <p:cNvPr id="10242" name="Picture 2" descr="C:\Documents and Settings\Пользователь\Рабочий стол\samye-smertonosnye-bolezni-v-mire-5.jpg"/>
          <p:cNvPicPr>
            <a:picLocks noChangeAspect="1" noChangeArrowheads="1"/>
          </p:cNvPicPr>
          <p:nvPr/>
        </p:nvPicPr>
        <p:blipFill>
          <a:blip r:embed="rId3"/>
          <a:srcRect/>
          <a:stretch>
            <a:fillRect/>
          </a:stretch>
        </p:blipFill>
        <p:spPr bwMode="auto">
          <a:xfrm>
            <a:off x="2285984" y="1428736"/>
            <a:ext cx="4857784" cy="35719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TextBox 6"/>
          <p:cNvSpPr txBox="1"/>
          <p:nvPr/>
        </p:nvSpPr>
        <p:spPr>
          <a:xfrm>
            <a:off x="357158" y="428604"/>
            <a:ext cx="8358246" cy="2246769"/>
          </a:xfrm>
          <a:prstGeom prst="rect">
            <a:avLst/>
          </a:prstGeom>
          <a:noFill/>
        </p:spPr>
        <p:txBody>
          <a:bodyPr wrap="square" rtlCol="0">
            <a:spAutoFit/>
          </a:bodyPr>
          <a:lstStyle/>
          <a:p>
            <a:pPr algn="just"/>
            <a:r>
              <a:rPr lang="ru-RU" sz="2000" dirty="0" smtClean="0">
                <a:solidFill>
                  <a:schemeClr val="accent2">
                    <a:lumMod val="50000"/>
                  </a:schemeClr>
                </a:solidFill>
                <a:latin typeface="Times New Roman" pitchFamily="18" charset="0"/>
                <a:cs typeface="Times New Roman" pitchFamily="18" charset="0"/>
              </a:rPr>
              <a:t>     Медицина не располагала в то время эффективными средствами борьбы с заразными болезнями. Например, при лечении чумы часто прикладывали к телу больного сушеных жаб, которые должны были вытянуть яд. Лишь очень редко, следуя советам арабских врачей, европейские медики решались вскрывать чумные нарывы. Первые лекарства, способные вылечить больных во время эпидемий, появились в лабораториях алхимиков.</a:t>
            </a:r>
            <a:endParaRPr lang="ru-RU" sz="2000" dirty="0">
              <a:solidFill>
                <a:schemeClr val="accent2">
                  <a:lumMod val="50000"/>
                </a:schemeClr>
              </a:solidFill>
            </a:endParaRPr>
          </a:p>
        </p:txBody>
      </p:sp>
      <p:pic>
        <p:nvPicPr>
          <p:cNvPr id="9219" name="Picture 3" descr="C:\Documents and Settings\Пользователь\Рабочий стол\Ernest-Board-Vaccination-Dr-Jenner-Performing-His-First-Vaccination-1796.jpg"/>
          <p:cNvPicPr>
            <a:picLocks noChangeAspect="1" noChangeArrowheads="1"/>
          </p:cNvPicPr>
          <p:nvPr/>
        </p:nvPicPr>
        <p:blipFill>
          <a:blip r:embed="rId3"/>
          <a:srcRect/>
          <a:stretch>
            <a:fillRect/>
          </a:stretch>
        </p:blipFill>
        <p:spPr bwMode="auto">
          <a:xfrm>
            <a:off x="2214546" y="2857496"/>
            <a:ext cx="4714908" cy="3571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p:spPr>
      </p:pic>
      <p:pic>
        <p:nvPicPr>
          <p:cNvPr id="31746" name="Picture 2" descr="C:\Documents and Settings\Пользователь\Мои документы\Мои рисунки\Изображение\Изображение 1209.jpg"/>
          <p:cNvPicPr>
            <a:picLocks noChangeAspect="1" noChangeArrowheads="1"/>
          </p:cNvPicPr>
          <p:nvPr/>
        </p:nvPicPr>
        <p:blipFill>
          <a:blip r:embed="rId3" cstate="print">
            <a:lum bright="-10000" contrast="30000"/>
          </a:blip>
          <a:srcRect l="2500" r="10000"/>
          <a:stretch>
            <a:fillRect/>
          </a:stretch>
        </p:blipFill>
        <p:spPr bwMode="auto">
          <a:xfrm>
            <a:off x="714348" y="1714488"/>
            <a:ext cx="2500330" cy="3571900"/>
          </a:xfrm>
          <a:prstGeom prst="rect">
            <a:avLst/>
          </a:prstGeom>
          <a:noFill/>
        </p:spPr>
      </p:pic>
      <p:sp>
        <p:nvSpPr>
          <p:cNvPr id="6" name="TextBox 5"/>
          <p:cNvSpPr txBox="1"/>
          <p:nvPr/>
        </p:nvSpPr>
        <p:spPr>
          <a:xfrm>
            <a:off x="428596" y="214290"/>
            <a:ext cx="8501122" cy="1015663"/>
          </a:xfrm>
          <a:prstGeom prst="rect">
            <a:avLst/>
          </a:prstGeom>
          <a:noFill/>
          <a:ln>
            <a:solidFill>
              <a:schemeClr val="accent2"/>
            </a:solidFill>
          </a:ln>
        </p:spPr>
        <p:txBody>
          <a:bodyPr wrap="square" rtlCol="0">
            <a:spAutoFit/>
          </a:bodyPr>
          <a:lstStyle/>
          <a:p>
            <a:pPr algn="just"/>
            <a:r>
              <a:rPr lang="ru-RU" sz="2000" dirty="0" smtClean="0">
                <a:solidFill>
                  <a:srgbClr val="C00000"/>
                </a:solidFill>
                <a:latin typeface="Times New Roman" pitchFamily="18" charset="0"/>
                <a:cs typeface="Times New Roman" pitchFamily="18" charset="0"/>
              </a:rPr>
              <a:t>Минкевич, И. А. Учебник инфекционных болезней основами эпидемиологии </a:t>
            </a:r>
            <a:r>
              <a:rPr lang="ru-RU" sz="2000" dirty="0" smtClean="0">
                <a:solidFill>
                  <a:srgbClr val="C00000"/>
                </a:solidFill>
                <a:latin typeface="Times New Roman" pitchFamily="18" charset="0"/>
                <a:cs typeface="Times New Roman" pitchFamily="18" charset="0"/>
              </a:rPr>
              <a:t>/</a:t>
            </a:r>
            <a:r>
              <a:rPr lang="en-US" sz="2000" dirty="0" smtClean="0">
                <a:solidFill>
                  <a:srgbClr val="C00000"/>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И. </a:t>
            </a:r>
            <a:r>
              <a:rPr lang="ru-RU" sz="2000" dirty="0">
                <a:solidFill>
                  <a:srgbClr val="C00000"/>
                </a:solidFill>
                <a:latin typeface="Times New Roman" pitchFamily="18" charset="0"/>
                <a:cs typeface="Times New Roman" pitchFamily="18" charset="0"/>
              </a:rPr>
              <a:t>А. </a:t>
            </a:r>
            <a:r>
              <a:rPr lang="ru-RU" sz="2000" dirty="0" err="1" smtClean="0">
                <a:solidFill>
                  <a:srgbClr val="C00000"/>
                </a:solidFill>
                <a:latin typeface="Times New Roman" pitchFamily="18" charset="0"/>
                <a:cs typeface="Times New Roman" pitchFamily="18" charset="0"/>
              </a:rPr>
              <a:t>Минкевич</a:t>
            </a:r>
            <a:r>
              <a:rPr lang="ru-RU" sz="2000" dirty="0" smtClean="0">
                <a:solidFill>
                  <a:srgbClr val="C00000"/>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 Москва</a:t>
            </a:r>
            <a:r>
              <a:rPr lang="en-US" sz="2000" dirty="0" smtClean="0">
                <a:solidFill>
                  <a:srgbClr val="C00000"/>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Ленинград : БИОМЕДГИЗ, 1937. – 298 с.</a:t>
            </a:r>
            <a:endParaRPr lang="ru-RU" sz="2000" dirty="0">
              <a:solidFill>
                <a:srgbClr val="C00000"/>
              </a:solidFill>
              <a:latin typeface="Times New Roman" pitchFamily="18" charset="0"/>
              <a:cs typeface="Times New Roman" pitchFamily="18" charset="0"/>
            </a:endParaRPr>
          </a:p>
        </p:txBody>
      </p:sp>
      <p:sp>
        <p:nvSpPr>
          <p:cNvPr id="7" name="TextBox 6"/>
          <p:cNvSpPr txBox="1"/>
          <p:nvPr/>
        </p:nvSpPr>
        <p:spPr>
          <a:xfrm>
            <a:off x="3428992" y="1714488"/>
            <a:ext cx="5357850" cy="2246769"/>
          </a:xfrm>
          <a:prstGeom prst="rect">
            <a:avLst/>
          </a:prstGeom>
          <a:noFill/>
          <a:ln>
            <a:solidFill>
              <a:schemeClr val="accent2"/>
            </a:solidFill>
          </a:ln>
        </p:spPr>
        <p:txBody>
          <a:bodyPr wrap="square" rtlCol="0">
            <a:spAutoFit/>
          </a:bodyPr>
          <a:lstStyle/>
          <a:p>
            <a:pPr algn="just"/>
            <a:r>
              <a:rPr lang="ru-RU" sz="2000" b="1" dirty="0" smtClean="0">
                <a:solidFill>
                  <a:schemeClr val="accent2">
                    <a:lumMod val="50000"/>
                  </a:schemeClr>
                </a:solidFill>
                <a:latin typeface="Times New Roman" pitchFamily="18" charset="0"/>
                <a:cs typeface="Times New Roman" pitchFamily="18" charset="0"/>
              </a:rPr>
              <a:t>   Настоящая книга является учебником для фельдшерских школ и рассчитана на слушателей этих школ и на работающих фельдшеров. В книге рассматриваются характеристика, течение, симптоматология, различные формы инфекционного заболеванияи т.д.</a:t>
            </a:r>
            <a:endParaRPr lang="ru-RU" sz="2000" b="1" dirty="0">
              <a:solidFill>
                <a:schemeClr val="accent2">
                  <a:lumMod val="50000"/>
                </a:schemeClr>
              </a:solidFill>
              <a:latin typeface="Times New Roman" pitchFamily="18" charset="0"/>
              <a:cs typeface="Times New Roman" pitchFamily="18" charset="0"/>
            </a:endParaRPr>
          </a:p>
        </p:txBody>
      </p:sp>
      <p:sp>
        <p:nvSpPr>
          <p:cNvPr id="8" name="TextBox 7"/>
          <p:cNvSpPr txBox="1"/>
          <p:nvPr/>
        </p:nvSpPr>
        <p:spPr>
          <a:xfrm>
            <a:off x="857224" y="1785926"/>
            <a:ext cx="642942" cy="461665"/>
          </a:xfrm>
          <a:prstGeom prst="rect">
            <a:avLst/>
          </a:prstGeom>
          <a:solidFill>
            <a:schemeClr val="bg1"/>
          </a:solidFill>
        </p:spPr>
        <p:txBody>
          <a:bodyPr wrap="square" rtlCol="0">
            <a:spAutoFit/>
          </a:bodyPr>
          <a:lstStyle/>
          <a:p>
            <a:pPr algn="ctr"/>
            <a:r>
              <a:rPr lang="ru-RU" sz="1200" dirty="0" smtClean="0"/>
              <a:t>616.9</a:t>
            </a:r>
          </a:p>
          <a:p>
            <a:pPr algn="ctr"/>
            <a:r>
              <a:rPr lang="ru-RU" sz="1200" dirty="0" smtClean="0"/>
              <a:t>М 619</a:t>
            </a:r>
            <a:endParaRPr lang="ru-RU" sz="1200" dirty="0"/>
          </a:p>
        </p:txBody>
      </p:sp>
      <p:pic>
        <p:nvPicPr>
          <p:cNvPr id="4" name="Picture 2" descr="C:\Documents and Settings\Пользователь\Рабочий стол\post_5a0acbef29d5a.jpg"/>
          <p:cNvPicPr>
            <a:picLocks noChangeAspect="1" noChangeArrowheads="1"/>
          </p:cNvPicPr>
          <p:nvPr/>
        </p:nvPicPr>
        <p:blipFill>
          <a:blip r:embed="rId4" cstate="print"/>
          <a:srcRect/>
          <a:stretch>
            <a:fillRect/>
          </a:stretch>
        </p:blipFill>
        <p:spPr bwMode="auto">
          <a:xfrm>
            <a:off x="4786314" y="4357694"/>
            <a:ext cx="2500330" cy="207170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0722" name="Picture 2" descr="C:\Documents and Settings\Пользователь\Мои документы\Мои рисунки\Изображение\Изображение 1206.jpg"/>
          <p:cNvPicPr>
            <a:picLocks noChangeAspect="1" noChangeArrowheads="1"/>
          </p:cNvPicPr>
          <p:nvPr/>
        </p:nvPicPr>
        <p:blipFill>
          <a:blip r:embed="rId3" cstate="print">
            <a:lum contrast="30000"/>
          </a:blip>
          <a:srcRect l="6154" t="6897" r="6154" b="1724"/>
          <a:stretch>
            <a:fillRect/>
          </a:stretch>
        </p:blipFill>
        <p:spPr bwMode="auto">
          <a:xfrm>
            <a:off x="4143372" y="1357298"/>
            <a:ext cx="4071966" cy="3429024"/>
          </a:xfrm>
          <a:prstGeom prst="rect">
            <a:avLst/>
          </a:prstGeom>
          <a:noFill/>
        </p:spPr>
      </p:pic>
      <p:sp>
        <p:nvSpPr>
          <p:cNvPr id="6" name="TextBox 5"/>
          <p:cNvSpPr txBox="1"/>
          <p:nvPr/>
        </p:nvSpPr>
        <p:spPr>
          <a:xfrm>
            <a:off x="1357290" y="214290"/>
            <a:ext cx="6858048" cy="707886"/>
          </a:xfrm>
          <a:prstGeom prst="rect">
            <a:avLst/>
          </a:prstGeom>
          <a:noFill/>
          <a:ln>
            <a:solidFill>
              <a:schemeClr val="accent2"/>
            </a:solidFill>
          </a:ln>
        </p:spPr>
        <p:txBody>
          <a:bodyPr wrap="square" rtlCol="0">
            <a:spAutoFit/>
          </a:bodyPr>
          <a:lstStyle/>
          <a:p>
            <a:r>
              <a:rPr lang="ru-RU" sz="2000" dirty="0" smtClean="0">
                <a:solidFill>
                  <a:srgbClr val="C00000"/>
                </a:solidFill>
                <a:latin typeface="Times New Roman" pitchFamily="18" charset="0"/>
                <a:cs typeface="Times New Roman" pitchFamily="18" charset="0"/>
              </a:rPr>
              <a:t>Готштейн, А. Учение об эпидемиях / А. Готштейн. – Москва : Государственное медицинское издательство, 1933. – 311 с.</a:t>
            </a:r>
            <a:endParaRPr lang="ru-RU" sz="2000" dirty="0">
              <a:solidFill>
                <a:srgbClr val="C00000"/>
              </a:solidFill>
              <a:latin typeface="Times New Roman" pitchFamily="18" charset="0"/>
              <a:cs typeface="Times New Roman" pitchFamily="18" charset="0"/>
            </a:endParaRPr>
          </a:p>
        </p:txBody>
      </p:sp>
      <p:pic>
        <p:nvPicPr>
          <p:cNvPr id="7" name="Picture 2" descr="C:\Documents and Settings\Пользователь\Мои документы\Мои рисунки\Изображение\Изображение 1205.jpg"/>
          <p:cNvPicPr>
            <a:picLocks noChangeAspect="1" noChangeArrowheads="1"/>
          </p:cNvPicPr>
          <p:nvPr/>
        </p:nvPicPr>
        <p:blipFill>
          <a:blip r:embed="rId4" cstate="print">
            <a:lum bright="-10000" contrast="40000"/>
          </a:blip>
          <a:srcRect l="2778" t="5660" r="13889"/>
          <a:stretch>
            <a:fillRect/>
          </a:stretch>
        </p:blipFill>
        <p:spPr bwMode="auto">
          <a:xfrm>
            <a:off x="714348" y="1285860"/>
            <a:ext cx="2357454" cy="3429024"/>
          </a:xfrm>
          <a:prstGeom prst="rect">
            <a:avLst/>
          </a:prstGeom>
          <a:noFill/>
        </p:spPr>
      </p:pic>
      <p:sp>
        <p:nvSpPr>
          <p:cNvPr id="8" name="TextBox 7"/>
          <p:cNvSpPr txBox="1"/>
          <p:nvPr/>
        </p:nvSpPr>
        <p:spPr>
          <a:xfrm>
            <a:off x="428596" y="5214950"/>
            <a:ext cx="8215370" cy="1015663"/>
          </a:xfrm>
          <a:prstGeom prst="rect">
            <a:avLst/>
          </a:prstGeom>
          <a:noFill/>
          <a:ln>
            <a:solidFill>
              <a:schemeClr val="accent2"/>
            </a:solidFill>
          </a:ln>
        </p:spPr>
        <p:txBody>
          <a:bodyPr wrap="square" rtlCol="0">
            <a:spAutoFit/>
          </a:bodyPr>
          <a:lstStyle/>
          <a:p>
            <a:pPr algn="just"/>
            <a:r>
              <a:rPr lang="ru-RU" sz="2000" b="1" dirty="0" smtClean="0">
                <a:solidFill>
                  <a:schemeClr val="accent2">
                    <a:lumMod val="50000"/>
                  </a:schemeClr>
                </a:solidFill>
                <a:latin typeface="Times New Roman" pitchFamily="18" charset="0"/>
                <a:cs typeface="Times New Roman" pitchFamily="18" charset="0"/>
              </a:rPr>
              <a:t>   Книга в доступной форме знакомит  с основами знаний в области эпидемиологии. Пособие полезно как для учащихся медицинских вузов, так и для врачей.</a:t>
            </a:r>
            <a:endParaRPr lang="ru-RU" sz="2000" b="1" dirty="0">
              <a:solidFill>
                <a:schemeClr val="accent2">
                  <a:lumMod val="50000"/>
                </a:schemeClr>
              </a:solidFill>
              <a:latin typeface="Times New Roman" pitchFamily="18" charset="0"/>
              <a:cs typeface="Times New Roman" pitchFamily="18" charset="0"/>
            </a:endParaRPr>
          </a:p>
        </p:txBody>
      </p:sp>
      <p:sp>
        <p:nvSpPr>
          <p:cNvPr id="9" name="TextBox 8"/>
          <p:cNvSpPr txBox="1"/>
          <p:nvPr/>
        </p:nvSpPr>
        <p:spPr>
          <a:xfrm>
            <a:off x="857224" y="1357298"/>
            <a:ext cx="571504" cy="461665"/>
          </a:xfrm>
          <a:prstGeom prst="rect">
            <a:avLst/>
          </a:prstGeom>
          <a:solidFill>
            <a:schemeClr val="bg1"/>
          </a:solidFill>
        </p:spPr>
        <p:txBody>
          <a:bodyPr wrap="square" rtlCol="0">
            <a:spAutoFit/>
          </a:bodyPr>
          <a:lstStyle/>
          <a:p>
            <a:pPr algn="ctr"/>
            <a:r>
              <a:rPr lang="ru-RU" sz="1200" dirty="0" smtClean="0">
                <a:latin typeface="Times New Roman" pitchFamily="18" charset="0"/>
                <a:cs typeface="Times New Roman" pitchFamily="18" charset="0"/>
              </a:rPr>
              <a:t>616.9</a:t>
            </a:r>
          </a:p>
          <a:p>
            <a:pPr algn="ctr"/>
            <a:r>
              <a:rPr lang="ru-RU" sz="1200" dirty="0" smtClean="0">
                <a:latin typeface="Times New Roman" pitchFamily="18" charset="0"/>
                <a:cs typeface="Times New Roman" pitchFamily="18" charset="0"/>
              </a:rPr>
              <a:t>Г 743</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8674" name="Picture 2" descr="C:\Documents and Settings\Пользователь\Мои документы\Мои рисунки\Изображение\Изображение 1204.jpg"/>
          <p:cNvPicPr>
            <a:picLocks noChangeAspect="1" noChangeArrowheads="1"/>
          </p:cNvPicPr>
          <p:nvPr/>
        </p:nvPicPr>
        <p:blipFill>
          <a:blip r:embed="rId3" cstate="print"/>
          <a:srcRect/>
          <a:stretch>
            <a:fillRect/>
          </a:stretch>
        </p:blipFill>
        <p:spPr bwMode="auto">
          <a:xfrm>
            <a:off x="4071934" y="1285860"/>
            <a:ext cx="4286280" cy="3571900"/>
          </a:xfrm>
          <a:prstGeom prst="rect">
            <a:avLst/>
          </a:prstGeom>
          <a:noFill/>
        </p:spPr>
      </p:pic>
      <p:pic>
        <p:nvPicPr>
          <p:cNvPr id="6" name="Picture 2" descr="C:\Documents and Settings\Пользователь\Мои документы\Мои рисунки\Изображение\Изображение 1196.jpg"/>
          <p:cNvPicPr>
            <a:picLocks noChangeAspect="1" noChangeArrowheads="1"/>
          </p:cNvPicPr>
          <p:nvPr/>
        </p:nvPicPr>
        <p:blipFill>
          <a:blip r:embed="rId4" cstate="print">
            <a:lum contrast="30000"/>
          </a:blip>
          <a:srcRect t="4082" r="5556"/>
          <a:stretch>
            <a:fillRect/>
          </a:stretch>
        </p:blipFill>
        <p:spPr bwMode="auto">
          <a:xfrm>
            <a:off x="714348" y="1285860"/>
            <a:ext cx="2571768" cy="3500462"/>
          </a:xfrm>
          <a:prstGeom prst="rect">
            <a:avLst/>
          </a:prstGeom>
          <a:noFill/>
        </p:spPr>
      </p:pic>
      <p:sp>
        <p:nvSpPr>
          <p:cNvPr id="7" name="TextBox 6"/>
          <p:cNvSpPr txBox="1"/>
          <p:nvPr/>
        </p:nvSpPr>
        <p:spPr>
          <a:xfrm>
            <a:off x="714348" y="214290"/>
            <a:ext cx="7715304" cy="707886"/>
          </a:xfrm>
          <a:prstGeom prst="rect">
            <a:avLst/>
          </a:prstGeom>
          <a:noFill/>
          <a:ln>
            <a:solidFill>
              <a:schemeClr val="accent2"/>
            </a:solidFill>
          </a:ln>
        </p:spPr>
        <p:txBody>
          <a:bodyPr wrap="square" rtlCol="0">
            <a:spAutoFit/>
          </a:bodyPr>
          <a:lstStyle/>
          <a:p>
            <a:r>
              <a:rPr lang="ru-RU" sz="2000" dirty="0" smtClean="0">
                <a:solidFill>
                  <a:srgbClr val="C00000"/>
                </a:solidFill>
                <a:latin typeface="Times New Roman" pitchFamily="18" charset="0"/>
                <a:cs typeface="Times New Roman" pitchFamily="18" charset="0"/>
              </a:rPr>
              <a:t>Краус, Ф. Инфекционные </a:t>
            </a:r>
            <a:r>
              <a:rPr lang="ru-RU" sz="2000" dirty="0" smtClean="0">
                <a:solidFill>
                  <a:srgbClr val="C00000"/>
                </a:solidFill>
                <a:latin typeface="Times New Roman" pitchFamily="18" charset="0"/>
                <a:cs typeface="Times New Roman" pitchFamily="18" charset="0"/>
              </a:rPr>
              <a:t>болезни. Т. 1. </a:t>
            </a:r>
            <a:r>
              <a:rPr lang="ru-RU" sz="2000" dirty="0" err="1" smtClean="0">
                <a:solidFill>
                  <a:srgbClr val="C00000"/>
                </a:solidFill>
                <a:latin typeface="Times New Roman" pitchFamily="18" charset="0"/>
                <a:cs typeface="Times New Roman" pitchFamily="18" charset="0"/>
              </a:rPr>
              <a:t>Вып</a:t>
            </a:r>
            <a:r>
              <a:rPr lang="ru-RU" sz="2000" dirty="0" smtClean="0">
                <a:solidFill>
                  <a:srgbClr val="C00000"/>
                </a:solidFill>
                <a:latin typeface="Times New Roman" pitchFamily="18" charset="0"/>
                <a:cs typeface="Times New Roman" pitchFamily="18" charset="0"/>
              </a:rPr>
              <a:t>. 1 </a:t>
            </a:r>
            <a:r>
              <a:rPr lang="ru-RU" sz="2000" dirty="0" smtClean="0">
                <a:solidFill>
                  <a:srgbClr val="C00000"/>
                </a:solidFill>
                <a:latin typeface="Times New Roman" pitchFamily="18" charset="0"/>
                <a:cs typeface="Times New Roman" pitchFamily="18" charset="0"/>
              </a:rPr>
              <a:t>/ Ф. Краус. –Петроград </a:t>
            </a:r>
            <a:r>
              <a:rPr lang="ru-RU" sz="2000" dirty="0" smtClean="0">
                <a:solidFill>
                  <a:srgbClr val="C00000"/>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Издательство «Практическая медицина», 1914. – 329 с.</a:t>
            </a:r>
            <a:endParaRPr lang="ru-RU" sz="2000" dirty="0">
              <a:solidFill>
                <a:srgbClr val="C00000"/>
              </a:solidFill>
              <a:latin typeface="Times New Roman" pitchFamily="18" charset="0"/>
              <a:cs typeface="Times New Roman" pitchFamily="18" charset="0"/>
            </a:endParaRPr>
          </a:p>
        </p:txBody>
      </p:sp>
      <p:sp>
        <p:nvSpPr>
          <p:cNvPr id="8" name="TextBox 7"/>
          <p:cNvSpPr txBox="1"/>
          <p:nvPr/>
        </p:nvSpPr>
        <p:spPr>
          <a:xfrm>
            <a:off x="285720" y="5072074"/>
            <a:ext cx="8501122" cy="1631216"/>
          </a:xfrm>
          <a:prstGeom prst="rect">
            <a:avLst/>
          </a:prstGeom>
          <a:noFill/>
          <a:ln>
            <a:solidFill>
              <a:schemeClr val="accent2"/>
            </a:solidFill>
          </a:ln>
        </p:spPr>
        <p:txBody>
          <a:bodyPr wrap="square" rtlCol="0">
            <a:spAutoFit/>
          </a:bodyPr>
          <a:lstStyle/>
          <a:p>
            <a:pPr algn="just"/>
            <a:r>
              <a:rPr lang="ru-RU" sz="2000" b="1" dirty="0" smtClean="0">
                <a:solidFill>
                  <a:schemeClr val="accent2">
                    <a:lumMod val="50000"/>
                  </a:schemeClr>
                </a:solidFill>
                <a:latin typeface="Times New Roman" pitchFamily="18" charset="0"/>
                <a:cs typeface="Times New Roman" pitchFamily="18" charset="0"/>
              </a:rPr>
              <a:t>   Только спустя более чем два столетия была выяснена и доказана зависимость инфекционных болезней от микроорганизмов. Книга представлена в переводе с немецкого языка под редакцией и с дополнениями приват-доцента Военно-медицинской Академии М.Б.Блюменау с  77 рисунками и цветными таблицами.</a:t>
            </a:r>
            <a:endParaRPr lang="ru-RU" sz="2000" b="1" dirty="0">
              <a:solidFill>
                <a:schemeClr val="accent2">
                  <a:lumMod val="50000"/>
                </a:schemeClr>
              </a:solidFill>
              <a:latin typeface="Times New Roman" pitchFamily="18" charset="0"/>
              <a:cs typeface="Times New Roman" pitchFamily="18" charset="0"/>
            </a:endParaRPr>
          </a:p>
        </p:txBody>
      </p:sp>
      <p:sp>
        <p:nvSpPr>
          <p:cNvPr id="9" name="TextBox 8"/>
          <p:cNvSpPr txBox="1"/>
          <p:nvPr/>
        </p:nvSpPr>
        <p:spPr>
          <a:xfrm>
            <a:off x="785786" y="1357298"/>
            <a:ext cx="642942" cy="461665"/>
          </a:xfrm>
          <a:prstGeom prst="rect">
            <a:avLst/>
          </a:prstGeom>
          <a:solidFill>
            <a:schemeClr val="bg1"/>
          </a:solidFill>
        </p:spPr>
        <p:txBody>
          <a:bodyPr wrap="square" rtlCol="0">
            <a:spAutoFit/>
          </a:bodyPr>
          <a:lstStyle/>
          <a:p>
            <a:pPr algn="ctr"/>
            <a:r>
              <a:rPr lang="ru-RU" sz="1200" dirty="0" smtClean="0">
                <a:latin typeface="Times New Roman" pitchFamily="18" charset="0"/>
                <a:cs typeface="Times New Roman" pitchFamily="18" charset="0"/>
              </a:rPr>
              <a:t>616.9</a:t>
            </a:r>
          </a:p>
          <a:p>
            <a:pPr algn="ctr"/>
            <a:r>
              <a:rPr lang="ru-RU" sz="1200" dirty="0" smtClean="0">
                <a:latin typeface="Times New Roman" pitchFamily="18" charset="0"/>
                <a:cs typeface="Times New Roman" pitchFamily="18" charset="0"/>
              </a:rPr>
              <a:t>К 787</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Documents and Settings\Пользователь\Рабочий стол\abd75cb61bea6f7067fe533a06ba--materialy-dlya-tvorchestva-batist-maks-mara-100-procent-hlop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7651" name="Picture 3" descr="C:\Documents and Settings\Пользователь\Мои документы\Мои рисунки\Изображение\Изображение 1202.jpg"/>
          <p:cNvPicPr>
            <a:picLocks noChangeAspect="1" noChangeArrowheads="1"/>
          </p:cNvPicPr>
          <p:nvPr/>
        </p:nvPicPr>
        <p:blipFill>
          <a:blip r:embed="rId3" cstate="print">
            <a:lum contrast="30000"/>
          </a:blip>
          <a:srcRect l="9615" t="2778" r="9615" b="2778"/>
          <a:stretch>
            <a:fillRect/>
          </a:stretch>
        </p:blipFill>
        <p:spPr bwMode="auto">
          <a:xfrm>
            <a:off x="500034" y="1071546"/>
            <a:ext cx="2071702" cy="2928958"/>
          </a:xfrm>
          <a:prstGeom prst="rect">
            <a:avLst/>
          </a:prstGeom>
          <a:noFill/>
        </p:spPr>
      </p:pic>
      <p:sp>
        <p:nvSpPr>
          <p:cNvPr id="6" name="TextBox 5"/>
          <p:cNvSpPr txBox="1"/>
          <p:nvPr/>
        </p:nvSpPr>
        <p:spPr>
          <a:xfrm>
            <a:off x="2928926" y="1071546"/>
            <a:ext cx="5857916" cy="4093428"/>
          </a:xfrm>
          <a:prstGeom prst="rect">
            <a:avLst/>
          </a:prstGeom>
          <a:noFill/>
          <a:ln>
            <a:solidFill>
              <a:schemeClr val="accent2"/>
            </a:solidFill>
          </a:ln>
        </p:spPr>
        <p:txBody>
          <a:bodyPr wrap="square" rtlCol="0">
            <a:spAutoFit/>
          </a:bodyPr>
          <a:lstStyle/>
          <a:p>
            <a:pPr algn="just"/>
            <a:r>
              <a:rPr lang="ru-RU" dirty="0" smtClean="0"/>
              <a:t>   </a:t>
            </a:r>
            <a:r>
              <a:rPr lang="ru-RU" sz="2000" b="1" dirty="0" smtClean="0">
                <a:solidFill>
                  <a:schemeClr val="accent2">
                    <a:lumMod val="50000"/>
                  </a:schemeClr>
                </a:solidFill>
                <a:latin typeface="Times New Roman" pitchFamily="18" charset="0"/>
                <a:cs typeface="Times New Roman" pitchFamily="18" charset="0"/>
              </a:rPr>
              <a:t>Представленный курс инфекционных болезней составлен из очерков, посвященных основным инфекционным болезням — тиф и паратиф, дизентерия, дифтерия, инфлуэнца, столбняк, эпидемический цереброспинальный менингит, острый суставной ревматизм, животные паразиты человека, ветряная оспа, оспа, эпидемический паротит (свинка), корь, краснуха, скарлатина. О каждой из болезней имеется исторический обзор изучения, описание этиологии, патогенеза, иммунитета, эпидемиологии, патологии, диагностики, лечения и профилактики.</a:t>
            </a:r>
            <a:endParaRPr lang="ru-RU" sz="2000" b="1" dirty="0">
              <a:solidFill>
                <a:schemeClr val="accent2">
                  <a:lumMod val="50000"/>
                </a:schemeClr>
              </a:solidFill>
              <a:latin typeface="Times New Roman" pitchFamily="18" charset="0"/>
              <a:cs typeface="Times New Roman" pitchFamily="18" charset="0"/>
            </a:endParaRPr>
          </a:p>
        </p:txBody>
      </p:sp>
      <p:sp>
        <p:nvSpPr>
          <p:cNvPr id="7" name="TextBox 6"/>
          <p:cNvSpPr txBox="1"/>
          <p:nvPr/>
        </p:nvSpPr>
        <p:spPr>
          <a:xfrm>
            <a:off x="428596" y="214290"/>
            <a:ext cx="8358246" cy="707886"/>
          </a:xfrm>
          <a:prstGeom prst="rect">
            <a:avLst/>
          </a:prstGeom>
          <a:noFill/>
          <a:ln>
            <a:solidFill>
              <a:schemeClr val="accent2"/>
            </a:solidFill>
          </a:ln>
        </p:spPr>
        <p:txBody>
          <a:bodyPr wrap="square" rtlCol="0">
            <a:spAutoFit/>
          </a:bodyPr>
          <a:lstStyle/>
          <a:p>
            <a:r>
              <a:rPr lang="ru-RU" sz="2000" dirty="0" smtClean="0">
                <a:solidFill>
                  <a:srgbClr val="C00000"/>
                </a:solidFill>
                <a:latin typeface="Times New Roman" pitchFamily="18" charset="0"/>
                <a:cs typeface="Times New Roman" pitchFamily="18" charset="0"/>
              </a:rPr>
              <a:t>Ивашенцов, Г</a:t>
            </a:r>
            <a:r>
              <a:rPr lang="ru-RU" sz="2000" dirty="0" smtClean="0">
                <a:solidFill>
                  <a:srgbClr val="C00000"/>
                </a:solidFill>
                <a:latin typeface="Times New Roman" pitchFamily="18" charset="0"/>
                <a:cs typeface="Times New Roman" pitchFamily="18" charset="0"/>
              </a:rPr>
              <a:t>. А</a:t>
            </a:r>
            <a:r>
              <a:rPr lang="ru-RU" sz="2000" dirty="0" smtClean="0">
                <a:solidFill>
                  <a:srgbClr val="C00000"/>
                </a:solidFill>
                <a:latin typeface="Times New Roman" pitchFamily="18" charset="0"/>
                <a:cs typeface="Times New Roman" pitchFamily="18" charset="0"/>
              </a:rPr>
              <a:t>. Курс острых инфекционных болезней / Г</a:t>
            </a:r>
            <a:r>
              <a:rPr lang="ru-RU" sz="2000" dirty="0" smtClean="0">
                <a:solidFill>
                  <a:srgbClr val="C00000"/>
                </a:solidFill>
                <a:latin typeface="Times New Roman" pitchFamily="18" charset="0"/>
                <a:cs typeface="Times New Roman" pitchFamily="18" charset="0"/>
              </a:rPr>
              <a:t>. А</a:t>
            </a:r>
            <a:r>
              <a:rPr lang="ru-RU" sz="2000" dirty="0" smtClean="0">
                <a:solidFill>
                  <a:srgbClr val="C00000"/>
                </a:solidFill>
                <a:latin typeface="Times New Roman" pitchFamily="18" charset="0"/>
                <a:cs typeface="Times New Roman" pitchFamily="18" charset="0"/>
              </a:rPr>
              <a:t>. Ивашенцов. – Москва ; Ленинград :  «БИОМЕДГИЗ», 1934. – 288 с.</a:t>
            </a:r>
            <a:endParaRPr lang="ru-RU" sz="2000" dirty="0">
              <a:solidFill>
                <a:srgbClr val="C00000"/>
              </a:solidFill>
              <a:latin typeface="Times New Roman" pitchFamily="18" charset="0"/>
              <a:cs typeface="Times New Roman" pitchFamily="18" charset="0"/>
            </a:endParaRPr>
          </a:p>
        </p:txBody>
      </p:sp>
      <p:sp>
        <p:nvSpPr>
          <p:cNvPr id="8" name="TextBox 7"/>
          <p:cNvSpPr txBox="1"/>
          <p:nvPr/>
        </p:nvSpPr>
        <p:spPr>
          <a:xfrm>
            <a:off x="571472" y="1142984"/>
            <a:ext cx="642942" cy="461665"/>
          </a:xfrm>
          <a:prstGeom prst="rect">
            <a:avLst/>
          </a:prstGeom>
          <a:solidFill>
            <a:schemeClr val="bg1"/>
          </a:solidFill>
        </p:spPr>
        <p:txBody>
          <a:bodyPr wrap="square" rtlCol="0">
            <a:spAutoFit/>
          </a:bodyPr>
          <a:lstStyle/>
          <a:p>
            <a:pPr algn="ctr"/>
            <a:r>
              <a:rPr lang="ru-RU" sz="1200" dirty="0" smtClean="0">
                <a:latin typeface="Times New Roman" pitchFamily="18" charset="0"/>
                <a:cs typeface="Times New Roman" pitchFamily="18" charset="0"/>
              </a:rPr>
              <a:t>616.9</a:t>
            </a:r>
          </a:p>
          <a:p>
            <a:pPr algn="ctr"/>
            <a:r>
              <a:rPr lang="ru-RU" sz="1200" dirty="0" smtClean="0">
                <a:latin typeface="Times New Roman" pitchFamily="18" charset="0"/>
                <a:cs typeface="Times New Roman" pitchFamily="18" charset="0"/>
              </a:rPr>
              <a:t>И 24</a:t>
            </a:r>
            <a:endParaRPr lang="ru-RU" sz="1200" dirty="0">
              <a:latin typeface="Times New Roman" pitchFamily="18" charset="0"/>
              <a:cs typeface="Times New Roman" pitchFamily="18" charset="0"/>
            </a:endParaRPr>
          </a:p>
        </p:txBody>
      </p:sp>
      <p:sp>
        <p:nvSpPr>
          <p:cNvPr id="9" name="TextBox 8"/>
          <p:cNvSpPr txBox="1"/>
          <p:nvPr/>
        </p:nvSpPr>
        <p:spPr>
          <a:xfrm>
            <a:off x="2786050" y="5429264"/>
            <a:ext cx="6000792" cy="1015663"/>
          </a:xfrm>
          <a:prstGeom prst="rect">
            <a:avLst/>
          </a:prstGeom>
          <a:noFill/>
          <a:ln>
            <a:solidFill>
              <a:schemeClr val="accent2"/>
            </a:solidFill>
          </a:ln>
        </p:spPr>
        <p:txBody>
          <a:bodyPr wrap="square" rtlCol="0">
            <a:spAutoFit/>
          </a:bodyPr>
          <a:lstStyle/>
          <a:p>
            <a:pPr algn="ctr"/>
            <a:r>
              <a:rPr lang="ru-RU" sz="2000" dirty="0" smtClean="0">
                <a:solidFill>
                  <a:schemeClr val="accent2">
                    <a:lumMod val="50000"/>
                  </a:schemeClr>
                </a:solidFill>
                <a:latin typeface="Times New Roman" pitchFamily="18" charset="0"/>
                <a:cs typeface="Times New Roman" pitchFamily="18" charset="0"/>
              </a:rPr>
              <a:t>Глеб Александрович Ивашенцов (1883—1933) — советский терапевт, инфекционист, </a:t>
            </a:r>
          </a:p>
          <a:p>
            <a:pPr algn="ctr"/>
            <a:r>
              <a:rPr lang="ru-RU" sz="2000" dirty="0" smtClean="0">
                <a:solidFill>
                  <a:schemeClr val="accent2">
                    <a:lumMod val="50000"/>
                  </a:schemeClr>
                </a:solidFill>
                <a:latin typeface="Times New Roman" pitchFamily="18" charset="0"/>
                <a:cs typeface="Times New Roman" pitchFamily="18" charset="0"/>
              </a:rPr>
              <a:t>организатор здравоохранения.</a:t>
            </a:r>
            <a:endParaRPr lang="ru-RU" sz="2000" dirty="0">
              <a:solidFill>
                <a:schemeClr val="accent2">
                  <a:lumMod val="50000"/>
                </a:schemeClr>
              </a:solidFill>
              <a:latin typeface="Times New Roman" pitchFamily="18" charset="0"/>
              <a:cs typeface="Times New Roman" pitchFamily="18" charset="0"/>
            </a:endParaRPr>
          </a:p>
        </p:txBody>
      </p:sp>
      <p:sp>
        <p:nvSpPr>
          <p:cNvPr id="5122" name="AutoShape 2" descr="https://www.ruspeach.com/upload/iblock/5bc/5bc9007692289ada853cec4c24a33c7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3" name="Picture 3" descr="C:\Documents and Settings\Пользователь\Рабочий стол\5bc9007692289ada853cec4c24a33c7a.jpg"/>
          <p:cNvPicPr>
            <a:picLocks noChangeAspect="1" noChangeArrowheads="1"/>
          </p:cNvPicPr>
          <p:nvPr/>
        </p:nvPicPr>
        <p:blipFill>
          <a:blip r:embed="rId4" cstate="print"/>
          <a:srcRect/>
          <a:stretch>
            <a:fillRect/>
          </a:stretch>
        </p:blipFill>
        <p:spPr bwMode="auto">
          <a:xfrm>
            <a:off x="500034" y="4143380"/>
            <a:ext cx="2000264" cy="25717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888</Words>
  <Application>Microsoft Office PowerPoint</Application>
  <PresentationFormat>Экран (4:3)</PresentationFormat>
  <Paragraphs>64</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User2</cp:lastModifiedBy>
  <cp:revision>77</cp:revision>
  <dcterms:created xsi:type="dcterms:W3CDTF">2021-02-18T11:52:38Z</dcterms:created>
  <dcterms:modified xsi:type="dcterms:W3CDTF">2021-04-13T06:22:39Z</dcterms:modified>
</cp:coreProperties>
</file>