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30D-3ADD-4B51-B31C-66FD1A82B1F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DA3-8696-45EC-9BF1-E8F9994A2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30D-3ADD-4B51-B31C-66FD1A82B1F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DA3-8696-45EC-9BF1-E8F9994A2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30D-3ADD-4B51-B31C-66FD1A82B1F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DA3-8696-45EC-9BF1-E8F9994A2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30D-3ADD-4B51-B31C-66FD1A82B1F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DA3-8696-45EC-9BF1-E8F9994A2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30D-3ADD-4B51-B31C-66FD1A82B1F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DA3-8696-45EC-9BF1-E8F9994A2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30D-3ADD-4B51-B31C-66FD1A82B1F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DA3-8696-45EC-9BF1-E8F9994A2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30D-3ADD-4B51-B31C-66FD1A82B1F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DA3-8696-45EC-9BF1-E8F9994A2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30D-3ADD-4B51-B31C-66FD1A82B1F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DA3-8696-45EC-9BF1-E8F9994A2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30D-3ADD-4B51-B31C-66FD1A82B1F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DA3-8696-45EC-9BF1-E8F9994A2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30D-3ADD-4B51-B31C-66FD1A82B1F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DA3-8696-45EC-9BF1-E8F9994A2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30D-3ADD-4B51-B31C-66FD1A82B1F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3DA3-8696-45EC-9BF1-E8F9994A2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B530D-3ADD-4B51-B31C-66FD1A82B1F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3DA3-8696-45EC-9BF1-E8F9994A2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3929066"/>
            <a:ext cx="85011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  как    вид</a:t>
            </a:r>
          </a:p>
          <a:p>
            <a:r>
              <a:rPr lang="ru-RU" sz="8000" b="1" dirty="0" smtClean="0">
                <a:solidFill>
                  <a:schemeClr val="bg1"/>
                </a:solidFill>
              </a:rPr>
              <a:t>               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4786322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  литературы</a:t>
            </a:r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6143644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Выставку подготовила зав.сектором отдела ОБВСК Оберемченко Н.И.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571480"/>
            <a:ext cx="2561541" cy="39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428604"/>
            <a:ext cx="54292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Пьеса,"Таня" (1938) – камерная драма о любви и счастье. Юная героиня растворена без остатка в своей любви, но находит силы отказаться от нее, узнав о чувствах мужа к другой женщине. Она находит себя в профессии, приобретает жизненный опыт и предстает во второй части пьесы человеком состоявшимся, взрослым, открытым для новых чувств. В пьесе убедительно и талантливо прозвучала главная тема арбузовской драматургии – тема человека, обретающего самого себя. Пьеса обошла почти все театры страны, вызвала волну острых дискуссий.</a:t>
            </a:r>
            <a:endParaRPr lang="ru-RU" sz="2000" b="1" i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00034" y="4714884"/>
            <a:ext cx="835824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79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Арбузов, А.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Таня.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Жестокие игры / А. Арбузов. – Москва : Детская литература, 2001. </a:t>
            </a:r>
            <a:r>
              <a:rPr lang="ru-RU" sz="2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170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5-08-003978-7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олье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2643206" cy="406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6116" y="714356"/>
            <a:ext cx="58578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Великий французский драматург, создатель классической комедии Жан-Батист Поклен прославился на весь мир под псевдонимом Мольер. Выходец из старинной богатой семьи, он получил прекрасное образование, но увлекся театром и посвятил ему всю свою дальнейшую жизнь. Начав как актер, Мольер постепенно стал сочинять собственные пьесы, пользовавшиеся неизменным успехом. Творческая дерзость и художественная раскованность Мольера, граничившие с нарушением морали, обеспечили его произведениям невероятную популярность.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786322"/>
            <a:ext cx="83582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84</a:t>
            </a:r>
          </a:p>
          <a:p>
            <a:r>
              <a:rPr lang="ru-RU" sz="2000" b="1" i="1" dirty="0" smtClean="0"/>
              <a:t>М 76</a:t>
            </a:r>
          </a:p>
          <a:p>
            <a:r>
              <a:rPr lang="ru-RU" sz="2000" b="1" i="1" dirty="0" smtClean="0"/>
              <a:t>Мольер, Ж</a:t>
            </a:r>
            <a:r>
              <a:rPr lang="ru-RU" sz="2000" b="1" i="1" dirty="0" smtClean="0"/>
              <a:t>. Б. </a:t>
            </a:r>
            <a:r>
              <a:rPr lang="ru-RU" sz="2000" b="1" i="1" dirty="0" smtClean="0"/>
              <a:t>Комедии / Ж</a:t>
            </a:r>
            <a:r>
              <a:rPr lang="ru-RU" sz="2000" b="1" i="1" dirty="0" smtClean="0"/>
              <a:t>. Б</a:t>
            </a:r>
            <a:r>
              <a:rPr lang="ru-RU" sz="2000" b="1" i="1" dirty="0" smtClean="0"/>
              <a:t>. Мольер.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- Москва : Детская </a:t>
            </a:r>
            <a:r>
              <a:rPr lang="ru-RU" sz="2000" b="1" i="1" dirty="0" smtClean="0"/>
              <a:t>литература, </a:t>
            </a:r>
            <a:r>
              <a:rPr lang="ru-RU" sz="2000" b="1" i="1" dirty="0" smtClean="0"/>
              <a:t>1999</a:t>
            </a:r>
            <a:r>
              <a:rPr lang="ru-RU" sz="2000" b="1" i="1" dirty="0" smtClean="0"/>
              <a:t>. - </a:t>
            </a:r>
            <a:r>
              <a:rPr lang="ru-RU" sz="2000" b="1" i="1" dirty="0" smtClean="0"/>
              <a:t>298 с.</a:t>
            </a:r>
          </a:p>
          <a:p>
            <a:r>
              <a:rPr lang="en-US" sz="2000" b="1" i="1" dirty="0" smtClean="0"/>
              <a:t>ISBN</a:t>
            </a:r>
            <a:r>
              <a:rPr lang="ru-RU" sz="2000" b="1" i="1" dirty="0" smtClean="0"/>
              <a:t> 5-08-003865-9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071942"/>
            <a:ext cx="8215370" cy="274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Выявляя для себя теорию драматургии, мы словно попадаем во вселенную, которая действует по законам, удивляющим своей красотой и математической точностью. Драматургия опирается на главный закон, суть которого заключается в гармоническом единстве. Драма, как и любое творение искусства, должна быть целостным художественным образом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285728"/>
            <a:ext cx="800105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0" y="642919"/>
            <a:ext cx="2556000" cy="404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000364" y="642917"/>
            <a:ext cx="61436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Древнегреческая трагедия - явление в мировой литературе поистине масштабное и величественное, хотя судить об этом нам приходится лишь по очень небольшому числу дошедших до нас пьес - 33 трагедиям трех трагиков, появившимся в течение 70 лет: семи трагедиям Эсхила, семи - Софокла и девятнадцати, украшенным именем Еврипида. В настоящем издании предпринята попытка представить наиболее значительные, ставшие классическим образцом жанра, трагедии, созданные стоявшей в центре трагедийного античного мира триадой Эсхил - Софокл - Еврипид</a:t>
            </a:r>
            <a:endParaRPr lang="ru-RU" sz="2000" b="1" i="1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57158" y="4786322"/>
            <a:ext cx="81439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 73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Древнегреческая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трагедия.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Санкт-Петербург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Азбука-классика, 2005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-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640 с.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5-352-01502-5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571480"/>
            <a:ext cx="2556000" cy="407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857232"/>
            <a:ext cx="5429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Всемирно известный поэт и драматург Уильям Шекспир жил в 1564-1616 годах, а его творчество по сей день считается ценнейшим мировым наследием культуры. Героев его произведений знают все, начиная со школьного возраста. Они учат нас любви, благородству и чести, рассказывают о быте и нравах современников автора.</a:t>
            </a:r>
            <a:endParaRPr lang="ru-RU" sz="2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286124"/>
            <a:ext cx="5500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Трагедия Уильяма Шекспира в пяти актах, одна из самых известных его пьес и одна из самых знаменитых пьес в мировой драматургии. Написана в 1600-1601 годах.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857760"/>
            <a:ext cx="6500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84</a:t>
            </a:r>
          </a:p>
          <a:p>
            <a:r>
              <a:rPr lang="ru-RU" sz="2000" b="1" i="1" dirty="0" smtClean="0"/>
              <a:t>Ш 41</a:t>
            </a:r>
          </a:p>
          <a:p>
            <a:r>
              <a:rPr lang="ru-RU" sz="2000" b="1" i="1" dirty="0" smtClean="0"/>
              <a:t>Шекспир, У. Гамлет </a:t>
            </a:r>
            <a:r>
              <a:rPr lang="ru-RU" sz="2000" b="1" i="1" dirty="0" smtClean="0"/>
              <a:t>/ </a:t>
            </a:r>
            <a:r>
              <a:rPr lang="ru-RU" sz="2000" b="1" i="1" dirty="0" smtClean="0"/>
              <a:t>У. Шекспир. - </a:t>
            </a:r>
            <a:r>
              <a:rPr lang="ru-RU" sz="2000" b="1" i="1" dirty="0" smtClean="0"/>
              <a:t>Москва </a:t>
            </a:r>
            <a:r>
              <a:rPr lang="ru-RU" sz="2000" b="1" i="1" dirty="0" smtClean="0"/>
              <a:t>: Детская </a:t>
            </a:r>
            <a:r>
              <a:rPr lang="ru-RU" sz="2000" b="1" i="1" dirty="0" smtClean="0"/>
              <a:t>литература, </a:t>
            </a:r>
            <a:r>
              <a:rPr lang="ru-RU" sz="2000" b="1" i="1" dirty="0" smtClean="0"/>
              <a:t>1983. </a:t>
            </a:r>
            <a:r>
              <a:rPr lang="ru-RU" sz="2000" b="1" i="1" dirty="0" smtClean="0"/>
              <a:t>– 190 с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2571767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86116" y="642917"/>
            <a:ext cx="56436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Уникальность таланта Островского заключалась в том, что в нём сочетались дарование литератора и способности театрального деятеля. Впервые в истории русской культуры появился человек, сумевший не только сказать новое слово в драматургии, но и заложить основу русского национального театра. До середины 19 века русская драматургия была представлена лишь несколькими произведениями. А.Н. Островский же написал 52 пьесы (из них 47 оригинальных), в одиночку фактически создав репертуар русского театра.</a:t>
            </a:r>
            <a:endParaRPr lang="ru-RU" sz="2000" b="1" i="1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00034" y="4643446"/>
            <a:ext cx="80010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77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Островский , 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Пьесы / 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Н. Островский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– Москва : Детская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литература,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2003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– 379 с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 08 004078-5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642918"/>
            <a:ext cx="2678112" cy="39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785794"/>
            <a:ext cx="5429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«Старший сын» – пожалуй, наиболее известная пьеса Александра Вампилова.В комедии «Старший сын», в рамках мастерски выписанной интриги (обман двумя приятелями, Бусыгиным и Сильвой, семьи Сарафановых), идет речь о вечных ценностях бытия – преемственности поколений, разрыве душевных связей, любви и прощении близкими людьми друг друга. Сам драматург, потерявший отца в раннем детстве, воспринимал отношения отца и сына особенно болезненно и остро</a:t>
            </a:r>
            <a:endParaRPr lang="ru-RU" sz="2000" b="1" i="1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28596" y="4714884"/>
            <a:ext cx="82153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16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Вампилов, А. Старший сын / 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Вампилов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–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Москва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АСТ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2008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333 с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978-5-17-0315339-0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271464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428992" y="571480"/>
            <a:ext cx="5429288" cy="485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Это интересная история, знакомящая читателя с персонажем Фигаро. Здесь про невозможность любви молодой барышни к старику и низменность брака по расчёту. Женщина не может полюбить по принуждению, она это делает лишь по велению сердца. И сердце её, велит любить «непонятно кого», кто с виду «никто и зовут никак», но по счастливой случайности оказался таки богатым графом, решившим проверить даму на корыстолюбие и потому не афишировавший заранее свои финансы. И попутно он ещё отбил её у жадного похотливого деда. Всё это при прямом содействии хитроумного Фигаро.</a:t>
            </a:r>
            <a:endParaRPr lang="ru-RU" sz="2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72074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84</a:t>
            </a:r>
          </a:p>
          <a:p>
            <a:r>
              <a:rPr lang="ru-RU" sz="2000" b="1" i="1" dirty="0" smtClean="0"/>
              <a:t>Б 80</a:t>
            </a:r>
          </a:p>
          <a:p>
            <a:r>
              <a:rPr lang="ru-RU" sz="2000" b="1" i="1" dirty="0" smtClean="0"/>
              <a:t>Бомарше. </a:t>
            </a:r>
            <a:r>
              <a:rPr lang="ru-RU" sz="2000" b="1" i="1" dirty="0" smtClean="0"/>
              <a:t>Драматическая трилогия / Бомарше. – Москва : Правда, 1984. – </a:t>
            </a:r>
            <a:r>
              <a:rPr lang="ru-RU" sz="2000" b="1" i="1" dirty="0" smtClean="0"/>
              <a:t>352 с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785794"/>
            <a:ext cx="2653762" cy="40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1714488"/>
            <a:ext cx="5214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Драматургическая деятельность Лопе де Вега знаменовала собой окончательное оформление и расцвет испанской национальной драмы эпохи Возрождения, то есть драмы, в которой нашло свое совершенное воплощение национальное самосознание народа, его сокровенные чувства, мысли и чаяния.</a:t>
            </a:r>
            <a:endParaRPr lang="ru-RU" sz="2000" b="1" i="1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28596" y="4500570"/>
            <a:ext cx="81439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26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Лопе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Де Вега.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Пьесы / 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Лопе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 Вега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– Москва : Эксмо,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2003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–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576 с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5-699-04460-4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785794"/>
            <a:ext cx="5572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Лопе Фелис де Вега Карпьо  жил и творил в суровую и мрачную пору истории своей родины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2571768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071802" y="714355"/>
            <a:ext cx="56436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Карло Гоцци (1720 - 1806), знаменитый итальянский поэт и драматург, прославился тем, что воскресил традиционную итальянскую комедию масок, написав ряд сказочных пьес, которые назвал "фьябами", в основу которых легли легенды и народные предания. Пьесы уже более 200 лет не сходят с мировых сцен и отличаются причудливой феерической обстановкой, чудесными превращениями и наличием знакомых персонажей-масок - Панталоне, Труффальдино и других.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857760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84</a:t>
            </a:r>
          </a:p>
          <a:p>
            <a:r>
              <a:rPr lang="ru-RU" sz="2000" b="1" i="1" dirty="0" smtClean="0"/>
              <a:t>Г 74</a:t>
            </a:r>
          </a:p>
          <a:p>
            <a:r>
              <a:rPr lang="ru-RU" sz="2000" b="1" i="1" dirty="0" smtClean="0"/>
              <a:t>Гоцци, К. Сказки для театра / К. Гоцци</a:t>
            </a:r>
            <a:r>
              <a:rPr lang="ru-RU" sz="2000" b="1" i="1" dirty="0" smtClean="0"/>
              <a:t>. - </a:t>
            </a:r>
            <a:r>
              <a:rPr lang="ru-RU" sz="2000" b="1" i="1" dirty="0" smtClean="0"/>
              <a:t>Москва : Правда, 1989. </a:t>
            </a:r>
            <a:r>
              <a:rPr lang="ru-RU" sz="2000" b="1" i="1" dirty="0" smtClean="0"/>
              <a:t>- 576 </a:t>
            </a:r>
            <a:r>
              <a:rPr lang="ru-RU" sz="2000" b="1" i="1" dirty="0" smtClean="0"/>
              <a:t>с.</a:t>
            </a:r>
            <a:endParaRPr lang="ru-RU" sz="20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1007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76</cp:revision>
  <dcterms:created xsi:type="dcterms:W3CDTF">2021-09-20T12:48:21Z</dcterms:created>
  <dcterms:modified xsi:type="dcterms:W3CDTF">2021-10-14T13:14:59Z</dcterms:modified>
</cp:coreProperties>
</file>