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4" r:id="rId6"/>
    <p:sldId id="265" r:id="rId7"/>
    <p:sldId id="266" r:id="rId8"/>
    <p:sldId id="267" r:id="rId9"/>
    <p:sldId id="268" r:id="rId10"/>
    <p:sldId id="269" r:id="rId11"/>
    <p:sldId id="270" r:id="rId12"/>
    <p:sldId id="261" r:id="rId13"/>
    <p:sldId id="26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BDD367-0445-44D3-8808-14FC58092795}" type="datetimeFigureOut">
              <a:rPr lang="ru-RU" smtClean="0"/>
              <a:pPr/>
              <a:t>31.08.2021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E1E82E-A0CE-4627-B58E-D36DA3F640C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DD367-0445-44D3-8808-14FC58092795}" type="datetimeFigureOut">
              <a:rPr lang="ru-RU" smtClean="0"/>
              <a:pPr/>
              <a:t>31.08.2021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1E82E-A0CE-4627-B58E-D36DA3F640C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857224" y="214290"/>
            <a:ext cx="7286676" cy="2985433"/>
          </a:xfrm>
          <a:prstGeom prst="rect">
            <a:avLst/>
          </a:prstGeom>
          <a:noFill/>
        </p:spPr>
        <p:txBody>
          <a:bodyPr wrap="square" rtlCol="0">
            <a:spAutoFit/>
          </a:bodyPr>
          <a:lstStyle/>
          <a:p>
            <a:pPr algn="ctr"/>
            <a:r>
              <a:rPr lang="ru-RU" sz="7200" b="1" dirty="0" smtClean="0">
                <a:solidFill>
                  <a:schemeClr val="accent2">
                    <a:lumMod val="50000"/>
                  </a:schemeClr>
                </a:solidFill>
                <a:latin typeface="Monotype Corsiva" pitchFamily="66" charset="0"/>
                <a:cs typeface="Times New Roman" pitchFamily="18" charset="0"/>
              </a:rPr>
              <a:t>Юбилей года в мире редкой	 книги</a:t>
            </a:r>
          </a:p>
          <a:p>
            <a:pPr algn="ctr"/>
            <a:r>
              <a:rPr lang="ru-RU" sz="4000" dirty="0" smtClean="0">
                <a:solidFill>
                  <a:schemeClr val="accent2">
                    <a:lumMod val="75000"/>
                  </a:schemeClr>
                </a:solidFill>
                <a:latin typeface="Times New Roman" pitchFamily="18" charset="0"/>
                <a:cs typeface="Times New Roman" pitchFamily="18" charset="0"/>
              </a:rPr>
              <a:t>(книги – юбиляры 2021</a:t>
            </a:r>
            <a:r>
              <a:rPr lang="en-US" sz="4000" dirty="0" smtClean="0">
                <a:solidFill>
                  <a:schemeClr val="accent2">
                    <a:lumMod val="75000"/>
                  </a:schemeClr>
                </a:solidFill>
                <a:latin typeface="Times New Roman" pitchFamily="18" charset="0"/>
                <a:cs typeface="Times New Roman" pitchFamily="18" charset="0"/>
              </a:rPr>
              <a:t> </a:t>
            </a:r>
            <a:r>
              <a:rPr lang="ru-RU" sz="4000" dirty="0" smtClean="0">
                <a:solidFill>
                  <a:schemeClr val="accent2">
                    <a:lumMod val="75000"/>
                  </a:schemeClr>
                </a:solidFill>
                <a:latin typeface="Times New Roman" pitchFamily="18" charset="0"/>
                <a:cs typeface="Times New Roman" pitchFamily="18" charset="0"/>
              </a:rPr>
              <a:t>года) </a:t>
            </a:r>
            <a:endParaRPr lang="ru-RU" sz="4000" dirty="0">
              <a:solidFill>
                <a:schemeClr val="accent2">
                  <a:lumMod val="75000"/>
                </a:schemeClr>
              </a:solidFill>
              <a:latin typeface="Times New Roman" pitchFamily="18" charset="0"/>
              <a:cs typeface="Times New Roman" pitchFamily="18" charset="0"/>
            </a:endParaRPr>
          </a:p>
        </p:txBody>
      </p:sp>
      <p:pic>
        <p:nvPicPr>
          <p:cNvPr id="2050" name="Picture 2" descr="C:\Documents and Settings\Пользователь\Рабочий стол\книгиюбиляры.jpg"/>
          <p:cNvPicPr>
            <a:picLocks noChangeAspect="1" noChangeArrowheads="1"/>
          </p:cNvPicPr>
          <p:nvPr/>
        </p:nvPicPr>
        <p:blipFill>
          <a:blip r:embed="rId3"/>
          <a:srcRect l="16406" t="3125" r="12500" b="47916"/>
          <a:stretch>
            <a:fillRect/>
          </a:stretch>
        </p:blipFill>
        <p:spPr bwMode="auto">
          <a:xfrm>
            <a:off x="1357290" y="3214662"/>
            <a:ext cx="6500858" cy="33576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C:\Documents and Settings\Пользователь\Рабочий стол\Новая папка (3)\Изображение 1652.jpg"/>
          <p:cNvPicPr/>
          <p:nvPr/>
        </p:nvPicPr>
        <p:blipFill>
          <a:blip r:embed="rId3" cstate="print"/>
          <a:srcRect/>
          <a:stretch>
            <a:fillRect/>
          </a:stretch>
        </p:blipFill>
        <p:spPr bwMode="auto">
          <a:xfrm>
            <a:off x="6572264" y="1000108"/>
            <a:ext cx="2357454" cy="1857388"/>
          </a:xfrm>
          <a:prstGeom prst="rect">
            <a:avLst/>
          </a:prstGeom>
          <a:noFill/>
          <a:ln w="9525">
            <a:noFill/>
            <a:miter lim="800000"/>
            <a:headEnd/>
            <a:tailEnd/>
          </a:ln>
        </p:spPr>
      </p:pic>
      <p:pic>
        <p:nvPicPr>
          <p:cNvPr id="6" name="Рисунок 5" descr="C:\Documents and Settings\Пользователь\Рабочий стол\Новая папка (3)\Изображение 1629.jpg"/>
          <p:cNvPicPr/>
          <p:nvPr/>
        </p:nvPicPr>
        <p:blipFill>
          <a:blip r:embed="rId4" cstate="print"/>
          <a:srcRect r="4998"/>
          <a:stretch>
            <a:fillRect/>
          </a:stretch>
        </p:blipFill>
        <p:spPr bwMode="auto">
          <a:xfrm>
            <a:off x="214282" y="1000109"/>
            <a:ext cx="1214446" cy="1857387"/>
          </a:xfrm>
          <a:prstGeom prst="rect">
            <a:avLst/>
          </a:prstGeom>
          <a:noFill/>
          <a:ln w="9525">
            <a:noFill/>
            <a:miter lim="800000"/>
            <a:headEnd/>
            <a:tailEnd/>
          </a:ln>
        </p:spPr>
      </p:pic>
      <p:sp>
        <p:nvSpPr>
          <p:cNvPr id="7" name="TextBox 6"/>
          <p:cNvSpPr txBox="1"/>
          <p:nvPr/>
        </p:nvSpPr>
        <p:spPr>
          <a:xfrm>
            <a:off x="285720" y="142852"/>
            <a:ext cx="8572560" cy="646331"/>
          </a:xfrm>
          <a:prstGeom prst="rect">
            <a:avLst/>
          </a:prstGeom>
          <a:noFill/>
        </p:spPr>
        <p:txBody>
          <a:bodyPr wrap="square" rtlCol="0">
            <a:spAutoFit/>
          </a:bodyPr>
          <a:lstStyle/>
          <a:p>
            <a:r>
              <a:rPr lang="en-US" b="1" i="1" dirty="0" err="1" smtClean="0">
                <a:solidFill>
                  <a:schemeClr val="accent2">
                    <a:lumMod val="50000"/>
                  </a:schemeClr>
                </a:solidFill>
                <a:latin typeface="Times New Roman" pitchFamily="18" charset="0"/>
                <a:cs typeface="Times New Roman" pitchFamily="18" charset="0"/>
              </a:rPr>
              <a:t>Landois</a:t>
            </a:r>
            <a:r>
              <a:rPr lang="ru-RU" b="1" i="1" dirty="0" smtClean="0">
                <a:solidFill>
                  <a:schemeClr val="accent2">
                    <a:lumMod val="50000"/>
                  </a:schemeClr>
                </a:solidFill>
                <a:latin typeface="Times New Roman" pitchFamily="18" charset="0"/>
                <a:cs typeface="Times New Roman" pitchFamily="18" charset="0"/>
              </a:rPr>
              <a:t>,</a:t>
            </a:r>
            <a:r>
              <a:rPr lang="en-US" b="1" i="1" dirty="0" smtClean="0">
                <a:solidFill>
                  <a:schemeClr val="accent2">
                    <a:lumMod val="50000"/>
                  </a:schemeClr>
                </a:solidFill>
                <a:latin typeface="Times New Roman" pitchFamily="18" charset="0"/>
                <a:cs typeface="Times New Roman" pitchFamily="18" charset="0"/>
              </a:rPr>
              <a:t> L</a:t>
            </a:r>
            <a:r>
              <a:rPr lang="ru-RU" b="1" i="1" dirty="0" smtClean="0">
                <a:solidFill>
                  <a:schemeClr val="accent2">
                    <a:lumMod val="50000"/>
                  </a:schemeClr>
                </a:solidFill>
                <a:latin typeface="Times New Roman" pitchFamily="18" charset="0"/>
                <a:cs typeface="Times New Roman" pitchFamily="18" charset="0"/>
              </a:rPr>
              <a:t>. Руководство по физиологии человека. Т. 2 / </a:t>
            </a:r>
            <a:r>
              <a:rPr lang="en-US" b="1" i="1" dirty="0" smtClean="0">
                <a:solidFill>
                  <a:schemeClr val="accent2">
                    <a:lumMod val="50000"/>
                  </a:schemeClr>
                </a:solidFill>
                <a:latin typeface="Times New Roman" pitchFamily="18" charset="0"/>
                <a:cs typeface="Times New Roman" pitchFamily="18" charset="0"/>
              </a:rPr>
              <a:t>L</a:t>
            </a:r>
            <a:r>
              <a:rPr lang="ru-RU" b="1" i="1" dirty="0" smtClean="0">
                <a:solidFill>
                  <a:schemeClr val="accent2">
                    <a:lumMod val="50000"/>
                  </a:schemeClr>
                </a:solidFill>
                <a:latin typeface="Times New Roman" pitchFamily="18" charset="0"/>
                <a:cs typeface="Times New Roman" pitchFamily="18" charset="0"/>
              </a:rPr>
              <a:t>. </a:t>
            </a:r>
            <a:r>
              <a:rPr lang="en-US" b="1" i="1" dirty="0" smtClean="0">
                <a:solidFill>
                  <a:schemeClr val="accent2">
                    <a:lumMod val="50000"/>
                  </a:schemeClr>
                </a:solidFill>
                <a:latin typeface="Times New Roman" pitchFamily="18" charset="0"/>
                <a:cs typeface="Times New Roman" pitchFamily="18" charset="0"/>
              </a:rPr>
              <a:t>Landois</a:t>
            </a:r>
            <a:r>
              <a:rPr lang="ru-RU" b="1" i="1" dirty="0" smtClean="0">
                <a:solidFill>
                  <a:schemeClr val="accent2">
                    <a:lumMod val="50000"/>
                  </a:schemeClr>
                </a:solidFill>
                <a:latin typeface="Times New Roman" pitchFamily="18" charset="0"/>
                <a:cs typeface="Times New Roman" pitchFamily="18" charset="0"/>
              </a:rPr>
              <a:t>. – Берлин : Издательство товарищества «Врач», 1921. – 1070 с.  </a:t>
            </a:r>
            <a:endParaRPr lang="ru-RU" b="1" i="1" dirty="0">
              <a:solidFill>
                <a:schemeClr val="accent2">
                  <a:lumMod val="50000"/>
                </a:schemeClr>
              </a:solidFill>
              <a:latin typeface="Times New Roman" pitchFamily="18" charset="0"/>
              <a:cs typeface="Times New Roman" pitchFamily="18" charset="0"/>
            </a:endParaRPr>
          </a:p>
        </p:txBody>
      </p:sp>
      <p:pic>
        <p:nvPicPr>
          <p:cNvPr id="10241" name="Picture 1" descr="C:\Documents and Settings\Пользователь\Рабочий стол\Landois,_Leonhard.jpg"/>
          <p:cNvPicPr>
            <a:picLocks noChangeAspect="1" noChangeArrowheads="1"/>
          </p:cNvPicPr>
          <p:nvPr/>
        </p:nvPicPr>
        <p:blipFill>
          <a:blip r:embed="rId5"/>
          <a:srcRect/>
          <a:stretch>
            <a:fillRect/>
          </a:stretch>
        </p:blipFill>
        <p:spPr bwMode="auto">
          <a:xfrm>
            <a:off x="7072330" y="3714752"/>
            <a:ext cx="1857388" cy="2571768"/>
          </a:xfrm>
          <a:prstGeom prst="rect">
            <a:avLst/>
          </a:prstGeom>
          <a:noFill/>
        </p:spPr>
      </p:pic>
      <p:sp>
        <p:nvSpPr>
          <p:cNvPr id="9" name="TextBox 8"/>
          <p:cNvSpPr txBox="1"/>
          <p:nvPr/>
        </p:nvSpPr>
        <p:spPr>
          <a:xfrm>
            <a:off x="285720" y="3071810"/>
            <a:ext cx="6429420" cy="3416320"/>
          </a:xfrm>
          <a:prstGeom prst="rect">
            <a:avLst/>
          </a:prstGeom>
          <a:noFill/>
        </p:spPr>
        <p:txBody>
          <a:bodyPr wrap="square" rtlCol="0">
            <a:spAutoFit/>
          </a:bodyPr>
          <a:lstStyle/>
          <a:p>
            <a:pPr algn="ctr"/>
            <a:r>
              <a:rPr lang="ru-RU" b="1" i="1" dirty="0" smtClean="0">
                <a:solidFill>
                  <a:schemeClr val="accent2">
                    <a:lumMod val="50000"/>
                  </a:schemeClr>
                </a:solidFill>
                <a:latin typeface="Times New Roman" pitchFamily="18" charset="0"/>
                <a:cs typeface="Times New Roman" pitchFamily="18" charset="0"/>
              </a:rPr>
              <a:t>Леонар Ландуа</a:t>
            </a:r>
          </a:p>
          <a:p>
            <a:pPr algn="ctr"/>
            <a:r>
              <a:rPr lang="ru-RU" b="1" i="1" dirty="0" smtClean="0">
                <a:solidFill>
                  <a:schemeClr val="accent2">
                    <a:lumMod val="50000"/>
                  </a:schemeClr>
                </a:solidFill>
                <a:latin typeface="Times New Roman" pitchFamily="18" charset="0"/>
                <a:cs typeface="Times New Roman" pitchFamily="18" charset="0"/>
              </a:rPr>
              <a:t>(1837-1902)</a:t>
            </a:r>
          </a:p>
          <a:p>
            <a:pPr algn="ctr"/>
            <a:r>
              <a:rPr lang="ru-RU" b="1" i="1" dirty="0" smtClean="0">
                <a:solidFill>
                  <a:schemeClr val="accent2">
                    <a:lumMod val="50000"/>
                  </a:schemeClr>
                </a:solidFill>
                <a:latin typeface="Times New Roman" pitchFamily="18" charset="0"/>
                <a:cs typeface="Times New Roman" pitchFamily="18" charset="0"/>
              </a:rPr>
              <a:t>— немецкий физиолог; изучал медицину в Грейфсвальде, где и проходил свою ученую карьеру; в 1868 г. экстраординарный, а с 1872 г. ординарный профессор и директор физиологической лаборатории. </a:t>
            </a:r>
          </a:p>
          <a:p>
            <a:pPr algn="just"/>
            <a:r>
              <a:rPr lang="ru-RU" dirty="0" smtClean="0">
                <a:solidFill>
                  <a:schemeClr val="accent2">
                    <a:lumMod val="75000"/>
                  </a:schemeClr>
                </a:solidFill>
                <a:latin typeface="Times New Roman" pitchFamily="18" charset="0"/>
                <a:cs typeface="Times New Roman" pitchFamily="18" charset="0"/>
              </a:rPr>
              <a:t>     Кроме весьма известного учебника по физиологии, выдержавшего несколько изданий и переведенного на многие языки, в том числе и на русский, известен своими многочисленными исследованиями физиологии органов кровообращения и в особенности по вопросу о переливании крови. Много писал по анатомии различных паразитов</a:t>
            </a:r>
            <a:r>
              <a:rPr lang="ru-RU" dirty="0" smtClean="0">
                <a:solidFill>
                  <a:schemeClr val="accent2">
                    <a:lumMod val="50000"/>
                  </a:schemeClr>
                </a:solidFill>
                <a:latin typeface="Times New Roman" pitchFamily="18" charset="0"/>
                <a:cs typeface="Times New Roman" pitchFamily="18" charset="0"/>
              </a:rPr>
              <a:t>.</a:t>
            </a:r>
            <a:endParaRPr lang="ru-RU" dirty="0">
              <a:solidFill>
                <a:schemeClr val="accent2">
                  <a:lumMod val="50000"/>
                </a:schemeClr>
              </a:solidFill>
              <a:latin typeface="Times New Roman" pitchFamily="18" charset="0"/>
              <a:cs typeface="Times New Roman" pitchFamily="18" charset="0"/>
            </a:endParaRPr>
          </a:p>
        </p:txBody>
      </p:sp>
      <p:sp>
        <p:nvSpPr>
          <p:cNvPr id="10" name="TextBox 9"/>
          <p:cNvSpPr txBox="1"/>
          <p:nvPr/>
        </p:nvSpPr>
        <p:spPr>
          <a:xfrm>
            <a:off x="1928794" y="1071546"/>
            <a:ext cx="4214842" cy="2031325"/>
          </a:xfrm>
          <a:prstGeom prst="rect">
            <a:avLst/>
          </a:prstGeom>
          <a:noFill/>
        </p:spPr>
        <p:txBody>
          <a:bodyPr wrap="square" rtlCol="0">
            <a:spAutoFit/>
          </a:bodyPr>
          <a:lstStyle/>
          <a:p>
            <a:pPr algn="just"/>
            <a:r>
              <a:rPr lang="ru-RU" b="1" i="1" dirty="0" smtClean="0">
                <a:solidFill>
                  <a:schemeClr val="accent2">
                    <a:lumMod val="50000"/>
                  </a:schemeClr>
                </a:solidFill>
                <a:latin typeface="Times New Roman" pitchFamily="18" charset="0"/>
                <a:cs typeface="Times New Roman" pitchFamily="18" charset="0"/>
              </a:rPr>
              <a:t>   </a:t>
            </a:r>
            <a:r>
              <a:rPr lang="ru-RU" dirty="0" smtClean="0">
                <a:solidFill>
                  <a:schemeClr val="accent2">
                    <a:lumMod val="75000"/>
                  </a:schemeClr>
                </a:solidFill>
                <a:latin typeface="Times New Roman" pitchFamily="18" charset="0"/>
                <a:cs typeface="Times New Roman" pitchFamily="18" charset="0"/>
              </a:rPr>
              <a:t>В книге автор рассматривает вопросы физиологии двигательного аппарата, частное учение о движениях, физиология периферических нервов, физиология центральной нервной системы, физиология органов чувств  и т.д. </a:t>
            </a:r>
            <a:endParaRPr lang="ru-RU"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C:\Documents and Settings\Пользователь\Рабочий стол\Новая папка (3)\Изображение 1622.jpg"/>
          <p:cNvPicPr/>
          <p:nvPr/>
        </p:nvPicPr>
        <p:blipFill>
          <a:blip r:embed="rId3" cstate="print"/>
          <a:srcRect/>
          <a:stretch>
            <a:fillRect/>
          </a:stretch>
        </p:blipFill>
        <p:spPr bwMode="auto">
          <a:xfrm>
            <a:off x="428596" y="2357430"/>
            <a:ext cx="2143140" cy="3000396"/>
          </a:xfrm>
          <a:prstGeom prst="rect">
            <a:avLst/>
          </a:prstGeom>
          <a:noFill/>
          <a:ln w="9525">
            <a:noFill/>
            <a:miter lim="800000"/>
            <a:headEnd/>
            <a:tailEnd/>
          </a:ln>
        </p:spPr>
      </p:pic>
      <p:sp>
        <p:nvSpPr>
          <p:cNvPr id="6" name="TextBox 5"/>
          <p:cNvSpPr txBox="1"/>
          <p:nvPr/>
        </p:nvSpPr>
        <p:spPr>
          <a:xfrm>
            <a:off x="428596" y="142852"/>
            <a:ext cx="8572560" cy="923330"/>
          </a:xfrm>
          <a:prstGeom prst="rect">
            <a:avLst/>
          </a:prstGeom>
          <a:noFill/>
        </p:spPr>
        <p:txBody>
          <a:bodyPr wrap="square" rtlCol="0">
            <a:spAutoFit/>
          </a:bodyPr>
          <a:lstStyle/>
          <a:p>
            <a:r>
              <a:rPr lang="ru-RU" b="1" i="1" dirty="0" smtClean="0">
                <a:solidFill>
                  <a:schemeClr val="accent2">
                    <a:lumMod val="50000"/>
                  </a:schemeClr>
                </a:solidFill>
                <a:latin typeface="Times New Roman" pitchFamily="18" charset="0"/>
                <a:cs typeface="Times New Roman" pitchFamily="18" charset="0"/>
              </a:rPr>
              <a:t>Сборник клинических лекций  профессоров Саратовского Государственного Университета. Выпуск 1 / Н. Е. Кушева,  С. И. Кузьмина, С. Р. Миротворцева </a:t>
            </a:r>
            <a:r>
              <a:rPr lang="en-US" b="1" i="1" dirty="0" smtClean="0">
                <a:solidFill>
                  <a:schemeClr val="accent2">
                    <a:lumMod val="50000"/>
                  </a:schemeClr>
                </a:solidFill>
                <a:latin typeface="Times New Roman" pitchFamily="18" charset="0"/>
                <a:cs typeface="Times New Roman" pitchFamily="18" charset="0"/>
              </a:rPr>
              <a:t>[</a:t>
            </a:r>
            <a:r>
              <a:rPr lang="ru-RU" b="1" i="1" dirty="0" smtClean="0">
                <a:solidFill>
                  <a:schemeClr val="accent2">
                    <a:lumMod val="50000"/>
                  </a:schemeClr>
                </a:solidFill>
                <a:latin typeface="Times New Roman" pitchFamily="18" charset="0"/>
                <a:cs typeface="Times New Roman" pitchFamily="18" charset="0"/>
              </a:rPr>
              <a:t>и др.</a:t>
            </a:r>
            <a:r>
              <a:rPr lang="en-US" b="1" i="1" dirty="0" smtClean="0">
                <a:solidFill>
                  <a:schemeClr val="accent2">
                    <a:lumMod val="50000"/>
                  </a:schemeClr>
                </a:solidFill>
                <a:latin typeface="Times New Roman" pitchFamily="18" charset="0"/>
                <a:cs typeface="Times New Roman" pitchFamily="18" charset="0"/>
              </a:rPr>
              <a:t>]</a:t>
            </a:r>
            <a:r>
              <a:rPr lang="ru-RU" b="1" i="1" dirty="0">
                <a:solidFill>
                  <a:schemeClr val="accent2">
                    <a:lumMod val="50000"/>
                  </a:schemeClr>
                </a:solidFill>
                <a:latin typeface="Times New Roman" pitchFamily="18" charset="0"/>
                <a:cs typeface="Times New Roman" pitchFamily="18" charset="0"/>
              </a:rPr>
              <a:t>. – Саратов </a:t>
            </a:r>
            <a:r>
              <a:rPr lang="ru-RU" b="1" i="1" dirty="0" smtClean="0">
                <a:solidFill>
                  <a:schemeClr val="accent2">
                    <a:lumMod val="50000"/>
                  </a:schemeClr>
                </a:solidFill>
                <a:latin typeface="Times New Roman" pitchFamily="18" charset="0"/>
                <a:cs typeface="Times New Roman" pitchFamily="18" charset="0"/>
              </a:rPr>
              <a:t>: Государственное издательство, 1921. – </a:t>
            </a:r>
            <a:r>
              <a:rPr lang="en-US" b="1" i="1" dirty="0" smtClean="0">
                <a:solidFill>
                  <a:schemeClr val="accent2">
                    <a:lumMod val="50000"/>
                  </a:schemeClr>
                </a:solidFill>
                <a:latin typeface="Times New Roman" pitchFamily="18" charset="0"/>
                <a:cs typeface="Times New Roman" pitchFamily="18" charset="0"/>
              </a:rPr>
              <a:t>203 c </a:t>
            </a:r>
            <a:r>
              <a:rPr lang="ru-RU" b="1" i="1" dirty="0" smtClean="0">
                <a:solidFill>
                  <a:schemeClr val="accent2">
                    <a:lumMod val="50000"/>
                  </a:schemeClr>
                </a:solidFill>
                <a:latin typeface="Times New Roman" pitchFamily="18" charset="0"/>
                <a:cs typeface="Times New Roman" pitchFamily="18" charset="0"/>
              </a:rPr>
              <a:t>.</a:t>
            </a:r>
            <a:endParaRPr lang="ru-RU" b="1" i="1" dirty="0">
              <a:solidFill>
                <a:schemeClr val="accent2">
                  <a:lumMod val="50000"/>
                </a:schemeClr>
              </a:solidFill>
              <a:latin typeface="Times New Roman" pitchFamily="18" charset="0"/>
              <a:cs typeface="Times New Roman" pitchFamily="18" charset="0"/>
            </a:endParaRPr>
          </a:p>
        </p:txBody>
      </p:sp>
      <p:sp>
        <p:nvSpPr>
          <p:cNvPr id="7" name="TextBox 6"/>
          <p:cNvSpPr txBox="1"/>
          <p:nvPr/>
        </p:nvSpPr>
        <p:spPr>
          <a:xfrm>
            <a:off x="2857488" y="2500306"/>
            <a:ext cx="5643602" cy="3139321"/>
          </a:xfrm>
          <a:prstGeom prst="rect">
            <a:avLst/>
          </a:prstGeom>
          <a:noFill/>
        </p:spPr>
        <p:txBody>
          <a:bodyPr wrap="square" rtlCol="0">
            <a:spAutoFit/>
          </a:bodyPr>
          <a:lstStyle/>
          <a:p>
            <a:pPr algn="just"/>
            <a:r>
              <a:rPr lang="ru-RU" dirty="0" smtClean="0">
                <a:solidFill>
                  <a:schemeClr val="accent2">
                    <a:lumMod val="75000"/>
                  </a:schemeClr>
                </a:solidFill>
                <a:latin typeface="Times New Roman" pitchFamily="18" charset="0"/>
                <a:cs typeface="Times New Roman" pitchFamily="18" charset="0"/>
              </a:rPr>
              <a:t>    Книга содержит ряд лекций профессоров Саратовского Государственного Университета 1921 -1922 года. Темы лекций различные по тематике. В частности лекции Миротворцева С. Р. - директора факультетской хирургической клиники Саратовского госуниверситета на тему «Задачи клинической хирургии» и «О показаниях и способах применения лечебной грязи вообще, Эльтонской в частности и о значении воздушных и солнечных ванн, как вспомогательного метода лечения при хирургических заболеваниях.</a:t>
            </a:r>
            <a:endParaRPr lang="ru-RU"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571472" y="4000504"/>
            <a:ext cx="8001056" cy="1815882"/>
          </a:xfrm>
          <a:prstGeom prst="rect">
            <a:avLst/>
          </a:prstGeom>
          <a:noFill/>
          <a:ln>
            <a:solidFill>
              <a:schemeClr val="accent2">
                <a:lumMod val="75000"/>
              </a:schemeClr>
            </a:solidFill>
          </a:ln>
        </p:spPr>
        <p:txBody>
          <a:bodyPr wrap="square" rtlCol="0">
            <a:spAutoFit/>
          </a:bodyPr>
          <a:lstStyle/>
          <a:p>
            <a:pPr algn="just"/>
            <a:r>
              <a:rPr lang="ru-RU" sz="2800" b="1" i="1" dirty="0" smtClean="0">
                <a:solidFill>
                  <a:srgbClr val="C00000"/>
                </a:solidFill>
                <a:latin typeface="Times New Roman" pitchFamily="18" charset="0"/>
                <a:cs typeface="Times New Roman" pitchFamily="18" charset="0"/>
              </a:rPr>
              <a:t>    «Книги имеют свою судьбу, -  говорили древние. Судьба этих книг, чей юбилей сегодня, сходна в одном – им суждена долгая жизнь»   </a:t>
            </a:r>
          </a:p>
          <a:p>
            <a:pPr algn="just"/>
            <a:r>
              <a:rPr lang="ru-RU" sz="2800" b="1" i="1" dirty="0" smtClean="0">
                <a:solidFill>
                  <a:srgbClr val="C00000"/>
                </a:solidFill>
                <a:latin typeface="Times New Roman" pitchFamily="18" charset="0"/>
                <a:cs typeface="Times New Roman" pitchFamily="18" charset="0"/>
              </a:rPr>
              <a:t>                                            Самуил Маршак</a:t>
            </a:r>
            <a:endParaRPr lang="ru-RU" sz="2800" b="1" i="1" dirty="0">
              <a:solidFill>
                <a:srgbClr val="C00000"/>
              </a:solidFill>
              <a:latin typeface="Times New Roman" pitchFamily="18" charset="0"/>
              <a:cs typeface="Times New Roman" pitchFamily="18" charset="0"/>
            </a:endParaRPr>
          </a:p>
        </p:txBody>
      </p:sp>
      <p:pic>
        <p:nvPicPr>
          <p:cNvPr id="4097" name="Picture 1" descr="C:\Documents and Settings\Пользователь\Рабочий стол\$_57.jpg"/>
          <p:cNvPicPr>
            <a:picLocks noChangeAspect="1" noChangeArrowheads="1"/>
          </p:cNvPicPr>
          <p:nvPr/>
        </p:nvPicPr>
        <p:blipFill>
          <a:blip r:embed="rId3"/>
          <a:srcRect/>
          <a:stretch>
            <a:fillRect/>
          </a:stretch>
        </p:blipFill>
        <p:spPr bwMode="auto">
          <a:xfrm>
            <a:off x="1785918" y="214290"/>
            <a:ext cx="5000660" cy="327657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2" descr="C:\Documents and Settings\Пользователь\Рабочий стол\img21.jpg"/>
          <p:cNvPicPr>
            <a:picLocks noChangeAspect="1" noChangeArrowheads="1"/>
          </p:cNvPicPr>
          <p:nvPr/>
        </p:nvPicPr>
        <p:blipFill>
          <a:blip r:embed="rId3"/>
          <a:srcRect l="50586" t="16666" r="10156" b="29167"/>
          <a:stretch>
            <a:fillRect/>
          </a:stretch>
        </p:blipFill>
        <p:spPr bwMode="auto">
          <a:xfrm>
            <a:off x="2285984" y="3429000"/>
            <a:ext cx="4357718" cy="3071834"/>
          </a:xfrm>
          <a:prstGeom prst="rect">
            <a:avLst/>
          </a:prstGeom>
          <a:noFill/>
        </p:spPr>
      </p:pic>
      <p:sp>
        <p:nvSpPr>
          <p:cNvPr id="6" name="TextBox 5"/>
          <p:cNvSpPr txBox="1"/>
          <p:nvPr/>
        </p:nvSpPr>
        <p:spPr>
          <a:xfrm>
            <a:off x="1500166" y="714356"/>
            <a:ext cx="6286544" cy="1015663"/>
          </a:xfrm>
          <a:prstGeom prst="rect">
            <a:avLst/>
          </a:prstGeom>
          <a:noFill/>
        </p:spPr>
        <p:txBody>
          <a:bodyPr wrap="square" rtlCol="0">
            <a:spAutoFit/>
          </a:bodyPr>
          <a:lstStyle/>
          <a:p>
            <a:pPr algn="ctr"/>
            <a:r>
              <a:rPr lang="ru-RU" sz="6000" dirty="0" smtClean="0">
                <a:solidFill>
                  <a:schemeClr val="accent2">
                    <a:lumMod val="50000"/>
                  </a:schemeClr>
                </a:solidFill>
                <a:latin typeface="Monotype Corsiva" pitchFamily="66" charset="0"/>
              </a:rPr>
              <a:t>Спасибо за внимание</a:t>
            </a:r>
            <a:endParaRPr lang="ru-RU" sz="6000" dirty="0">
              <a:solidFill>
                <a:schemeClr val="accent2">
                  <a:lumMod val="50000"/>
                </a:schemeClr>
              </a:solidFill>
              <a:latin typeface="Monotype Corsiva" pitchFamily="66" charset="0"/>
            </a:endParaRPr>
          </a:p>
        </p:txBody>
      </p:sp>
      <p:sp>
        <p:nvSpPr>
          <p:cNvPr id="7" name="TextBox 6"/>
          <p:cNvSpPr txBox="1"/>
          <p:nvPr/>
        </p:nvSpPr>
        <p:spPr>
          <a:xfrm>
            <a:off x="1285852" y="2714620"/>
            <a:ext cx="6715172" cy="646331"/>
          </a:xfrm>
          <a:prstGeom prst="rect">
            <a:avLst/>
          </a:prstGeom>
          <a:noFill/>
        </p:spPr>
        <p:txBody>
          <a:bodyPr wrap="square" rtlCol="0">
            <a:spAutoFit/>
          </a:bodyPr>
          <a:lstStyle/>
          <a:p>
            <a:pPr algn="ctr"/>
            <a:r>
              <a:rPr lang="ru-RU" b="1" dirty="0" smtClean="0">
                <a:solidFill>
                  <a:srgbClr val="C00000"/>
                </a:solidFill>
                <a:latin typeface="Times New Roman" pitchFamily="18" charset="0"/>
                <a:cs typeface="Times New Roman" pitchFamily="18" charset="0"/>
              </a:rPr>
              <a:t>Стоколева М.В., библиотекарь музея редкой книги библиотеки ВГМУ им. Н. Н. Бурденко </a:t>
            </a:r>
            <a:endParaRPr lang="ru-RU"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428596" y="4357694"/>
            <a:ext cx="8429684" cy="2031325"/>
          </a:xfrm>
          <a:prstGeom prst="rect">
            <a:avLst/>
          </a:prstGeom>
          <a:noFill/>
        </p:spPr>
        <p:txBody>
          <a:bodyPr wrap="square" rtlCol="0">
            <a:spAutoFit/>
          </a:bodyPr>
          <a:lstStyle/>
          <a:p>
            <a:pPr algn="just"/>
            <a:r>
              <a:rPr lang="ru-RU" b="1" dirty="0" smtClean="0">
                <a:solidFill>
                  <a:schemeClr val="accent2">
                    <a:lumMod val="50000"/>
                  </a:schemeClr>
                </a:solidFill>
                <a:latin typeface="Times New Roman" pitchFamily="18" charset="0"/>
                <a:cs typeface="Times New Roman" pitchFamily="18" charset="0"/>
              </a:rPr>
              <a:t>   Каждая книга имеет свою историю, в том числе дату рождения - год, когда она впервые была опубликована. С этого времени начинает исчисляться возраст книги. И, конечно же, как и у людей, у книг тоже бывают юбилеи.</a:t>
            </a:r>
            <a:endParaRPr lang="ru-RU" b="1" i="1" dirty="0" smtClean="0">
              <a:latin typeface="Times New Roman" pitchFamily="18" charset="0"/>
              <a:cs typeface="Times New Roman" pitchFamily="18" charset="0"/>
            </a:endParaRPr>
          </a:p>
          <a:p>
            <a:pPr algn="just"/>
            <a:r>
              <a:rPr lang="ru-RU" b="1" dirty="0" smtClean="0">
                <a:solidFill>
                  <a:schemeClr val="accent2">
                    <a:lumMod val="50000"/>
                  </a:schemeClr>
                </a:solidFill>
                <a:latin typeface="Times New Roman" pitchFamily="18" charset="0"/>
                <a:cs typeface="Times New Roman" pitchFamily="18" charset="0"/>
              </a:rPr>
              <a:t>    Произведения, созданные много лет назад, остаются актуальными в настоящее время, не теряя своей популярности среди читателей. </a:t>
            </a:r>
          </a:p>
          <a:p>
            <a:pPr algn="just"/>
            <a:r>
              <a:rPr lang="ru-RU" b="1" dirty="0" smtClean="0">
                <a:solidFill>
                  <a:schemeClr val="accent2">
                    <a:lumMod val="50000"/>
                  </a:schemeClr>
                </a:solidFill>
                <a:latin typeface="Times New Roman" pitchFamily="18" charset="0"/>
                <a:cs typeface="Times New Roman" pitchFamily="18" charset="0"/>
              </a:rPr>
              <a:t>    Представляем вам книги музея редкой книги, которые отметят юбилеи в 2021 году.</a:t>
            </a:r>
            <a:endParaRPr lang="ru-RU" b="1" i="1" dirty="0">
              <a:latin typeface="Times New Roman" pitchFamily="18" charset="0"/>
              <a:cs typeface="Times New Roman" pitchFamily="18" charset="0"/>
            </a:endParaRPr>
          </a:p>
        </p:txBody>
      </p:sp>
      <p:sp>
        <p:nvSpPr>
          <p:cNvPr id="7" name="TextBox 6"/>
          <p:cNvSpPr txBox="1"/>
          <p:nvPr/>
        </p:nvSpPr>
        <p:spPr>
          <a:xfrm>
            <a:off x="357158" y="357166"/>
            <a:ext cx="8286808" cy="1200329"/>
          </a:xfrm>
          <a:prstGeom prst="rect">
            <a:avLst/>
          </a:prstGeom>
          <a:noFill/>
          <a:ln>
            <a:solidFill>
              <a:schemeClr val="accent2">
                <a:lumMod val="50000"/>
              </a:schemeClr>
            </a:solidFill>
          </a:ln>
        </p:spPr>
        <p:txBody>
          <a:bodyPr wrap="square" rtlCol="0">
            <a:spAutoFit/>
          </a:bodyPr>
          <a:lstStyle/>
          <a:p>
            <a:pPr algn="ctr"/>
            <a:r>
              <a:rPr lang="ru-RU" sz="2400" b="1" i="1" dirty="0" smtClean="0">
                <a:solidFill>
                  <a:srgbClr val="C00000"/>
                </a:solidFill>
                <a:latin typeface="Times New Roman" pitchFamily="18" charset="0"/>
                <a:cs typeface="Times New Roman" pitchFamily="18" charset="0"/>
              </a:rPr>
              <a:t>«Книги обладают способностью бессмертия. Они самые долговечные плоды человеческой деятельности»</a:t>
            </a:r>
          </a:p>
          <a:p>
            <a:pPr algn="ctr"/>
            <a:r>
              <a:rPr lang="ru-RU" sz="2400" b="1" i="1" dirty="0" smtClean="0">
                <a:solidFill>
                  <a:srgbClr val="C00000"/>
                </a:solidFill>
                <a:latin typeface="Times New Roman" pitchFamily="18" charset="0"/>
                <a:cs typeface="Times New Roman" pitchFamily="18" charset="0"/>
              </a:rPr>
              <a:t>                                           Смайлс С.</a:t>
            </a:r>
            <a:endParaRPr lang="ru-RU" sz="2400" dirty="0"/>
          </a:p>
        </p:txBody>
      </p:sp>
      <p:pic>
        <p:nvPicPr>
          <p:cNvPr id="2050" name="Picture 2" descr="C:\Documents and Settings\Пользователь\Рабочий стол\Книги.jpg"/>
          <p:cNvPicPr>
            <a:picLocks noChangeAspect="1" noChangeArrowheads="1"/>
          </p:cNvPicPr>
          <p:nvPr/>
        </p:nvPicPr>
        <p:blipFill>
          <a:blip r:embed="rId3" cstate="print"/>
          <a:srcRect/>
          <a:stretch>
            <a:fillRect/>
          </a:stretch>
        </p:blipFill>
        <p:spPr bwMode="auto">
          <a:xfrm>
            <a:off x="2571736" y="1785926"/>
            <a:ext cx="3925895" cy="235745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C:\Documents and Settings\Пользователь\Рабочий стол\Новая папка (3)\Изображение 1680.jpg"/>
          <p:cNvPicPr/>
          <p:nvPr/>
        </p:nvPicPr>
        <p:blipFill>
          <a:blip r:embed="rId3" cstate="print">
            <a:lum bright="10000" contrast="10000"/>
          </a:blip>
          <a:srcRect l="2703" t="2941" r="2703" b="2941"/>
          <a:stretch>
            <a:fillRect/>
          </a:stretch>
        </p:blipFill>
        <p:spPr bwMode="auto">
          <a:xfrm>
            <a:off x="357158" y="1000108"/>
            <a:ext cx="2428892" cy="2000264"/>
          </a:xfrm>
          <a:prstGeom prst="rect">
            <a:avLst/>
          </a:prstGeom>
          <a:noFill/>
          <a:ln w="9525">
            <a:noFill/>
            <a:miter lim="800000"/>
            <a:headEnd/>
            <a:tailEnd/>
          </a:ln>
        </p:spPr>
      </p:pic>
      <p:pic>
        <p:nvPicPr>
          <p:cNvPr id="6" name="Рисунок 5" descr="C:\Documents and Settings\Пользователь\Рабочий стол\Новая папка (3)\Изображение 1672.jpg"/>
          <p:cNvPicPr/>
          <p:nvPr/>
        </p:nvPicPr>
        <p:blipFill>
          <a:blip r:embed="rId4" cstate="print"/>
          <a:srcRect l="4241"/>
          <a:stretch>
            <a:fillRect/>
          </a:stretch>
        </p:blipFill>
        <p:spPr bwMode="auto">
          <a:xfrm>
            <a:off x="7286644" y="857232"/>
            <a:ext cx="1500198" cy="2143140"/>
          </a:xfrm>
          <a:prstGeom prst="rect">
            <a:avLst/>
          </a:prstGeom>
          <a:noFill/>
          <a:ln w="9525">
            <a:noFill/>
            <a:miter lim="800000"/>
            <a:headEnd/>
            <a:tailEnd/>
          </a:ln>
        </p:spPr>
      </p:pic>
      <p:sp>
        <p:nvSpPr>
          <p:cNvPr id="7" name="TextBox 6"/>
          <p:cNvSpPr txBox="1"/>
          <p:nvPr/>
        </p:nvSpPr>
        <p:spPr>
          <a:xfrm>
            <a:off x="285720" y="0"/>
            <a:ext cx="8143932" cy="923330"/>
          </a:xfrm>
          <a:prstGeom prst="rect">
            <a:avLst/>
          </a:prstGeom>
          <a:noFill/>
        </p:spPr>
        <p:txBody>
          <a:bodyPr wrap="square" rtlCol="0">
            <a:spAutoFit/>
          </a:bodyPr>
          <a:lstStyle/>
          <a:p>
            <a:r>
              <a:rPr lang="en-US" b="1" i="1" dirty="0" smtClean="0">
                <a:solidFill>
                  <a:schemeClr val="accent2">
                    <a:lumMod val="50000"/>
                  </a:schemeClr>
                </a:solidFill>
                <a:latin typeface="Times New Roman" pitchFamily="18" charset="0"/>
                <a:cs typeface="Times New Roman" pitchFamily="18" charset="0"/>
              </a:rPr>
              <a:t>Black</a:t>
            </a:r>
            <a:r>
              <a:rPr lang="ru-RU" b="1" i="1" dirty="0" smtClean="0">
                <a:solidFill>
                  <a:schemeClr val="accent2">
                    <a:lumMod val="50000"/>
                  </a:schemeClr>
                </a:solidFill>
                <a:latin typeface="Times New Roman" pitchFamily="18" charset="0"/>
                <a:cs typeface="Times New Roman" pitchFamily="18" charset="0"/>
              </a:rPr>
              <a:t>,</a:t>
            </a:r>
            <a:r>
              <a:rPr lang="en-US" b="1" i="1" dirty="0" smtClean="0">
                <a:solidFill>
                  <a:schemeClr val="accent2">
                    <a:lumMod val="50000"/>
                  </a:schemeClr>
                </a:solidFill>
                <a:latin typeface="Times New Roman" pitchFamily="18" charset="0"/>
                <a:cs typeface="Times New Roman" pitchFamily="18" charset="0"/>
              </a:rPr>
              <a:t>  G</a:t>
            </a:r>
            <a:r>
              <a:rPr lang="ru-RU" b="1" i="1" dirty="0" smtClean="0">
                <a:solidFill>
                  <a:schemeClr val="accent2">
                    <a:lumMod val="50000"/>
                  </a:schemeClr>
                </a:solidFill>
                <a:latin typeface="Times New Roman" pitchFamily="18" charset="0"/>
                <a:cs typeface="Times New Roman" pitchFamily="18" charset="0"/>
              </a:rPr>
              <a:t>.</a:t>
            </a:r>
            <a:r>
              <a:rPr lang="en-US" b="1" i="1" dirty="0" smtClean="0">
                <a:solidFill>
                  <a:schemeClr val="accent2">
                    <a:lumMod val="50000"/>
                  </a:schemeClr>
                </a:solidFill>
                <a:latin typeface="Times New Roman" pitchFamily="18" charset="0"/>
                <a:cs typeface="Times New Roman" pitchFamily="18" charset="0"/>
              </a:rPr>
              <a:t>  V</a:t>
            </a:r>
            <a:r>
              <a:rPr lang="ru-RU" b="1" i="1" dirty="0" smtClean="0">
                <a:solidFill>
                  <a:schemeClr val="accent2">
                    <a:lumMod val="50000"/>
                  </a:schemeClr>
                </a:solidFill>
                <a:latin typeface="Times New Roman" pitchFamily="18" charset="0"/>
                <a:cs typeface="Times New Roman" pitchFamily="18" charset="0"/>
              </a:rPr>
              <a:t>.</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 Лечение зубов у детей </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 </a:t>
            </a:r>
            <a:r>
              <a:rPr lang="en-US" b="1" i="1" dirty="0" smtClean="0">
                <a:solidFill>
                  <a:schemeClr val="accent2">
                    <a:lumMod val="50000"/>
                  </a:schemeClr>
                </a:solidFill>
                <a:latin typeface="Times New Roman" pitchFamily="18" charset="0"/>
                <a:cs typeface="Times New Roman" pitchFamily="18" charset="0"/>
              </a:rPr>
              <a:t>G </a:t>
            </a:r>
            <a:r>
              <a:rPr lang="ru-RU" b="1" i="1" dirty="0" smtClean="0">
                <a:solidFill>
                  <a:schemeClr val="accent2">
                    <a:lumMod val="50000"/>
                  </a:schemeClr>
                </a:solidFill>
                <a:latin typeface="Times New Roman" pitchFamily="18" charset="0"/>
                <a:cs typeface="Times New Roman" pitchFamily="18" charset="0"/>
              </a:rPr>
              <a:t>.</a:t>
            </a:r>
            <a:r>
              <a:rPr lang="en-US" b="1" i="1" dirty="0" smtClean="0">
                <a:solidFill>
                  <a:schemeClr val="accent2">
                    <a:lumMod val="50000"/>
                  </a:schemeClr>
                </a:solidFill>
                <a:latin typeface="Times New Roman" pitchFamily="18" charset="0"/>
                <a:cs typeface="Times New Roman" pitchFamily="18" charset="0"/>
              </a:rPr>
              <a:t> V</a:t>
            </a:r>
            <a:r>
              <a:rPr lang="ru-RU" b="1" i="1" dirty="0" smtClean="0">
                <a:solidFill>
                  <a:schemeClr val="accent2">
                    <a:lumMod val="50000"/>
                  </a:schemeClr>
                </a:solidFill>
                <a:latin typeface="Times New Roman" pitchFamily="18" charset="0"/>
                <a:cs typeface="Times New Roman" pitchFamily="18" charset="0"/>
              </a:rPr>
              <a:t>.</a:t>
            </a:r>
            <a:r>
              <a:rPr lang="en-US" b="1" i="1" dirty="0" smtClean="0">
                <a:solidFill>
                  <a:schemeClr val="accent2">
                    <a:lumMod val="50000"/>
                  </a:schemeClr>
                </a:solidFill>
                <a:latin typeface="Times New Roman" pitchFamily="18" charset="0"/>
                <a:cs typeface="Times New Roman" pitchFamily="18" charset="0"/>
              </a:rPr>
              <a:t>  Black</a:t>
            </a:r>
            <a:r>
              <a:rPr lang="ru-RU" b="1" i="1" dirty="0" smtClean="0">
                <a:solidFill>
                  <a:schemeClr val="accent2">
                    <a:lumMod val="50000"/>
                  </a:schemeClr>
                </a:solidFill>
                <a:latin typeface="Times New Roman" pitchFamily="18" charset="0"/>
                <a:cs typeface="Times New Roman" pitchFamily="18" charset="0"/>
              </a:rPr>
              <a:t> ; перевод с авторизированного немецкого издания под редакцией Л.</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А.</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Говсеева. </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 Б.</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м. : Госиздат,</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1921.  - 36</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с.   </a:t>
            </a:r>
            <a:endParaRPr lang="ru-RU" b="1" i="1" dirty="0">
              <a:solidFill>
                <a:schemeClr val="accent2">
                  <a:lumMod val="50000"/>
                </a:schemeClr>
              </a:solidFill>
              <a:latin typeface="Times New Roman" pitchFamily="18" charset="0"/>
              <a:cs typeface="Times New Roman" pitchFamily="18" charset="0"/>
            </a:endParaRPr>
          </a:p>
        </p:txBody>
      </p:sp>
      <p:pic>
        <p:nvPicPr>
          <p:cNvPr id="4" name="Picture 2" descr="C:\Documents and Settings\Пользователь\Рабочий стол\f7a9553de5c5aeb44da15b96e5084037--medical-dental-dental-humor.jpg"/>
          <p:cNvPicPr>
            <a:picLocks noChangeAspect="1" noChangeArrowheads="1"/>
          </p:cNvPicPr>
          <p:nvPr/>
        </p:nvPicPr>
        <p:blipFill>
          <a:blip r:embed="rId5"/>
          <a:srcRect/>
          <a:stretch>
            <a:fillRect/>
          </a:stretch>
        </p:blipFill>
        <p:spPr bwMode="auto">
          <a:xfrm>
            <a:off x="6858016" y="3714752"/>
            <a:ext cx="2105024" cy="2714644"/>
          </a:xfrm>
          <a:prstGeom prst="rect">
            <a:avLst/>
          </a:prstGeom>
          <a:noFill/>
        </p:spPr>
      </p:pic>
      <p:sp>
        <p:nvSpPr>
          <p:cNvPr id="9" name="TextBox 8"/>
          <p:cNvSpPr txBox="1"/>
          <p:nvPr/>
        </p:nvSpPr>
        <p:spPr>
          <a:xfrm>
            <a:off x="214282" y="3071810"/>
            <a:ext cx="6429420" cy="3693319"/>
          </a:xfrm>
          <a:prstGeom prst="rect">
            <a:avLst/>
          </a:prstGeom>
          <a:noFill/>
        </p:spPr>
        <p:txBody>
          <a:bodyPr wrap="square" rtlCol="0">
            <a:spAutoFit/>
          </a:bodyPr>
          <a:lstStyle/>
          <a:p>
            <a:pPr algn="ctr"/>
            <a:r>
              <a:rPr lang="ru-RU" b="1" dirty="0" smtClean="0">
                <a:solidFill>
                  <a:schemeClr val="accent2">
                    <a:lumMod val="50000"/>
                  </a:schemeClr>
                </a:solidFill>
                <a:latin typeface="Times New Roman" pitchFamily="18" charset="0"/>
                <a:cs typeface="Times New Roman" pitchFamily="18" charset="0"/>
              </a:rPr>
              <a:t> Грин Вардимар Блэк (Greene Vardiman Black)</a:t>
            </a:r>
          </a:p>
          <a:p>
            <a:pPr algn="ctr"/>
            <a:r>
              <a:rPr lang="ru-RU" b="1" dirty="0" smtClean="0">
                <a:solidFill>
                  <a:schemeClr val="accent2">
                    <a:lumMod val="50000"/>
                  </a:schemeClr>
                </a:solidFill>
                <a:latin typeface="Times New Roman" pitchFamily="18" charset="0"/>
                <a:cs typeface="Times New Roman" pitchFamily="18" charset="0"/>
              </a:rPr>
              <a:t>(03.08.1836 – 1915)</a:t>
            </a:r>
          </a:p>
          <a:p>
            <a:pPr algn="ctr"/>
            <a:r>
              <a:rPr lang="ru-RU" b="1" dirty="0" smtClean="0">
                <a:solidFill>
                  <a:schemeClr val="accent2">
                    <a:lumMod val="50000"/>
                  </a:schemeClr>
                </a:solidFill>
                <a:latin typeface="Times New Roman" pitchFamily="18" charset="0"/>
                <a:cs typeface="Times New Roman" pitchFamily="18" charset="0"/>
              </a:rPr>
              <a:t> -  американский врач–стоматолог, основоположник современной медицины, основоположник хирургической стоматологии!</a:t>
            </a:r>
          </a:p>
          <a:p>
            <a:pPr algn="just"/>
            <a:r>
              <a:rPr lang="ru-RU" dirty="0" smtClean="0">
                <a:latin typeface="Times New Roman" pitchFamily="18" charset="0"/>
                <a:cs typeface="Times New Roman" pitchFamily="18" charset="0"/>
              </a:rPr>
              <a:t> </a:t>
            </a:r>
            <a:r>
              <a:rPr lang="ru-RU" dirty="0" smtClean="0">
                <a:solidFill>
                  <a:schemeClr val="accent2">
                    <a:lumMod val="75000"/>
                  </a:schemeClr>
                </a:solidFill>
                <a:latin typeface="Times New Roman" pitchFamily="18" charset="0"/>
                <a:cs typeface="Times New Roman" pitchFamily="18" charset="0"/>
              </a:rPr>
              <a:t>В те годы стоматология больше напоминала ремесло, нежели медицинскую науку. Именно доктор Блэк изменил это представление, применив к работе научный подход и описав основные навыки, применяемые в стоматологии. Доктор Блэк первым описал основные принципы лечения различных видов кариозных полостей, опубликовал несколько работ. Его работы были главными настольными книгами стоматологов на протяжении 100 лет.</a:t>
            </a:r>
            <a:endParaRPr lang="ru-RU" dirty="0">
              <a:solidFill>
                <a:schemeClr val="accent2">
                  <a:lumMod val="75000"/>
                </a:schemeClr>
              </a:solidFill>
              <a:latin typeface="Times New Roman" pitchFamily="18" charset="0"/>
              <a:cs typeface="Times New Roman" pitchFamily="18" charset="0"/>
            </a:endParaRPr>
          </a:p>
        </p:txBody>
      </p:sp>
      <p:sp>
        <p:nvSpPr>
          <p:cNvPr id="10" name="TextBox 9"/>
          <p:cNvSpPr txBox="1"/>
          <p:nvPr/>
        </p:nvSpPr>
        <p:spPr>
          <a:xfrm>
            <a:off x="3071802" y="714356"/>
            <a:ext cx="4071966" cy="2308324"/>
          </a:xfrm>
          <a:prstGeom prst="rect">
            <a:avLst/>
          </a:prstGeom>
          <a:noFill/>
        </p:spPr>
        <p:txBody>
          <a:bodyPr wrap="square" rtlCol="0">
            <a:spAutoFit/>
          </a:bodyPr>
          <a:lstStyle/>
          <a:p>
            <a:pPr algn="just"/>
            <a:r>
              <a:rPr lang="ru-RU" dirty="0" smtClean="0">
                <a:solidFill>
                  <a:schemeClr val="accent2">
                    <a:lumMod val="75000"/>
                  </a:schemeClr>
                </a:solidFill>
                <a:latin typeface="Times New Roman" pitchFamily="18" charset="0"/>
                <a:cs typeface="Times New Roman" pitchFamily="18" charset="0"/>
              </a:rPr>
              <a:t>    В книге  автор описывает важные  вопросы, которые возникают при лечение зубов у детей, такие как отношение роста и выпадения молочных зубов к их лечению, преждевременное  прорезывание зубов, лечение кариоза на жевательных поверхностях молочных моляров и т.д.</a:t>
            </a:r>
            <a:endParaRPr lang="ru-RU" dirty="0">
              <a:solidFill>
                <a:schemeClr val="accent2">
                  <a:lumMod val="75000"/>
                </a:schemeClr>
              </a:solidFill>
              <a:latin typeface="Times New Roman" pitchFamily="18" charset="0"/>
              <a:cs typeface="Times New Roman" pitchFamily="18" charset="0"/>
            </a:endParaRPr>
          </a:p>
        </p:txBody>
      </p:sp>
      <p:sp>
        <p:nvSpPr>
          <p:cNvPr id="11" name="TextBox 10"/>
          <p:cNvSpPr txBox="1"/>
          <p:nvPr/>
        </p:nvSpPr>
        <p:spPr>
          <a:xfrm>
            <a:off x="7358082" y="928670"/>
            <a:ext cx="642942" cy="415498"/>
          </a:xfrm>
          <a:prstGeom prst="rect">
            <a:avLst/>
          </a:prstGeom>
          <a:solidFill>
            <a:schemeClr val="bg1"/>
          </a:solidFill>
        </p:spPr>
        <p:txBody>
          <a:bodyPr wrap="square" rtlCol="0">
            <a:spAutoFit/>
          </a:bodyPr>
          <a:lstStyle/>
          <a:p>
            <a:pPr algn="ctr"/>
            <a:r>
              <a:rPr lang="ru-RU" sz="1050" dirty="0" smtClean="0">
                <a:latin typeface="Times New Roman" pitchFamily="18" charset="0"/>
                <a:cs typeface="Times New Roman" pitchFamily="18" charset="0"/>
              </a:rPr>
              <a:t>616-053</a:t>
            </a:r>
          </a:p>
          <a:p>
            <a:pPr algn="ctr"/>
            <a:r>
              <a:rPr lang="ru-RU" sz="1050" dirty="0" smtClean="0">
                <a:latin typeface="Times New Roman" pitchFamily="18" charset="0"/>
                <a:cs typeface="Times New Roman" pitchFamily="18" charset="0"/>
              </a:rPr>
              <a:t>Б 709</a:t>
            </a:r>
            <a:endParaRPr lang="ru-RU" sz="105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Рисунок 5" descr="C:\Documents and Settings\Пользователь\Рабочий стол\Новая папка (3)\Изображение 1623.jpg"/>
          <p:cNvPicPr/>
          <p:nvPr/>
        </p:nvPicPr>
        <p:blipFill>
          <a:blip r:embed="rId3" cstate="print">
            <a:lum bright="-10000" contrast="40000"/>
          </a:blip>
          <a:srcRect l="4545" r="9090"/>
          <a:stretch>
            <a:fillRect/>
          </a:stretch>
        </p:blipFill>
        <p:spPr bwMode="auto">
          <a:xfrm>
            <a:off x="142844" y="1357298"/>
            <a:ext cx="1357322" cy="1928826"/>
          </a:xfrm>
          <a:prstGeom prst="rect">
            <a:avLst/>
          </a:prstGeom>
          <a:noFill/>
          <a:ln w="9525">
            <a:noFill/>
            <a:miter lim="800000"/>
            <a:headEnd/>
            <a:tailEnd/>
          </a:ln>
        </p:spPr>
      </p:pic>
      <p:sp>
        <p:nvSpPr>
          <p:cNvPr id="7" name="TextBox 6"/>
          <p:cNvSpPr txBox="1"/>
          <p:nvPr/>
        </p:nvSpPr>
        <p:spPr>
          <a:xfrm>
            <a:off x="285720" y="0"/>
            <a:ext cx="8643998" cy="923330"/>
          </a:xfrm>
          <a:prstGeom prst="rect">
            <a:avLst/>
          </a:prstGeom>
          <a:noFill/>
        </p:spPr>
        <p:txBody>
          <a:bodyPr wrap="square" rtlCol="0">
            <a:spAutoFit/>
          </a:bodyPr>
          <a:lstStyle/>
          <a:p>
            <a:r>
              <a:rPr lang="ru-RU" b="1" i="1" dirty="0" smtClean="0">
                <a:solidFill>
                  <a:schemeClr val="accent2">
                    <a:lumMod val="50000"/>
                  </a:schemeClr>
                </a:solidFill>
                <a:latin typeface="Times New Roman" pitchFamily="18" charset="0"/>
                <a:cs typeface="Times New Roman" pitchFamily="18" charset="0"/>
              </a:rPr>
              <a:t>Баландин, И. Ф. О происхождении нормальных кривизн позвоночника у человека / И. Ф. Баландин. – Санкт-Петербург : Типография товарищества «Общественная польза», 1871. – 38 с.</a:t>
            </a:r>
            <a:endParaRPr lang="ru-RU" b="1" i="1" dirty="0">
              <a:solidFill>
                <a:schemeClr val="accent2">
                  <a:lumMod val="50000"/>
                </a:schemeClr>
              </a:solidFill>
              <a:latin typeface="Times New Roman" pitchFamily="18" charset="0"/>
              <a:cs typeface="Times New Roman" pitchFamily="18" charset="0"/>
            </a:endParaRPr>
          </a:p>
        </p:txBody>
      </p:sp>
      <p:sp>
        <p:nvSpPr>
          <p:cNvPr id="8" name="TextBox 7"/>
          <p:cNvSpPr txBox="1"/>
          <p:nvPr/>
        </p:nvSpPr>
        <p:spPr>
          <a:xfrm>
            <a:off x="2285984" y="4071942"/>
            <a:ext cx="6572296" cy="2585323"/>
          </a:xfrm>
          <a:prstGeom prst="rect">
            <a:avLst/>
          </a:prstGeom>
          <a:noFill/>
        </p:spPr>
        <p:txBody>
          <a:bodyPr wrap="square" rtlCol="0">
            <a:spAutoFit/>
          </a:bodyPr>
          <a:lstStyle/>
          <a:p>
            <a:pPr algn="ctr"/>
            <a:r>
              <a:rPr lang="ru-RU" b="1" i="1" dirty="0" smtClean="0">
                <a:solidFill>
                  <a:schemeClr val="accent2">
                    <a:lumMod val="50000"/>
                  </a:schemeClr>
                </a:solidFill>
                <a:latin typeface="Times New Roman" pitchFamily="18" charset="0"/>
                <a:cs typeface="Times New Roman" pitchFamily="18" charset="0"/>
              </a:rPr>
              <a:t>БАЛАНДИН Илья Федосеевич</a:t>
            </a:r>
          </a:p>
          <a:p>
            <a:pPr algn="ctr"/>
            <a:r>
              <a:rPr lang="ru-RU" b="1" i="1" dirty="0" smtClean="0">
                <a:solidFill>
                  <a:schemeClr val="accent2">
                    <a:lumMod val="50000"/>
                  </a:schemeClr>
                </a:solidFill>
                <a:latin typeface="Times New Roman" pitchFamily="18" charset="0"/>
                <a:cs typeface="Times New Roman" pitchFamily="18" charset="0"/>
              </a:rPr>
              <a:t> (1834—1893) </a:t>
            </a:r>
          </a:p>
          <a:p>
            <a:pPr algn="ctr"/>
            <a:r>
              <a:rPr lang="ru-RU" b="1" i="1" dirty="0" smtClean="0">
                <a:solidFill>
                  <a:schemeClr val="accent2">
                    <a:lumMod val="50000"/>
                  </a:schemeClr>
                </a:solidFill>
                <a:latin typeface="Times New Roman" pitchFamily="18" charset="0"/>
                <a:cs typeface="Times New Roman" pitchFamily="18" charset="0"/>
              </a:rPr>
              <a:t>— известный русский акушер-гинеколог, писатель.</a:t>
            </a:r>
          </a:p>
          <a:p>
            <a:pPr algn="just"/>
            <a:r>
              <a:rPr lang="ru-RU" dirty="0" smtClean="0">
                <a:solidFill>
                  <a:schemeClr val="accent2">
                    <a:lumMod val="75000"/>
                  </a:schemeClr>
                </a:solidFill>
                <a:latin typeface="Times New Roman" pitchFamily="18" charset="0"/>
                <a:cs typeface="Times New Roman" pitchFamily="18" charset="0"/>
              </a:rPr>
              <a:t>    Одним из первых начал применять антисептику в акушерстве. Летальность родильниц от септических заболеваний в институте снизилась до 0,2%, что было большим достижением для того времени. И. Ф. Баландин — инициатор введения эпизиотомии в акушерскую практику в России; выступал против операции наложения высоких акушерских щипцов.</a:t>
            </a:r>
            <a:endParaRPr lang="ru-RU" dirty="0">
              <a:solidFill>
                <a:schemeClr val="accent2">
                  <a:lumMod val="75000"/>
                </a:schemeClr>
              </a:solidFill>
              <a:latin typeface="Times New Roman" pitchFamily="18" charset="0"/>
              <a:cs typeface="Times New Roman" pitchFamily="18" charset="0"/>
            </a:endParaRPr>
          </a:p>
        </p:txBody>
      </p:sp>
      <p:sp>
        <p:nvSpPr>
          <p:cNvPr id="9" name="TextBox 8"/>
          <p:cNvSpPr txBox="1"/>
          <p:nvPr/>
        </p:nvSpPr>
        <p:spPr>
          <a:xfrm>
            <a:off x="1571604" y="928670"/>
            <a:ext cx="7429552" cy="3139321"/>
          </a:xfrm>
          <a:prstGeom prst="rect">
            <a:avLst/>
          </a:prstGeom>
          <a:noFill/>
        </p:spPr>
        <p:txBody>
          <a:bodyPr wrap="square" rtlCol="0">
            <a:spAutoFit/>
          </a:bodyPr>
          <a:lstStyle/>
          <a:p>
            <a:pPr algn="just"/>
            <a:r>
              <a:rPr lang="ru-RU" dirty="0" smtClean="0"/>
              <a:t>   </a:t>
            </a:r>
            <a:r>
              <a:rPr lang="ru-RU" dirty="0" smtClean="0">
                <a:solidFill>
                  <a:schemeClr val="accent2">
                    <a:lumMod val="75000"/>
                  </a:schemeClr>
                </a:solidFill>
                <a:latin typeface="Times New Roman" pitchFamily="18" charset="0"/>
                <a:cs typeface="Times New Roman" pitchFamily="18" charset="0"/>
              </a:rPr>
              <a:t>Это докторская диссертация лекаря Баландина. Автор в ней  старался путём многочисленных тщательных измерений и наблюдений над вырезанными позвоночными столбиками зародышей, новорожденных детей и взрослых изыскать физиологические причины происхождения нормальных кривизн, так как существовавшие до того объяснения не только не обнимали многих фактов, но и были построены на неверных анатомических данных. Из существующих трех кривизн раньше всего, по Баландину, является грудная, затем шейная, наконец, поясничная, из которых две последние вызываются и поддерживаются мышечною деятельностью. На основании своей работы Баландин пришел к выводу о вреде пеленания, которое считал «бессмысленным и вредным» обычаем.</a:t>
            </a:r>
            <a:endParaRPr lang="ru-RU" dirty="0">
              <a:solidFill>
                <a:schemeClr val="accent2">
                  <a:lumMod val="75000"/>
                </a:schemeClr>
              </a:solidFill>
              <a:latin typeface="Times New Roman" pitchFamily="18" charset="0"/>
              <a:cs typeface="Times New Roman" pitchFamily="18" charset="0"/>
            </a:endParaRPr>
          </a:p>
        </p:txBody>
      </p:sp>
      <p:pic>
        <p:nvPicPr>
          <p:cNvPr id="4" name="Picture 2" descr="C:\Documents and Settings\Пользователь\Рабочий стол\200px-Balandin.jpg"/>
          <p:cNvPicPr>
            <a:picLocks noChangeAspect="1" noChangeArrowheads="1"/>
          </p:cNvPicPr>
          <p:nvPr/>
        </p:nvPicPr>
        <p:blipFill>
          <a:blip r:embed="rId4"/>
          <a:srcRect/>
          <a:stretch>
            <a:fillRect/>
          </a:stretch>
        </p:blipFill>
        <p:spPr bwMode="auto">
          <a:xfrm>
            <a:off x="214282" y="4071942"/>
            <a:ext cx="1785950" cy="2552697"/>
          </a:xfrm>
          <a:prstGeom prst="rect">
            <a:avLst/>
          </a:prstGeom>
          <a:noFill/>
        </p:spPr>
      </p:pic>
      <p:sp>
        <p:nvSpPr>
          <p:cNvPr id="11" name="TextBox 10"/>
          <p:cNvSpPr txBox="1"/>
          <p:nvPr/>
        </p:nvSpPr>
        <p:spPr>
          <a:xfrm>
            <a:off x="142844" y="1500174"/>
            <a:ext cx="500066" cy="430887"/>
          </a:xfrm>
          <a:prstGeom prst="rect">
            <a:avLst/>
          </a:prstGeom>
          <a:solidFill>
            <a:schemeClr val="bg1"/>
          </a:solidFill>
        </p:spPr>
        <p:txBody>
          <a:bodyPr wrap="square" rtlCol="0">
            <a:spAutoFit/>
          </a:bodyPr>
          <a:lstStyle/>
          <a:p>
            <a:pPr algn="ctr"/>
            <a:r>
              <a:rPr lang="ru-RU" sz="1100" dirty="0" smtClean="0">
                <a:latin typeface="Times New Roman" pitchFamily="18" charset="0"/>
                <a:cs typeface="Times New Roman" pitchFamily="18" charset="0"/>
              </a:rPr>
              <a:t>611</a:t>
            </a:r>
          </a:p>
          <a:p>
            <a:pPr algn="ctr"/>
            <a:r>
              <a:rPr lang="ru-RU" sz="1100" dirty="0" smtClean="0">
                <a:latin typeface="Times New Roman" pitchFamily="18" charset="0"/>
                <a:cs typeface="Times New Roman" pitchFamily="18" charset="0"/>
              </a:rPr>
              <a:t>Б201</a:t>
            </a:r>
            <a:endParaRPr lang="ru-RU" sz="11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C:\Documents and Settings\Пользователь\Рабочий стол\Новая папка (3)\Изображение 1664.jpg"/>
          <p:cNvPicPr/>
          <p:nvPr/>
        </p:nvPicPr>
        <p:blipFill>
          <a:blip r:embed="rId3" cstate="print">
            <a:lum bright="20000" contrast="10000"/>
          </a:blip>
          <a:srcRect l="3448" t="3125" r="3448"/>
          <a:stretch>
            <a:fillRect/>
          </a:stretch>
        </p:blipFill>
        <p:spPr bwMode="auto">
          <a:xfrm>
            <a:off x="214282" y="4071942"/>
            <a:ext cx="2286016" cy="2071702"/>
          </a:xfrm>
          <a:prstGeom prst="rect">
            <a:avLst/>
          </a:prstGeom>
          <a:noFill/>
          <a:ln w="9525">
            <a:noFill/>
            <a:miter lim="800000"/>
            <a:headEnd/>
            <a:tailEnd/>
          </a:ln>
        </p:spPr>
      </p:pic>
      <p:pic>
        <p:nvPicPr>
          <p:cNvPr id="6" name="Рисунок 5" descr="C:\Documents and Settings\Пользователь\Рабочий стол\Новая папка (3)\Изображение 1660.jpg"/>
          <p:cNvPicPr/>
          <p:nvPr/>
        </p:nvPicPr>
        <p:blipFill>
          <a:blip r:embed="rId4" cstate="print"/>
          <a:srcRect t="2941" r="9091"/>
          <a:stretch>
            <a:fillRect/>
          </a:stretch>
        </p:blipFill>
        <p:spPr bwMode="auto">
          <a:xfrm>
            <a:off x="571472" y="1285860"/>
            <a:ext cx="1428760" cy="2071702"/>
          </a:xfrm>
          <a:prstGeom prst="rect">
            <a:avLst/>
          </a:prstGeom>
          <a:noFill/>
          <a:ln w="9525">
            <a:noFill/>
            <a:miter lim="800000"/>
            <a:headEnd/>
            <a:tailEnd/>
          </a:ln>
        </p:spPr>
      </p:pic>
      <p:sp>
        <p:nvSpPr>
          <p:cNvPr id="7" name="TextBox 6"/>
          <p:cNvSpPr txBox="1"/>
          <p:nvPr/>
        </p:nvSpPr>
        <p:spPr>
          <a:xfrm>
            <a:off x="357158" y="142852"/>
            <a:ext cx="8215370" cy="923330"/>
          </a:xfrm>
          <a:prstGeom prst="rect">
            <a:avLst/>
          </a:prstGeom>
          <a:noFill/>
        </p:spPr>
        <p:txBody>
          <a:bodyPr wrap="square" rtlCol="0">
            <a:spAutoFit/>
          </a:bodyPr>
          <a:lstStyle/>
          <a:p>
            <a:r>
              <a:rPr lang="ru-RU" b="1" i="1" dirty="0" smtClean="0">
                <a:solidFill>
                  <a:schemeClr val="accent2">
                    <a:lumMod val="50000"/>
                  </a:schemeClr>
                </a:solidFill>
                <a:latin typeface="Times New Roman" pitchFamily="18" charset="0"/>
                <a:cs typeface="Times New Roman" pitchFamily="18" charset="0"/>
              </a:rPr>
              <a:t>Эпидемический сборник : работы научной комиссии по изучению инфекционных болезней при Ростовском эвакопункте. – Ростов на Дону : Издание Санпросвета СКОВСУ</a:t>
            </a:r>
            <a:r>
              <a:rPr lang="ru-RU" b="1" i="1" smtClean="0">
                <a:solidFill>
                  <a:schemeClr val="accent2">
                    <a:lumMod val="50000"/>
                  </a:schemeClr>
                </a:solidFill>
                <a:latin typeface="Times New Roman" pitchFamily="18" charset="0"/>
                <a:cs typeface="Times New Roman" pitchFamily="18" charset="0"/>
              </a:rPr>
              <a:t>,  1921</a:t>
            </a:r>
            <a:r>
              <a:rPr lang="ru-RU" b="1" i="1" dirty="0" smtClean="0">
                <a:solidFill>
                  <a:schemeClr val="accent2">
                    <a:lumMod val="50000"/>
                  </a:schemeClr>
                </a:solidFill>
                <a:latin typeface="Times New Roman" pitchFamily="18" charset="0"/>
                <a:cs typeface="Times New Roman" pitchFamily="18" charset="0"/>
              </a:rPr>
              <a:t>. – 340 с.</a:t>
            </a:r>
            <a:endParaRPr lang="ru-RU" b="1" i="1" dirty="0">
              <a:solidFill>
                <a:schemeClr val="accent2">
                  <a:lumMod val="50000"/>
                </a:schemeClr>
              </a:solidFill>
              <a:latin typeface="Times New Roman" pitchFamily="18" charset="0"/>
              <a:cs typeface="Times New Roman" pitchFamily="18" charset="0"/>
            </a:endParaRPr>
          </a:p>
        </p:txBody>
      </p:sp>
      <p:sp>
        <p:nvSpPr>
          <p:cNvPr id="8" name="TextBox 7"/>
          <p:cNvSpPr txBox="1"/>
          <p:nvPr/>
        </p:nvSpPr>
        <p:spPr>
          <a:xfrm>
            <a:off x="2714612" y="1928802"/>
            <a:ext cx="5857916" cy="3970318"/>
          </a:xfrm>
          <a:prstGeom prst="rect">
            <a:avLst/>
          </a:prstGeom>
          <a:noFill/>
        </p:spPr>
        <p:txBody>
          <a:bodyPr wrap="square" rtlCol="0">
            <a:spAutoFit/>
          </a:bodyPr>
          <a:lstStyle/>
          <a:p>
            <a:pPr algn="just"/>
            <a:r>
              <a:rPr lang="ru-RU" dirty="0" smtClean="0">
                <a:solidFill>
                  <a:schemeClr val="accent2">
                    <a:lumMod val="75000"/>
                  </a:schemeClr>
                </a:solidFill>
                <a:latin typeface="Times New Roman" pitchFamily="18" charset="0"/>
                <a:cs typeface="Times New Roman" pitchFamily="18" charset="0"/>
              </a:rPr>
              <a:t>    Книга представляет собой сборник трудов Комиссии по изучению инфекционных заболеваний, организовавшейся в 1920 году при Ростовском на Дону Эвакуационном Пункте. Комиссия эта первоначально носила скромное название Комиссии по исследованию эпидемической желтухи, однако по мере того,  как сама жизнь выдвигала ряд новых задач,  связанных с развитием на Юго-Востоке России холеры, сыпного и возвратного тифов, эпидемического анцефалита и прочие, круг занятий Комиссии потребовал неизбежного расширения. Увеличился состав ее членов, в ее работу оказались вовлеченными представители и медицинского факультета Донского Университета и почти всех заразных госпиталей городов Ростова и Нахичевани на Дону.</a:t>
            </a:r>
            <a:endParaRPr lang="ru-RU" dirty="0">
              <a:solidFill>
                <a:schemeClr val="accent2">
                  <a:lumMod val="75000"/>
                </a:schemeClr>
              </a:solidFill>
              <a:latin typeface="Times New Roman" pitchFamily="18" charset="0"/>
              <a:cs typeface="Times New Roman" pitchFamily="18" charset="0"/>
            </a:endParaRPr>
          </a:p>
        </p:txBody>
      </p:sp>
      <p:sp>
        <p:nvSpPr>
          <p:cNvPr id="9" name="TextBox 8"/>
          <p:cNvSpPr txBox="1"/>
          <p:nvPr/>
        </p:nvSpPr>
        <p:spPr>
          <a:xfrm>
            <a:off x="571472" y="1285860"/>
            <a:ext cx="571504" cy="430887"/>
          </a:xfrm>
          <a:prstGeom prst="rect">
            <a:avLst/>
          </a:prstGeom>
          <a:solidFill>
            <a:schemeClr val="bg1"/>
          </a:solidFill>
        </p:spPr>
        <p:txBody>
          <a:bodyPr wrap="square" rtlCol="0">
            <a:spAutoFit/>
          </a:bodyPr>
          <a:lstStyle/>
          <a:p>
            <a:pPr algn="ctr"/>
            <a:r>
              <a:rPr lang="ru-RU" sz="1100" dirty="0" smtClean="0">
                <a:latin typeface="Times New Roman" pitchFamily="18" charset="0"/>
                <a:cs typeface="Times New Roman" pitchFamily="18" charset="0"/>
              </a:rPr>
              <a:t>616-9</a:t>
            </a:r>
          </a:p>
          <a:p>
            <a:pPr algn="ctr"/>
            <a:r>
              <a:rPr lang="ru-RU" sz="1100" dirty="0" smtClean="0">
                <a:latin typeface="Times New Roman" pitchFamily="18" charset="0"/>
                <a:cs typeface="Times New Roman" pitchFamily="18" charset="0"/>
              </a:rPr>
              <a:t>Э 71</a:t>
            </a:r>
            <a:endParaRPr lang="ru-RU" sz="11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 name="Рисунок 6" descr="C:\Documents and Settings\Пользователь\Рабочий стол\Новая папка (3)\Изображение 1647.jpg"/>
          <p:cNvPicPr/>
          <p:nvPr/>
        </p:nvPicPr>
        <p:blipFill>
          <a:blip r:embed="rId3" cstate="print"/>
          <a:srcRect t="3226" r="5556" b="3226"/>
          <a:stretch>
            <a:fillRect/>
          </a:stretch>
        </p:blipFill>
        <p:spPr bwMode="auto">
          <a:xfrm>
            <a:off x="6500826" y="1285860"/>
            <a:ext cx="2428892" cy="2071702"/>
          </a:xfrm>
          <a:prstGeom prst="rect">
            <a:avLst/>
          </a:prstGeom>
          <a:noFill/>
          <a:ln w="9525">
            <a:noFill/>
            <a:miter lim="800000"/>
            <a:headEnd/>
            <a:tailEnd/>
          </a:ln>
        </p:spPr>
      </p:pic>
      <p:pic>
        <p:nvPicPr>
          <p:cNvPr id="8" name="Рисунок 7" descr="C:\Documents and Settings\Пользователь\Рабочий стол\Новая папка (3)\Изображение 1663.jpg"/>
          <p:cNvPicPr/>
          <p:nvPr/>
        </p:nvPicPr>
        <p:blipFill>
          <a:blip r:embed="rId4" cstate="print"/>
          <a:srcRect l="8000" t="3030" r="8000"/>
          <a:stretch>
            <a:fillRect/>
          </a:stretch>
        </p:blipFill>
        <p:spPr bwMode="auto">
          <a:xfrm>
            <a:off x="285720" y="1214422"/>
            <a:ext cx="1500198" cy="2286016"/>
          </a:xfrm>
          <a:prstGeom prst="rect">
            <a:avLst/>
          </a:prstGeom>
          <a:noFill/>
          <a:ln w="9525">
            <a:noFill/>
            <a:miter lim="800000"/>
            <a:headEnd/>
            <a:tailEnd/>
          </a:ln>
        </p:spPr>
      </p:pic>
      <p:sp>
        <p:nvSpPr>
          <p:cNvPr id="9" name="TextBox 8"/>
          <p:cNvSpPr txBox="1"/>
          <p:nvPr/>
        </p:nvSpPr>
        <p:spPr>
          <a:xfrm>
            <a:off x="357158" y="142852"/>
            <a:ext cx="8143932" cy="646331"/>
          </a:xfrm>
          <a:prstGeom prst="rect">
            <a:avLst/>
          </a:prstGeom>
          <a:noFill/>
        </p:spPr>
        <p:txBody>
          <a:bodyPr wrap="square" rtlCol="0">
            <a:spAutoFit/>
          </a:bodyPr>
          <a:lstStyle/>
          <a:p>
            <a:r>
              <a:rPr lang="ru-RU" b="1" i="1" dirty="0" err="1" smtClean="0">
                <a:solidFill>
                  <a:schemeClr val="accent2">
                    <a:lumMod val="50000"/>
                  </a:schemeClr>
                </a:solidFill>
                <a:latin typeface="Times New Roman" pitchFamily="18" charset="0"/>
                <a:cs typeface="Times New Roman" pitchFamily="18" charset="0"/>
              </a:rPr>
              <a:t>Вангер</a:t>
            </a:r>
            <a:r>
              <a:rPr lang="en-US" b="1" i="1" dirty="0">
                <a:solidFill>
                  <a:schemeClr val="accent2">
                    <a:lumMod val="50000"/>
                  </a:schemeClr>
                </a:solidFill>
                <a:latin typeface="Times New Roman" pitchFamily="18" charset="0"/>
                <a:cs typeface="Times New Roman" pitchFamily="18" charset="0"/>
              </a:rPr>
              <a:t>,</a:t>
            </a:r>
            <a:r>
              <a:rPr lang="ru-RU" b="1" i="1" dirty="0" smtClean="0">
                <a:solidFill>
                  <a:schemeClr val="accent2">
                    <a:lumMod val="50000"/>
                  </a:schemeClr>
                </a:solidFill>
                <a:latin typeface="Times New Roman" pitchFamily="18" charset="0"/>
                <a:cs typeface="Times New Roman" pitchFamily="18" charset="0"/>
              </a:rPr>
              <a:t> Ю. Н. Рассказы о том , как устроено и работает наше тело /  Ю. Н. Вангер. – Берлин </a:t>
            </a:r>
            <a:r>
              <a:rPr lang="en-US" b="1" i="1" dirty="0" smtClean="0">
                <a:solidFill>
                  <a:schemeClr val="accent2">
                    <a:lumMod val="50000"/>
                  </a:schemeClr>
                </a:solidFill>
                <a:latin typeface="Times New Roman" pitchFamily="18" charset="0"/>
                <a:cs typeface="Times New Roman" pitchFamily="18" charset="0"/>
              </a:rPr>
              <a:t>:</a:t>
            </a:r>
            <a:r>
              <a:rPr lang="ru-RU"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Государственное издательство РСФСР, 1921. – 126 с.</a:t>
            </a:r>
            <a:endParaRPr lang="ru-RU" b="1" i="1" dirty="0">
              <a:solidFill>
                <a:schemeClr val="accent2">
                  <a:lumMod val="50000"/>
                </a:schemeClr>
              </a:solidFill>
              <a:latin typeface="Times New Roman" pitchFamily="18" charset="0"/>
              <a:cs typeface="Times New Roman" pitchFamily="18" charset="0"/>
            </a:endParaRPr>
          </a:p>
        </p:txBody>
      </p:sp>
      <p:pic>
        <p:nvPicPr>
          <p:cNvPr id="4" name="Picture 2" descr="C:\Documents and Settings\Пользователь\Рабочий стол\240-NP_zm5XzK4.gif"/>
          <p:cNvPicPr>
            <a:picLocks noChangeAspect="1" noChangeArrowheads="1"/>
          </p:cNvPicPr>
          <p:nvPr/>
        </p:nvPicPr>
        <p:blipFill>
          <a:blip r:embed="rId5"/>
          <a:srcRect/>
          <a:stretch>
            <a:fillRect/>
          </a:stretch>
        </p:blipFill>
        <p:spPr bwMode="auto">
          <a:xfrm>
            <a:off x="214282" y="4071942"/>
            <a:ext cx="1905000" cy="2352675"/>
          </a:xfrm>
          <a:prstGeom prst="rect">
            <a:avLst/>
          </a:prstGeom>
          <a:noFill/>
        </p:spPr>
      </p:pic>
      <p:sp>
        <p:nvSpPr>
          <p:cNvPr id="10" name="TextBox 9"/>
          <p:cNvSpPr txBox="1"/>
          <p:nvPr/>
        </p:nvSpPr>
        <p:spPr>
          <a:xfrm>
            <a:off x="2500298" y="3571876"/>
            <a:ext cx="6286544" cy="2585323"/>
          </a:xfrm>
          <a:prstGeom prst="rect">
            <a:avLst/>
          </a:prstGeom>
          <a:noFill/>
        </p:spPr>
        <p:txBody>
          <a:bodyPr wrap="square" rtlCol="0">
            <a:spAutoFit/>
          </a:bodyPr>
          <a:lstStyle/>
          <a:p>
            <a:pPr algn="ctr"/>
            <a:r>
              <a:rPr lang="ru-RU" b="1" dirty="0" smtClean="0">
                <a:solidFill>
                  <a:schemeClr val="accent2">
                    <a:lumMod val="50000"/>
                  </a:schemeClr>
                </a:solidFill>
                <a:latin typeface="Times New Roman" pitchFamily="18" charset="0"/>
                <a:cs typeface="Times New Roman" pitchFamily="18" charset="0"/>
              </a:rPr>
              <a:t>Вагнер Юлий Николаевич</a:t>
            </a:r>
          </a:p>
          <a:p>
            <a:pPr algn="ctr"/>
            <a:r>
              <a:rPr lang="ru-RU" b="1" dirty="0" smtClean="0">
                <a:solidFill>
                  <a:schemeClr val="accent2">
                    <a:lumMod val="50000"/>
                  </a:schemeClr>
                </a:solidFill>
                <a:latin typeface="Times New Roman" pitchFamily="18" charset="0"/>
                <a:cs typeface="Times New Roman" pitchFamily="18" charset="0"/>
              </a:rPr>
              <a:t>(1865 — 1945)</a:t>
            </a:r>
          </a:p>
          <a:p>
            <a:pPr algn="ctr"/>
            <a:r>
              <a:rPr lang="ru-RU" b="1" dirty="0" smtClean="0">
                <a:solidFill>
                  <a:schemeClr val="accent2">
                    <a:lumMod val="50000"/>
                  </a:schemeClr>
                </a:solidFill>
                <a:latin typeface="Times New Roman" pitchFamily="18" charset="0"/>
                <a:cs typeface="Times New Roman" pitchFamily="18" charset="0"/>
              </a:rPr>
              <a:t>- русский зоолог, сын зоолога Николая Петровича Вагнера.</a:t>
            </a:r>
          </a:p>
          <a:p>
            <a:pPr algn="just"/>
            <a:r>
              <a:rPr lang="ru-RU" dirty="0" smtClean="0">
                <a:solidFill>
                  <a:schemeClr val="accent2">
                    <a:lumMod val="75000"/>
                  </a:schemeClr>
                </a:solidFill>
                <a:latin typeface="Times New Roman" pitchFamily="18" charset="0"/>
                <a:cs typeface="Times New Roman" pitchFamily="18" charset="0"/>
              </a:rPr>
              <a:t>    Он считался одним из лучших специалистов в стране в области изучения блох. Большим вкладом в науку стал ряд его монографических исследований о блохах. Автор ряда научно-популярных работ из серии «Наука для всех», а также и автор многочисленных детских рассказов и рассказов о природе.</a:t>
            </a:r>
            <a:endParaRPr lang="ru-RU" dirty="0">
              <a:solidFill>
                <a:schemeClr val="accent2">
                  <a:lumMod val="75000"/>
                </a:schemeClr>
              </a:solidFill>
              <a:latin typeface="Times New Roman" pitchFamily="18" charset="0"/>
              <a:cs typeface="Times New Roman" pitchFamily="18" charset="0"/>
            </a:endParaRPr>
          </a:p>
        </p:txBody>
      </p:sp>
      <p:sp>
        <p:nvSpPr>
          <p:cNvPr id="11" name="TextBox 10"/>
          <p:cNvSpPr txBox="1"/>
          <p:nvPr/>
        </p:nvSpPr>
        <p:spPr>
          <a:xfrm>
            <a:off x="2071670" y="1142984"/>
            <a:ext cx="4214842" cy="2031325"/>
          </a:xfrm>
          <a:prstGeom prst="rect">
            <a:avLst/>
          </a:prstGeom>
          <a:noFill/>
        </p:spPr>
        <p:txBody>
          <a:bodyPr wrap="square" rtlCol="0">
            <a:spAutoFit/>
          </a:bodyPr>
          <a:lstStyle/>
          <a:p>
            <a:pPr algn="just"/>
            <a:r>
              <a:rPr lang="ru-RU" dirty="0" smtClean="0">
                <a:solidFill>
                  <a:schemeClr val="accent2">
                    <a:lumMod val="75000"/>
                  </a:schemeClr>
                </a:solidFill>
              </a:rPr>
              <a:t>     </a:t>
            </a:r>
            <a:r>
              <a:rPr lang="ru-RU" dirty="0" smtClean="0">
                <a:solidFill>
                  <a:schemeClr val="accent2">
                    <a:lumMod val="75000"/>
                  </a:schemeClr>
                </a:solidFill>
                <a:latin typeface="Times New Roman" pitchFamily="18" charset="0"/>
                <a:cs typeface="Times New Roman" pitchFamily="18" charset="0"/>
              </a:rPr>
              <a:t>В своей работе автор старался показать, как все органы  человеческого тела связаны между собой. Он пишет , «что наше тело не есть простое собрание органов, а чудно устроенная машина, где все ее части правильно пригнаны и потому она вся правильно работает».</a:t>
            </a:r>
            <a:endParaRPr lang="ru-RU" dirty="0">
              <a:solidFill>
                <a:schemeClr val="accent2">
                  <a:lumMod val="75000"/>
                </a:schemeClr>
              </a:solidFill>
              <a:latin typeface="Times New Roman" pitchFamily="18" charset="0"/>
              <a:cs typeface="Times New Roman" pitchFamily="18" charset="0"/>
            </a:endParaRPr>
          </a:p>
        </p:txBody>
      </p:sp>
      <p:sp>
        <p:nvSpPr>
          <p:cNvPr id="12" name="TextBox 11"/>
          <p:cNvSpPr txBox="1"/>
          <p:nvPr/>
        </p:nvSpPr>
        <p:spPr>
          <a:xfrm>
            <a:off x="285720" y="1214422"/>
            <a:ext cx="500066" cy="430887"/>
          </a:xfrm>
          <a:prstGeom prst="rect">
            <a:avLst/>
          </a:prstGeom>
          <a:solidFill>
            <a:schemeClr val="bg1"/>
          </a:solidFill>
        </p:spPr>
        <p:txBody>
          <a:bodyPr wrap="square" rtlCol="0">
            <a:spAutoFit/>
          </a:bodyPr>
          <a:lstStyle/>
          <a:p>
            <a:pPr algn="ctr"/>
            <a:r>
              <a:rPr lang="ru-RU" sz="1100" dirty="0" smtClean="0">
                <a:latin typeface="Times New Roman" pitchFamily="18" charset="0"/>
                <a:cs typeface="Times New Roman" pitchFamily="18" charset="0"/>
              </a:rPr>
              <a:t>612</a:t>
            </a:r>
          </a:p>
          <a:p>
            <a:pPr algn="ctr"/>
            <a:r>
              <a:rPr lang="ru-RU" sz="1100" dirty="0" smtClean="0">
                <a:latin typeface="Times New Roman" pitchFamily="18" charset="0"/>
                <a:cs typeface="Times New Roman" pitchFamily="18" charset="0"/>
              </a:rPr>
              <a:t>В 12</a:t>
            </a:r>
            <a:endParaRPr lang="ru-RU" sz="11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C:\Documents and Settings\Пользователь\Рабочий стол\Новая папка (3)\Изображение 1627.jpg"/>
          <p:cNvPicPr/>
          <p:nvPr/>
        </p:nvPicPr>
        <p:blipFill>
          <a:blip r:embed="rId3" cstate="print">
            <a:lum bright="10000" contrast="20000"/>
          </a:blip>
          <a:srcRect l="3704" t="2941" r="11111" b="2941"/>
          <a:stretch>
            <a:fillRect/>
          </a:stretch>
        </p:blipFill>
        <p:spPr bwMode="auto">
          <a:xfrm>
            <a:off x="214282" y="1071546"/>
            <a:ext cx="1500198" cy="2143140"/>
          </a:xfrm>
          <a:prstGeom prst="rect">
            <a:avLst/>
          </a:prstGeom>
          <a:noFill/>
          <a:ln w="9525">
            <a:noFill/>
            <a:miter lim="800000"/>
            <a:headEnd/>
            <a:tailEnd/>
          </a:ln>
        </p:spPr>
      </p:pic>
      <p:pic>
        <p:nvPicPr>
          <p:cNvPr id="6" name="Рисунок 5" descr="C:\Documents and Settings\Пользователь\Рабочий стол\Новая папка (3)\Изображение 1678.jpg"/>
          <p:cNvPicPr/>
          <p:nvPr/>
        </p:nvPicPr>
        <p:blipFill>
          <a:blip r:embed="rId4" cstate="print">
            <a:lum bright="10000" contrast="20000"/>
          </a:blip>
          <a:srcRect r="4878"/>
          <a:stretch>
            <a:fillRect/>
          </a:stretch>
        </p:blipFill>
        <p:spPr bwMode="auto">
          <a:xfrm>
            <a:off x="6143636" y="1071546"/>
            <a:ext cx="2786081" cy="2214578"/>
          </a:xfrm>
          <a:prstGeom prst="rect">
            <a:avLst/>
          </a:prstGeom>
          <a:noFill/>
          <a:ln w="9525">
            <a:noFill/>
            <a:miter lim="800000"/>
            <a:headEnd/>
            <a:tailEnd/>
          </a:ln>
        </p:spPr>
      </p:pic>
      <p:sp>
        <p:nvSpPr>
          <p:cNvPr id="7" name="TextBox 6"/>
          <p:cNvSpPr txBox="1"/>
          <p:nvPr/>
        </p:nvSpPr>
        <p:spPr>
          <a:xfrm>
            <a:off x="357158" y="142852"/>
            <a:ext cx="8572560" cy="923330"/>
          </a:xfrm>
          <a:prstGeom prst="rect">
            <a:avLst/>
          </a:prstGeom>
          <a:noFill/>
        </p:spPr>
        <p:txBody>
          <a:bodyPr wrap="square" rtlCol="0">
            <a:spAutoFit/>
          </a:bodyPr>
          <a:lstStyle/>
          <a:p>
            <a:r>
              <a:rPr lang="ru-RU" b="1" i="1" dirty="0" smtClean="0">
                <a:solidFill>
                  <a:schemeClr val="accent2">
                    <a:lumMod val="50000"/>
                  </a:schemeClr>
                </a:solidFill>
                <a:latin typeface="Times New Roman" pitchFamily="18" charset="0"/>
                <a:cs typeface="Times New Roman" pitchFamily="18" charset="0"/>
              </a:rPr>
              <a:t>Павловский</a:t>
            </a:r>
            <a:r>
              <a:rPr lang="ru-RU" b="1" i="1" dirty="0">
                <a:solidFill>
                  <a:schemeClr val="accent2">
                    <a:lumMod val="50000"/>
                  </a:schemeClr>
                </a:solidFill>
                <a:latin typeface="Times New Roman" pitchFamily="18" charset="0"/>
                <a:cs typeface="Times New Roman" pitchFamily="18" charset="0"/>
              </a:rPr>
              <a:t>,</a:t>
            </a:r>
            <a:r>
              <a:rPr lang="ru-RU" b="1" i="1" dirty="0" smtClean="0">
                <a:solidFill>
                  <a:schemeClr val="accent2">
                    <a:lumMod val="50000"/>
                  </a:schemeClr>
                </a:solidFill>
                <a:latin typeface="Times New Roman" pitchFamily="18" charset="0"/>
                <a:cs typeface="Times New Roman" pitchFamily="18" charset="0"/>
              </a:rPr>
              <a:t> Е. Н. Мухи. Строение, жизнь, распространение ими заразных болезней, паразитирование у человека и борьба с ними  / Е. Н. Павловский. – Москва : Издание народного комиссариата здравоохранения, 1921. – 100 с. </a:t>
            </a:r>
            <a:endParaRPr lang="ru-RU" b="1" i="1" dirty="0">
              <a:solidFill>
                <a:schemeClr val="accent2">
                  <a:lumMod val="50000"/>
                </a:schemeClr>
              </a:solidFill>
              <a:latin typeface="Times New Roman" pitchFamily="18" charset="0"/>
              <a:cs typeface="Times New Roman" pitchFamily="18" charset="0"/>
            </a:endParaRPr>
          </a:p>
        </p:txBody>
      </p:sp>
      <p:sp>
        <p:nvSpPr>
          <p:cNvPr id="8" name="TextBox 7"/>
          <p:cNvSpPr txBox="1"/>
          <p:nvPr/>
        </p:nvSpPr>
        <p:spPr>
          <a:xfrm>
            <a:off x="2071670" y="1071546"/>
            <a:ext cx="3786214" cy="2308324"/>
          </a:xfrm>
          <a:prstGeom prst="rect">
            <a:avLst/>
          </a:prstGeom>
          <a:noFill/>
        </p:spPr>
        <p:txBody>
          <a:bodyPr wrap="square" rtlCol="0">
            <a:spAutoFit/>
          </a:bodyPr>
          <a:lstStyle/>
          <a:p>
            <a:pPr algn="just"/>
            <a:r>
              <a:rPr lang="ru-RU" dirty="0" smtClean="0">
                <a:solidFill>
                  <a:schemeClr val="accent2">
                    <a:lumMod val="75000"/>
                  </a:schemeClr>
                </a:solidFill>
                <a:latin typeface="Times New Roman" pitchFamily="18" charset="0"/>
                <a:cs typeface="Times New Roman" pitchFamily="18" charset="0"/>
              </a:rPr>
              <a:t>     Предлагаемая книжка посвящена главным образом комнатной мухе; попутно даются сведения и о других мухах, встречающихся, хотя и реже, близ человека. Из них затрагиваются лишь те, которые по своим биологическим особенностям важны в гигиеническом отношении</a:t>
            </a:r>
            <a:r>
              <a:rPr lang="ru-RU" dirty="0" smtClean="0"/>
              <a:t>.</a:t>
            </a:r>
            <a:endParaRPr lang="ru-RU" dirty="0"/>
          </a:p>
        </p:txBody>
      </p:sp>
      <p:pic>
        <p:nvPicPr>
          <p:cNvPr id="2050" name="Picture 2" descr="C:\Documents and Settings\Пользователь\Рабочий стол\200px-Pavlovsky_e.jpg"/>
          <p:cNvPicPr>
            <a:picLocks noChangeAspect="1" noChangeArrowheads="1"/>
          </p:cNvPicPr>
          <p:nvPr/>
        </p:nvPicPr>
        <p:blipFill>
          <a:blip r:embed="rId5"/>
          <a:srcRect/>
          <a:stretch>
            <a:fillRect/>
          </a:stretch>
        </p:blipFill>
        <p:spPr bwMode="auto">
          <a:xfrm>
            <a:off x="6929454" y="3929066"/>
            <a:ext cx="1905000" cy="2705100"/>
          </a:xfrm>
          <a:prstGeom prst="rect">
            <a:avLst/>
          </a:prstGeom>
          <a:noFill/>
        </p:spPr>
      </p:pic>
      <p:sp>
        <p:nvSpPr>
          <p:cNvPr id="10" name="TextBox 9"/>
          <p:cNvSpPr txBox="1"/>
          <p:nvPr/>
        </p:nvSpPr>
        <p:spPr>
          <a:xfrm>
            <a:off x="285720" y="3357562"/>
            <a:ext cx="6429420" cy="3416320"/>
          </a:xfrm>
          <a:prstGeom prst="rect">
            <a:avLst/>
          </a:prstGeom>
          <a:noFill/>
        </p:spPr>
        <p:txBody>
          <a:bodyPr wrap="square" rtlCol="0">
            <a:spAutoFit/>
          </a:bodyPr>
          <a:lstStyle/>
          <a:p>
            <a:pPr algn="ctr"/>
            <a:r>
              <a:rPr lang="ru-RU" b="1" i="1" dirty="0" smtClean="0">
                <a:solidFill>
                  <a:schemeClr val="accent2">
                    <a:lumMod val="50000"/>
                  </a:schemeClr>
                </a:solidFill>
                <a:latin typeface="Times New Roman" pitchFamily="18" charset="0"/>
                <a:cs typeface="Times New Roman" pitchFamily="18" charset="0"/>
              </a:rPr>
              <a:t>ПАВЛОВСКИЙ Евгений Никанорович </a:t>
            </a:r>
          </a:p>
          <a:p>
            <a:pPr algn="ctr"/>
            <a:r>
              <a:rPr lang="ru-RU" b="1" i="1" dirty="0" smtClean="0">
                <a:solidFill>
                  <a:schemeClr val="accent2">
                    <a:lumMod val="50000"/>
                  </a:schemeClr>
                </a:solidFill>
                <a:latin typeface="Times New Roman" pitchFamily="18" charset="0"/>
                <a:cs typeface="Times New Roman" pitchFamily="18" charset="0"/>
              </a:rPr>
              <a:t>(1884—1965)</a:t>
            </a:r>
          </a:p>
          <a:p>
            <a:pPr algn="ctr"/>
            <a:r>
              <a:rPr lang="ru-RU" b="1" i="1" dirty="0" smtClean="0">
                <a:solidFill>
                  <a:schemeClr val="accent2">
                    <a:lumMod val="50000"/>
                  </a:schemeClr>
                </a:solidFill>
                <a:latin typeface="Times New Roman" pitchFamily="18" charset="0"/>
                <a:cs typeface="Times New Roman" pitchFamily="18" charset="0"/>
              </a:rPr>
              <a:t>— выдающийся советский зоолог и паразитолог, создатель учения о природной очаговости болезней, основатель научной школы; академик АН (1939) и АМН (1944), генерал-лейтенант медицинской службы, Герой Социалистического Труда (1964), лауреат Государственных (1941, 1950) и Ленинской (1965) премий, почетный член АН Таджикской ССР (1951), Академий наук Польши, Чехословакии и Ирана, а также ряда зарубежных научных обществ, засл. деятель науки РСФСР (1933) и Таджикской ССР (1943). Депутат Верховного Совета СССР (1946—1958). Член КПСС с 1941 г.</a:t>
            </a:r>
            <a:endParaRPr lang="ru-RU" b="1" i="1" dirty="0">
              <a:solidFill>
                <a:schemeClr val="accent2">
                  <a:lumMod val="50000"/>
                </a:schemeClr>
              </a:solidFill>
              <a:latin typeface="Times New Roman" pitchFamily="18" charset="0"/>
              <a:cs typeface="Times New Roman" pitchFamily="18" charset="0"/>
            </a:endParaRPr>
          </a:p>
        </p:txBody>
      </p:sp>
      <p:sp>
        <p:nvSpPr>
          <p:cNvPr id="11" name="TextBox 10"/>
          <p:cNvSpPr txBox="1"/>
          <p:nvPr/>
        </p:nvSpPr>
        <p:spPr>
          <a:xfrm>
            <a:off x="214282" y="1071546"/>
            <a:ext cx="571504" cy="430887"/>
          </a:xfrm>
          <a:prstGeom prst="rect">
            <a:avLst/>
          </a:prstGeom>
          <a:solidFill>
            <a:schemeClr val="bg1"/>
          </a:solidFill>
        </p:spPr>
        <p:txBody>
          <a:bodyPr wrap="square" rtlCol="0">
            <a:spAutoFit/>
          </a:bodyPr>
          <a:lstStyle/>
          <a:p>
            <a:pPr algn="ctr"/>
            <a:r>
              <a:rPr lang="ru-RU" sz="1100" dirty="0" smtClean="0">
                <a:latin typeface="Times New Roman" pitchFamily="18" charset="0"/>
                <a:cs typeface="Times New Roman" pitchFamily="18" charset="0"/>
              </a:rPr>
              <a:t>616-9</a:t>
            </a:r>
          </a:p>
          <a:p>
            <a:pPr algn="ctr"/>
            <a:r>
              <a:rPr lang="ru-RU" sz="1100" dirty="0" smtClean="0">
                <a:latin typeface="Times New Roman" pitchFamily="18" charset="0"/>
                <a:cs typeface="Times New Roman" pitchFamily="18" charset="0"/>
              </a:rPr>
              <a:t>П 12</a:t>
            </a:r>
            <a:endParaRPr lang="ru-RU" sz="11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C:\Documents and Settings\Пользователь\Рабочий стол\Новая папка (3)\Изображение 1621.jpg"/>
          <p:cNvPicPr/>
          <p:nvPr/>
        </p:nvPicPr>
        <p:blipFill>
          <a:blip r:embed="rId3" cstate="print">
            <a:lum contrast="30000"/>
          </a:blip>
          <a:srcRect t="2632" r="9677"/>
          <a:stretch>
            <a:fillRect/>
          </a:stretch>
        </p:blipFill>
        <p:spPr bwMode="auto">
          <a:xfrm>
            <a:off x="214282" y="1000109"/>
            <a:ext cx="1785950" cy="2428892"/>
          </a:xfrm>
          <a:prstGeom prst="rect">
            <a:avLst/>
          </a:prstGeom>
          <a:noFill/>
          <a:ln w="9525">
            <a:noFill/>
            <a:miter lim="800000"/>
            <a:headEnd/>
            <a:tailEnd/>
          </a:ln>
        </p:spPr>
      </p:pic>
      <p:sp>
        <p:nvSpPr>
          <p:cNvPr id="6" name="TextBox 5"/>
          <p:cNvSpPr txBox="1"/>
          <p:nvPr/>
        </p:nvSpPr>
        <p:spPr>
          <a:xfrm>
            <a:off x="214282" y="0"/>
            <a:ext cx="8786874" cy="923330"/>
          </a:xfrm>
          <a:prstGeom prst="rect">
            <a:avLst/>
          </a:prstGeom>
          <a:noFill/>
        </p:spPr>
        <p:txBody>
          <a:bodyPr wrap="square" rtlCol="0">
            <a:spAutoFit/>
          </a:bodyPr>
          <a:lstStyle/>
          <a:p>
            <a:r>
              <a:rPr lang="ru-RU" b="1" i="1" dirty="0" smtClean="0">
                <a:solidFill>
                  <a:schemeClr val="accent2">
                    <a:lumMod val="50000"/>
                  </a:schemeClr>
                </a:solidFill>
                <a:latin typeface="Times New Roman" pitchFamily="18" charset="0"/>
                <a:cs typeface="Times New Roman" pitchFamily="18" charset="0"/>
              </a:rPr>
              <a:t>Давыдовский, И. В. Патологическая анатомия и патология сыпного тифа в двух частях. Часть 1. Патологическая анатомия и патология сыпного тифа у человека / И. В. Давыдовский. – Москва : Государственное издательство, 1921. – 354 с.</a:t>
            </a:r>
            <a:endParaRPr lang="ru-RU" b="1" i="1" dirty="0">
              <a:solidFill>
                <a:schemeClr val="accent2">
                  <a:lumMod val="50000"/>
                </a:schemeClr>
              </a:solidFill>
              <a:latin typeface="Times New Roman" pitchFamily="18" charset="0"/>
              <a:cs typeface="Times New Roman" pitchFamily="18" charset="0"/>
            </a:endParaRPr>
          </a:p>
        </p:txBody>
      </p:sp>
      <p:pic>
        <p:nvPicPr>
          <p:cNvPr id="4" name="Picture 2" descr="C:\Documents and Settings\Пользователь\Рабочий стол\180px-Давыдовский_Ипполит_Васильевич.jpg"/>
          <p:cNvPicPr>
            <a:picLocks noChangeAspect="1" noChangeArrowheads="1"/>
          </p:cNvPicPr>
          <p:nvPr/>
        </p:nvPicPr>
        <p:blipFill>
          <a:blip r:embed="rId4"/>
          <a:srcRect/>
          <a:stretch>
            <a:fillRect/>
          </a:stretch>
        </p:blipFill>
        <p:spPr bwMode="auto">
          <a:xfrm>
            <a:off x="7143768" y="3786190"/>
            <a:ext cx="1714500" cy="2419350"/>
          </a:xfrm>
          <a:prstGeom prst="rect">
            <a:avLst/>
          </a:prstGeom>
          <a:noFill/>
        </p:spPr>
      </p:pic>
      <p:sp>
        <p:nvSpPr>
          <p:cNvPr id="8" name="TextBox 7"/>
          <p:cNvSpPr txBox="1"/>
          <p:nvPr/>
        </p:nvSpPr>
        <p:spPr>
          <a:xfrm>
            <a:off x="214282" y="3714752"/>
            <a:ext cx="6715172" cy="2862322"/>
          </a:xfrm>
          <a:prstGeom prst="rect">
            <a:avLst/>
          </a:prstGeom>
          <a:noFill/>
        </p:spPr>
        <p:txBody>
          <a:bodyPr wrap="square" rtlCol="0">
            <a:spAutoFit/>
          </a:bodyPr>
          <a:lstStyle/>
          <a:p>
            <a:pPr algn="ctr"/>
            <a:r>
              <a:rPr lang="ru-RU" b="1" i="1" dirty="0" smtClean="0">
                <a:solidFill>
                  <a:schemeClr val="accent2">
                    <a:lumMod val="50000"/>
                  </a:schemeClr>
                </a:solidFill>
                <a:latin typeface="Times New Roman" pitchFamily="18" charset="0"/>
                <a:cs typeface="Times New Roman" pitchFamily="18" charset="0"/>
              </a:rPr>
              <a:t>Ипполит Васильевич Давыдовский </a:t>
            </a:r>
          </a:p>
          <a:p>
            <a:pPr algn="ctr"/>
            <a:r>
              <a:rPr lang="ru-RU" b="1" i="1" dirty="0" smtClean="0">
                <a:solidFill>
                  <a:schemeClr val="accent2">
                    <a:lumMod val="50000"/>
                  </a:schemeClr>
                </a:solidFill>
                <a:latin typeface="Times New Roman" pitchFamily="18" charset="0"/>
                <a:cs typeface="Times New Roman" pitchFamily="18" charset="0"/>
              </a:rPr>
              <a:t>(1887—1968) </a:t>
            </a:r>
          </a:p>
          <a:p>
            <a:pPr algn="ctr"/>
            <a:r>
              <a:rPr lang="ru-RU" b="1" i="1" dirty="0" smtClean="0">
                <a:solidFill>
                  <a:schemeClr val="accent2">
                    <a:lumMod val="50000"/>
                  </a:schemeClr>
                </a:solidFill>
                <a:latin typeface="Times New Roman" pitchFamily="18" charset="0"/>
                <a:cs typeface="Times New Roman" pitchFamily="18" charset="0"/>
              </a:rPr>
              <a:t>— советский патологоанатом, один из организаторов патолого-анатомической службы в стране. Академик АМН СССР (1944), Герой Социалистического Труда (1957).</a:t>
            </a:r>
          </a:p>
          <a:p>
            <a:pPr algn="just"/>
            <a:r>
              <a:rPr lang="ru-RU" dirty="0" smtClean="0">
                <a:latin typeface="Times New Roman" pitchFamily="18" charset="0"/>
                <a:cs typeface="Times New Roman" pitchFamily="18" charset="0"/>
              </a:rPr>
              <a:t>       </a:t>
            </a:r>
            <a:r>
              <a:rPr lang="ru-RU" dirty="0" smtClean="0">
                <a:solidFill>
                  <a:schemeClr val="accent2">
                    <a:lumMod val="75000"/>
                  </a:schemeClr>
                </a:solidFill>
                <a:latin typeface="Times New Roman" pitchFamily="18" charset="0"/>
                <a:cs typeface="Times New Roman" pitchFamily="18" charset="0"/>
              </a:rPr>
              <a:t>Разрабатывал проблемы инфекционных болезней, патогенеза, сепсиса, боевой травмы и раневых осложнений, атеросклероза и в конце жизни – геронтологии.  </a:t>
            </a:r>
          </a:p>
          <a:p>
            <a:pPr algn="just"/>
            <a:r>
              <a:rPr lang="ru-RU" dirty="0" smtClean="0">
                <a:solidFill>
                  <a:schemeClr val="accent2">
                    <a:lumMod val="75000"/>
                  </a:schemeClr>
                </a:solidFill>
                <a:latin typeface="Times New Roman" pitchFamily="18" charset="0"/>
                <a:cs typeface="Times New Roman" pitchFamily="18" charset="0"/>
              </a:rPr>
              <a:t>Подготовил 13 докторов наук и 38 кандидатов, более сотни врачей.</a:t>
            </a:r>
            <a:endParaRPr lang="ru-RU" dirty="0">
              <a:solidFill>
                <a:schemeClr val="accent2">
                  <a:lumMod val="75000"/>
                </a:schemeClr>
              </a:solidFill>
              <a:latin typeface="Times New Roman" pitchFamily="18" charset="0"/>
              <a:cs typeface="Times New Roman" pitchFamily="18" charset="0"/>
            </a:endParaRPr>
          </a:p>
        </p:txBody>
      </p:sp>
      <p:sp>
        <p:nvSpPr>
          <p:cNvPr id="9" name="TextBox 8"/>
          <p:cNvSpPr txBox="1"/>
          <p:nvPr/>
        </p:nvSpPr>
        <p:spPr>
          <a:xfrm>
            <a:off x="2500298" y="1000108"/>
            <a:ext cx="6357982" cy="2308324"/>
          </a:xfrm>
          <a:prstGeom prst="rect">
            <a:avLst/>
          </a:prstGeom>
          <a:noFill/>
        </p:spPr>
        <p:txBody>
          <a:bodyPr wrap="square" rtlCol="0">
            <a:spAutoFit/>
          </a:bodyPr>
          <a:lstStyle/>
          <a:p>
            <a:pPr algn="just"/>
            <a:r>
              <a:rPr lang="ru-RU" dirty="0" smtClean="0">
                <a:solidFill>
                  <a:schemeClr val="accent2">
                    <a:lumMod val="75000"/>
                  </a:schemeClr>
                </a:solidFill>
                <a:latin typeface="Times New Roman" pitchFamily="18" charset="0"/>
                <a:cs typeface="Times New Roman" pitchFamily="18" charset="0"/>
              </a:rPr>
              <a:t>     Книга является попыткой дать систематическое, по возможности подробное изложение патолого - анатомических данных, касающихся сыпного тифа людей, а также некоторых животных. Материал, который лег в основу этой работы, относится главным образом к периоду европейской войны (1914-1917 г. г.); по окончании последней он был значительно пополнен дальнейшими наблюдениями над людьми и животными.</a:t>
            </a:r>
            <a:endParaRPr lang="ru-RU" dirty="0">
              <a:solidFill>
                <a:schemeClr val="accent2">
                  <a:lumMod val="75000"/>
                </a:schemeClr>
              </a:solidFill>
              <a:latin typeface="Times New Roman" pitchFamily="18" charset="0"/>
              <a:cs typeface="Times New Roman" pitchFamily="18" charset="0"/>
            </a:endParaRPr>
          </a:p>
        </p:txBody>
      </p:sp>
      <p:sp>
        <p:nvSpPr>
          <p:cNvPr id="10" name="TextBox 9"/>
          <p:cNvSpPr txBox="1"/>
          <p:nvPr/>
        </p:nvSpPr>
        <p:spPr>
          <a:xfrm>
            <a:off x="214282" y="1000108"/>
            <a:ext cx="714380" cy="430887"/>
          </a:xfrm>
          <a:prstGeom prst="rect">
            <a:avLst/>
          </a:prstGeom>
          <a:solidFill>
            <a:schemeClr val="bg1"/>
          </a:solidFill>
        </p:spPr>
        <p:txBody>
          <a:bodyPr wrap="square" rtlCol="0">
            <a:spAutoFit/>
          </a:bodyPr>
          <a:lstStyle/>
          <a:p>
            <a:pPr algn="ctr"/>
            <a:r>
              <a:rPr lang="ru-RU" sz="1100" dirty="0" smtClean="0">
                <a:latin typeface="Times New Roman" pitchFamily="18" charset="0"/>
                <a:cs typeface="Times New Roman" pitchFamily="18" charset="0"/>
              </a:rPr>
              <a:t>616-922</a:t>
            </a:r>
          </a:p>
          <a:p>
            <a:pPr algn="ctr"/>
            <a:r>
              <a:rPr lang="ru-RU" sz="1100" dirty="0" smtClean="0">
                <a:latin typeface="Times New Roman" pitchFamily="18" charset="0"/>
                <a:cs typeface="Times New Roman" pitchFamily="18" charset="0"/>
              </a:rPr>
              <a:t>Д 139</a:t>
            </a:r>
            <a:endParaRPr lang="ru-RU" sz="11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97597764225989.5acb95ca484a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Рисунок 5" descr="C:\Documents and Settings\Пользователь\Рабочий стол\Новая папка (3)\Изображение 1650.jpg"/>
          <p:cNvPicPr/>
          <p:nvPr/>
        </p:nvPicPr>
        <p:blipFill>
          <a:blip r:embed="rId3" cstate="print"/>
          <a:srcRect r="2778"/>
          <a:stretch>
            <a:fillRect/>
          </a:stretch>
        </p:blipFill>
        <p:spPr bwMode="auto">
          <a:xfrm>
            <a:off x="357158" y="4143380"/>
            <a:ext cx="2714644" cy="2028902"/>
          </a:xfrm>
          <a:prstGeom prst="rect">
            <a:avLst/>
          </a:prstGeom>
          <a:noFill/>
          <a:ln w="9525">
            <a:noFill/>
            <a:miter lim="800000"/>
            <a:headEnd/>
            <a:tailEnd/>
          </a:ln>
          <a:scene3d>
            <a:camera prst="isometricOffAxis2Left"/>
            <a:lightRig rig="threePt" dir="t"/>
          </a:scene3d>
        </p:spPr>
      </p:pic>
      <p:sp>
        <p:nvSpPr>
          <p:cNvPr id="8" name="TextBox 7"/>
          <p:cNvSpPr txBox="1"/>
          <p:nvPr/>
        </p:nvSpPr>
        <p:spPr>
          <a:xfrm>
            <a:off x="285720" y="142852"/>
            <a:ext cx="8715436" cy="646331"/>
          </a:xfrm>
          <a:prstGeom prst="rect">
            <a:avLst/>
          </a:prstGeom>
          <a:noFill/>
        </p:spPr>
        <p:txBody>
          <a:bodyPr wrap="square" rtlCol="0">
            <a:spAutoFit/>
          </a:bodyPr>
          <a:lstStyle/>
          <a:p>
            <a:r>
              <a:rPr lang="ru-RU" dirty="0" smtClean="0"/>
              <a:t> </a:t>
            </a:r>
            <a:r>
              <a:rPr lang="en-US" b="1" i="1" dirty="0" smtClean="0">
                <a:solidFill>
                  <a:schemeClr val="accent2">
                    <a:lumMod val="50000"/>
                  </a:schemeClr>
                </a:solidFill>
                <a:latin typeface="Times New Roman" pitchFamily="18" charset="0"/>
                <a:cs typeface="Times New Roman" pitchFamily="18" charset="0"/>
              </a:rPr>
              <a:t>Romer</a:t>
            </a:r>
            <a:r>
              <a:rPr lang="ru-RU" b="1" i="1" dirty="0" smtClean="0">
                <a:solidFill>
                  <a:schemeClr val="accent2">
                    <a:lumMod val="50000"/>
                  </a:schemeClr>
                </a:solidFill>
                <a:latin typeface="Times New Roman" pitchFamily="18" charset="0"/>
                <a:cs typeface="Times New Roman" pitchFamily="18" charset="0"/>
              </a:rPr>
              <a:t>, Р. Руководство по глазным болезням / </a:t>
            </a:r>
            <a:r>
              <a:rPr lang="en-US" b="1" i="1" dirty="0" smtClean="0">
                <a:solidFill>
                  <a:schemeClr val="accent2">
                    <a:lumMod val="50000"/>
                  </a:schemeClr>
                </a:solidFill>
                <a:latin typeface="Times New Roman" pitchFamily="18" charset="0"/>
                <a:cs typeface="Times New Roman" pitchFamily="18" charset="0"/>
              </a:rPr>
              <a:t>P</a:t>
            </a:r>
            <a:r>
              <a:rPr lang="ru-RU" b="1" i="1" dirty="0" smtClean="0">
                <a:solidFill>
                  <a:schemeClr val="accent2">
                    <a:lumMod val="50000"/>
                  </a:schemeClr>
                </a:solidFill>
                <a:latin typeface="Times New Roman" pitchFamily="18" charset="0"/>
                <a:cs typeface="Times New Roman" pitchFamily="18" charset="0"/>
              </a:rPr>
              <a:t>. </a:t>
            </a:r>
            <a:r>
              <a:rPr lang="en-US" b="1" i="1" dirty="0" smtClean="0">
                <a:solidFill>
                  <a:schemeClr val="accent2">
                    <a:lumMod val="50000"/>
                  </a:schemeClr>
                </a:solidFill>
                <a:latin typeface="Times New Roman" pitchFamily="18" charset="0"/>
                <a:cs typeface="Times New Roman" pitchFamily="18" charset="0"/>
              </a:rPr>
              <a:t> Romer</a:t>
            </a:r>
            <a:r>
              <a:rPr lang="ru-RU" b="1" i="1" dirty="0" smtClean="0">
                <a:solidFill>
                  <a:schemeClr val="accent2">
                    <a:lumMod val="50000"/>
                  </a:schemeClr>
                </a:solidFill>
                <a:latin typeface="Times New Roman" pitchFamily="18" charset="0"/>
                <a:cs typeface="Times New Roman" pitchFamily="18" charset="0"/>
              </a:rPr>
              <a:t>. – Берлин : Медицинское издательство товарищество «Врач», 1921. – 427 с.</a:t>
            </a:r>
            <a:endParaRPr lang="ru-RU" b="1" i="1" dirty="0">
              <a:solidFill>
                <a:schemeClr val="accent2">
                  <a:lumMod val="50000"/>
                </a:schemeClr>
              </a:solidFill>
              <a:latin typeface="Times New Roman" pitchFamily="18" charset="0"/>
              <a:cs typeface="Times New Roman" pitchFamily="18" charset="0"/>
            </a:endParaRPr>
          </a:p>
        </p:txBody>
      </p:sp>
      <p:sp>
        <p:nvSpPr>
          <p:cNvPr id="2052" name="AutoShape 4" descr="https://b.itemimg.com/i/23934243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3" name="Picture 5" descr="C:\Documents and Settings\Пользователь\Рабочий стол\239342437.2.jpg"/>
          <p:cNvPicPr>
            <a:picLocks noChangeAspect="1" noChangeArrowheads="1"/>
          </p:cNvPicPr>
          <p:nvPr/>
        </p:nvPicPr>
        <p:blipFill>
          <a:blip r:embed="rId4" cstate="print">
            <a:lum bright="10000" contrast="20000"/>
          </a:blip>
          <a:srcRect t="14815" b="7408"/>
          <a:stretch>
            <a:fillRect/>
          </a:stretch>
        </p:blipFill>
        <p:spPr bwMode="auto">
          <a:xfrm>
            <a:off x="2071670" y="1214422"/>
            <a:ext cx="1500198" cy="2143140"/>
          </a:xfrm>
          <a:prstGeom prst="rect">
            <a:avLst/>
          </a:prstGeom>
          <a:noFill/>
        </p:spPr>
      </p:pic>
      <p:pic>
        <p:nvPicPr>
          <p:cNvPr id="2054" name="Picture 6" descr="C:\Documents and Settings\Пользователь\Рабочий стол\239342437.0.jpg"/>
          <p:cNvPicPr>
            <a:picLocks noChangeAspect="1" noChangeArrowheads="1"/>
          </p:cNvPicPr>
          <p:nvPr/>
        </p:nvPicPr>
        <p:blipFill>
          <a:blip r:embed="rId5" cstate="print">
            <a:lum bright="10000" contrast="20000"/>
          </a:blip>
          <a:srcRect l="4167" t="15790" r="12500" b="15789"/>
          <a:stretch>
            <a:fillRect/>
          </a:stretch>
        </p:blipFill>
        <p:spPr bwMode="auto">
          <a:xfrm>
            <a:off x="214282" y="1214422"/>
            <a:ext cx="1428760" cy="2143140"/>
          </a:xfrm>
          <a:prstGeom prst="rect">
            <a:avLst/>
          </a:prstGeom>
          <a:noFill/>
        </p:spPr>
      </p:pic>
      <p:sp>
        <p:nvSpPr>
          <p:cNvPr id="13" name="TextBox 12"/>
          <p:cNvSpPr txBox="1"/>
          <p:nvPr/>
        </p:nvSpPr>
        <p:spPr>
          <a:xfrm>
            <a:off x="3357554" y="4500570"/>
            <a:ext cx="5500726" cy="1477328"/>
          </a:xfrm>
          <a:prstGeom prst="rect">
            <a:avLst/>
          </a:prstGeom>
          <a:noFill/>
        </p:spPr>
        <p:txBody>
          <a:bodyPr wrap="square" rtlCol="0">
            <a:spAutoFit/>
          </a:bodyPr>
          <a:lstStyle/>
          <a:p>
            <a:pPr algn="ctr"/>
            <a:r>
              <a:rPr lang="ru-RU" b="1" i="1" dirty="0" smtClean="0">
                <a:solidFill>
                  <a:schemeClr val="accent2">
                    <a:lumMod val="50000"/>
                  </a:schemeClr>
                </a:solidFill>
                <a:latin typeface="Times New Roman" pitchFamily="18" charset="0"/>
                <a:cs typeface="Times New Roman" pitchFamily="18" charset="0"/>
              </a:rPr>
              <a:t>Ремер, Пауль </a:t>
            </a:r>
          </a:p>
          <a:p>
            <a:pPr algn="ctr"/>
            <a:r>
              <a:rPr lang="ru-RU" b="1" i="1" dirty="0" smtClean="0">
                <a:solidFill>
                  <a:schemeClr val="accent2">
                    <a:lumMod val="50000"/>
                  </a:schemeClr>
                </a:solidFill>
                <a:latin typeface="Times New Roman" pitchFamily="18" charset="0"/>
                <a:cs typeface="Times New Roman" pitchFamily="18" charset="0"/>
              </a:rPr>
              <a:t>(1873-)</a:t>
            </a:r>
          </a:p>
          <a:p>
            <a:pPr algn="ctr"/>
            <a:r>
              <a:rPr lang="ru-RU" b="1" i="1" dirty="0" smtClean="0">
                <a:solidFill>
                  <a:schemeClr val="accent2">
                    <a:lumMod val="50000"/>
                  </a:schemeClr>
                </a:solidFill>
                <a:latin typeface="Times New Roman" pitchFamily="18" charset="0"/>
                <a:cs typeface="Times New Roman" pitchFamily="18" charset="0"/>
              </a:rPr>
              <a:t>- профессор офтальмологии, директор университетской  клиники глазных болезней в </a:t>
            </a:r>
            <a:r>
              <a:rPr lang="ru-RU" b="1" i="1" dirty="0" err="1" smtClean="0">
                <a:solidFill>
                  <a:schemeClr val="accent2">
                    <a:lumMod val="50000"/>
                  </a:schemeClr>
                </a:solidFill>
                <a:latin typeface="Times New Roman" pitchFamily="18" charset="0"/>
                <a:cs typeface="Times New Roman" pitchFamily="18" charset="0"/>
              </a:rPr>
              <a:t>Грейфсвальде</a:t>
            </a:r>
            <a:r>
              <a:rPr lang="ru-RU" b="1" i="1" dirty="0" smtClean="0">
                <a:solidFill>
                  <a:schemeClr val="accent2">
                    <a:lumMod val="50000"/>
                  </a:schemeClr>
                </a:solidFill>
                <a:latin typeface="Times New Roman" pitchFamily="18" charset="0"/>
                <a:cs typeface="Times New Roman" pitchFamily="18" charset="0"/>
              </a:rPr>
              <a:t>.</a:t>
            </a:r>
            <a:endParaRPr lang="ru-RU" b="1" i="1" dirty="0">
              <a:solidFill>
                <a:schemeClr val="accent2">
                  <a:lumMod val="50000"/>
                </a:schemeClr>
              </a:solidFill>
              <a:latin typeface="Times New Roman" pitchFamily="18" charset="0"/>
              <a:cs typeface="Times New Roman" pitchFamily="18" charset="0"/>
            </a:endParaRPr>
          </a:p>
        </p:txBody>
      </p:sp>
      <p:sp>
        <p:nvSpPr>
          <p:cNvPr id="15" name="TextBox 14"/>
          <p:cNvSpPr txBox="1"/>
          <p:nvPr/>
        </p:nvSpPr>
        <p:spPr>
          <a:xfrm>
            <a:off x="3929058" y="1142984"/>
            <a:ext cx="4429156" cy="2031325"/>
          </a:xfrm>
          <a:prstGeom prst="rect">
            <a:avLst/>
          </a:prstGeom>
          <a:noFill/>
        </p:spPr>
        <p:txBody>
          <a:bodyPr wrap="square" rtlCol="0">
            <a:spAutoFit/>
          </a:bodyPr>
          <a:lstStyle/>
          <a:p>
            <a:pPr algn="just"/>
            <a:r>
              <a:rPr lang="ru-RU" dirty="0" smtClean="0">
                <a:solidFill>
                  <a:schemeClr val="accent2">
                    <a:lumMod val="75000"/>
                  </a:schemeClr>
                </a:solidFill>
                <a:latin typeface="Times New Roman" pitchFamily="18" charset="0"/>
                <a:cs typeface="Times New Roman" pitchFamily="18" charset="0"/>
              </a:rPr>
              <a:t>    Книга являлась для студента дополнением клинического преподавания, а для врача пособием в практике при диагностике глазных заболеваний.</a:t>
            </a:r>
          </a:p>
          <a:p>
            <a:pPr algn="just"/>
            <a:r>
              <a:rPr lang="ru-RU" dirty="0" smtClean="0">
                <a:solidFill>
                  <a:schemeClr val="accent2">
                    <a:lumMod val="75000"/>
                  </a:schemeClr>
                </a:solidFill>
                <a:latin typeface="Times New Roman" pitchFamily="18" charset="0"/>
                <a:cs typeface="Times New Roman" pitchFamily="18" charset="0"/>
              </a:rPr>
              <a:t>Издание переведено с немецкого В. Г. Гершуном с 297 рисунками в тексте и 32 цветными таблицами. Книга антикварная.  </a:t>
            </a:r>
            <a:endParaRPr lang="ru-RU" dirty="0">
              <a:solidFill>
                <a:schemeClr val="accent2">
                  <a:lumMod val="75000"/>
                </a:schemeClr>
              </a:solidFill>
              <a:latin typeface="Times New Roman" pitchFamily="18" charset="0"/>
              <a:cs typeface="Times New Roman" pitchFamily="18" charset="0"/>
            </a:endParaRPr>
          </a:p>
        </p:txBody>
      </p:sp>
      <p:sp>
        <p:nvSpPr>
          <p:cNvPr id="16" name="TextBox 15"/>
          <p:cNvSpPr txBox="1"/>
          <p:nvPr/>
        </p:nvSpPr>
        <p:spPr>
          <a:xfrm>
            <a:off x="214282" y="1214422"/>
            <a:ext cx="642942" cy="430887"/>
          </a:xfrm>
          <a:prstGeom prst="rect">
            <a:avLst/>
          </a:prstGeom>
          <a:solidFill>
            <a:schemeClr val="bg1"/>
          </a:solidFill>
        </p:spPr>
        <p:txBody>
          <a:bodyPr wrap="square" rtlCol="0">
            <a:spAutoFit/>
          </a:bodyPr>
          <a:lstStyle/>
          <a:p>
            <a:pPr algn="ctr"/>
            <a:r>
              <a:rPr lang="ru-RU" sz="1100" dirty="0" smtClean="0">
                <a:latin typeface="Times New Roman" pitchFamily="18" charset="0"/>
                <a:cs typeface="Times New Roman" pitchFamily="18" charset="0"/>
              </a:rPr>
              <a:t>617-7</a:t>
            </a:r>
          </a:p>
          <a:p>
            <a:pPr algn="ctr"/>
            <a:r>
              <a:rPr lang="ru-RU" sz="1100" dirty="0" smtClean="0">
                <a:latin typeface="Times New Roman" pitchFamily="18" charset="0"/>
                <a:cs typeface="Times New Roman" pitchFamily="18" charset="0"/>
              </a:rPr>
              <a:t>Р 37</a:t>
            </a:r>
            <a:endParaRPr lang="ru-RU" sz="11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2072</TotalTime>
  <Words>1548</Words>
  <Application>Microsoft Office PowerPoint</Application>
  <PresentationFormat>Экран (4:3)</PresentationFormat>
  <Paragraphs>71</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170</cp:revision>
  <dcterms:created xsi:type="dcterms:W3CDTF">2021-05-31T09:46:33Z</dcterms:created>
  <dcterms:modified xsi:type="dcterms:W3CDTF">2021-08-31T09:12:37Z</dcterms:modified>
</cp:coreProperties>
</file>