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6" r:id="rId10"/>
    <p:sldId id="267" r:id="rId11"/>
    <p:sldId id="268" r:id="rId12"/>
    <p:sldId id="269" r:id="rId13"/>
    <p:sldId id="270" r:id="rId14"/>
    <p:sldId id="271" r:id="rId15"/>
    <p:sldId id="272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246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E16FC-E394-4147-AF91-9B65630957A5}" type="datetimeFigureOut">
              <a:rPr lang="ru-RU" smtClean="0"/>
              <a:pPr/>
              <a:t>18.09.2021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41BA5-6EBC-4899-8040-2844211BAF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E16FC-E394-4147-AF91-9B65630957A5}" type="datetimeFigureOut">
              <a:rPr lang="ru-RU" smtClean="0"/>
              <a:pPr/>
              <a:t>18.09.2021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41BA5-6EBC-4899-8040-2844211BAF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E16FC-E394-4147-AF91-9B65630957A5}" type="datetimeFigureOut">
              <a:rPr lang="ru-RU" smtClean="0"/>
              <a:pPr/>
              <a:t>18.09.2021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41BA5-6EBC-4899-8040-2844211BAF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E16FC-E394-4147-AF91-9B65630957A5}" type="datetimeFigureOut">
              <a:rPr lang="ru-RU" smtClean="0"/>
              <a:pPr/>
              <a:t>18.09.2021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41BA5-6EBC-4899-8040-2844211BAF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E16FC-E394-4147-AF91-9B65630957A5}" type="datetimeFigureOut">
              <a:rPr lang="ru-RU" smtClean="0"/>
              <a:pPr/>
              <a:t>18.09.2021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41BA5-6EBC-4899-8040-2844211BAF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E16FC-E394-4147-AF91-9B65630957A5}" type="datetimeFigureOut">
              <a:rPr lang="ru-RU" smtClean="0"/>
              <a:pPr/>
              <a:t>18.09.2021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41BA5-6EBC-4899-8040-2844211BAF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E16FC-E394-4147-AF91-9B65630957A5}" type="datetimeFigureOut">
              <a:rPr lang="ru-RU" smtClean="0"/>
              <a:pPr/>
              <a:t>18.09.2021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41BA5-6EBC-4899-8040-2844211BAF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E16FC-E394-4147-AF91-9B65630957A5}" type="datetimeFigureOut">
              <a:rPr lang="ru-RU" smtClean="0"/>
              <a:pPr/>
              <a:t>18.09.2021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41BA5-6EBC-4899-8040-2844211BAF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E16FC-E394-4147-AF91-9B65630957A5}" type="datetimeFigureOut">
              <a:rPr lang="ru-RU" smtClean="0"/>
              <a:pPr/>
              <a:t>18.09.2021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41BA5-6EBC-4899-8040-2844211BAF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E16FC-E394-4147-AF91-9B65630957A5}" type="datetimeFigureOut">
              <a:rPr lang="ru-RU" smtClean="0"/>
              <a:pPr/>
              <a:t>18.09.2021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41BA5-6EBC-4899-8040-2844211BAF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E16FC-E394-4147-AF91-9B65630957A5}" type="datetimeFigureOut">
              <a:rPr lang="ru-RU" smtClean="0"/>
              <a:pPr/>
              <a:t>18.09.2021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41BA5-6EBC-4899-8040-2844211BAF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AE16FC-E394-4147-AF91-9B65630957A5}" type="datetimeFigureOut">
              <a:rPr lang="ru-RU" smtClean="0"/>
              <a:pPr/>
              <a:t>18.09.2021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941BA5-6EBC-4899-8040-2844211BAF4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0" y="357166"/>
            <a:ext cx="978697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i="1" dirty="0" smtClean="0"/>
              <a:t>        Мифы </a:t>
            </a:r>
          </a:p>
          <a:p>
            <a:r>
              <a:rPr lang="ru-RU" sz="5400" b="1" i="1" dirty="0" smtClean="0"/>
              <a:t>               и   легенды </a:t>
            </a:r>
          </a:p>
          <a:p>
            <a:r>
              <a:rPr lang="ru-RU" sz="5400" b="1" i="1" dirty="0" smtClean="0"/>
              <a:t>                       народов мира   </a:t>
            </a:r>
            <a:endParaRPr lang="ru-RU" sz="5400" b="1" i="1" dirty="0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928934"/>
            <a:ext cx="9144000" cy="3929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" y="0"/>
            <a:ext cx="914399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642918"/>
            <a:ext cx="3429024" cy="5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4000496" y="2500306"/>
            <a:ext cx="514350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/>
              <a:t>Легендарные образы и женские божества в древних мифах и религиях народов поражают своим изобилием. Они были сотворцами всего живого на земле: людей, животных, чудовищ... Эти женщины как созидательницы правили и повелевали силами природы - плодородием земли, водами, луной, погодой, любили, спасали, карали, миловали… Они были связаны с мистериями и тайными культами, поскольку управляли жизнью, смертью и</a:t>
            </a:r>
            <a:endParaRPr lang="ru-RU" sz="2000" b="1" i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000496" y="714356"/>
            <a:ext cx="471490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/>
              <a:t>84</a:t>
            </a:r>
          </a:p>
          <a:p>
            <a:r>
              <a:rPr lang="ru-RU" b="1" i="1" dirty="0" smtClean="0"/>
              <a:t>Ж 55</a:t>
            </a:r>
          </a:p>
          <a:p>
            <a:r>
              <a:rPr lang="ru-RU" b="1" i="1" dirty="0" smtClean="0"/>
              <a:t>Женщины в легендах и </a:t>
            </a:r>
            <a:r>
              <a:rPr lang="ru-RU" b="1" i="1" dirty="0" smtClean="0"/>
              <a:t>мифах. - Москва </a:t>
            </a:r>
            <a:r>
              <a:rPr lang="ru-RU" b="1" i="1" dirty="0" smtClean="0"/>
              <a:t>: </a:t>
            </a:r>
            <a:r>
              <a:rPr lang="ru-RU" b="1" i="1" dirty="0" smtClean="0"/>
              <a:t>Крон-Пресс</a:t>
            </a:r>
            <a:r>
              <a:rPr lang="ru-RU" b="1" i="1" dirty="0" smtClean="0"/>
              <a:t>, 1998</a:t>
            </a:r>
            <a:r>
              <a:rPr lang="ru-RU" b="1" i="1" dirty="0" smtClean="0"/>
              <a:t>. - 592 </a:t>
            </a:r>
            <a:r>
              <a:rPr lang="ru-RU" b="1" i="1" dirty="0" smtClean="0"/>
              <a:t>с.</a:t>
            </a:r>
          </a:p>
          <a:p>
            <a:r>
              <a:rPr lang="en-US" b="1" i="1" dirty="0" smtClean="0"/>
              <a:t>ISBN 5-232-00705-</a:t>
            </a:r>
            <a:r>
              <a:rPr lang="ru-RU" b="1" i="1" dirty="0" smtClean="0"/>
              <a:t>Х</a:t>
            </a:r>
            <a:endParaRPr lang="ru-RU" b="1" i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857232"/>
            <a:ext cx="3571900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214282" y="3071810"/>
            <a:ext cx="471490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/>
              <a:t>Книга представляет собой очерки мифологии различных народов древнего мира – египтян, шумеров и вавилонян, индийцев, китайцев и др. Написанные видными специалистами, эти очерки содержат подробное изложение мифологических систем и сведения о божествах и мифических героях.</a:t>
            </a:r>
            <a:endParaRPr lang="ru-RU" sz="2000" b="1" i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42844" y="1285860"/>
            <a:ext cx="478634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/>
              <a:t>84</a:t>
            </a:r>
          </a:p>
          <a:p>
            <a:r>
              <a:rPr lang="ru-RU" b="1" i="1" dirty="0" smtClean="0"/>
              <a:t>М 68</a:t>
            </a:r>
          </a:p>
          <a:p>
            <a:r>
              <a:rPr lang="ru-RU" b="1" i="1" dirty="0" smtClean="0"/>
              <a:t>Мифологии древнего </a:t>
            </a:r>
            <a:r>
              <a:rPr lang="ru-RU" b="1" i="1" dirty="0" smtClean="0"/>
              <a:t>мира. - </a:t>
            </a:r>
            <a:r>
              <a:rPr lang="ru-RU" b="1" i="1" dirty="0" smtClean="0"/>
              <a:t>Москва : </a:t>
            </a:r>
            <a:r>
              <a:rPr lang="ru-RU" b="1" i="1" dirty="0" smtClean="0"/>
              <a:t>Наука, </a:t>
            </a:r>
            <a:r>
              <a:rPr lang="ru-RU" b="1" i="1" dirty="0" smtClean="0"/>
              <a:t>1977</a:t>
            </a:r>
            <a:r>
              <a:rPr lang="ru-RU" b="1" i="1" dirty="0" smtClean="0"/>
              <a:t>. - </a:t>
            </a:r>
            <a:r>
              <a:rPr lang="ru-RU" b="1" i="1" dirty="0" smtClean="0"/>
              <a:t>456 с.</a:t>
            </a:r>
            <a:endParaRPr lang="ru-RU" b="1" i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714356"/>
            <a:ext cx="3500462" cy="5508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4286248" y="2214554"/>
            <a:ext cx="4643470" cy="4164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/>
              <a:t>Глубоко самобытный фольклор коренного населения Австралии, мифы и легенды аборигенов Зеленого континента повествуют о жизненном укладе, духовном мире, обычаях, нравах, верованиях коренного населения страны, их богах, мифических первопредках, тотемных прародителях, действующих в том самом времени, которое все австралийские племена на разных языках и диалектах именуют «временем сновидений».</a:t>
            </a:r>
            <a:endParaRPr lang="ru-RU" sz="2000" b="1" i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357686" y="785794"/>
            <a:ext cx="478631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/>
              <a:t>84</a:t>
            </a:r>
          </a:p>
          <a:p>
            <a:r>
              <a:rPr lang="ru-RU" b="1" i="1" dirty="0" smtClean="0"/>
              <a:t>М 68</a:t>
            </a:r>
          </a:p>
          <a:p>
            <a:r>
              <a:rPr lang="ru-RU" b="1" i="1" dirty="0" smtClean="0"/>
              <a:t>Мифы и легенды </a:t>
            </a:r>
            <a:r>
              <a:rPr lang="ru-RU" b="1" i="1" dirty="0" smtClean="0"/>
              <a:t>Австралии. - </a:t>
            </a:r>
            <a:r>
              <a:rPr lang="ru-RU" b="1" i="1" dirty="0" smtClean="0"/>
              <a:t>Москва :  </a:t>
            </a:r>
            <a:r>
              <a:rPr lang="ru-RU" b="1" i="1" dirty="0" smtClean="0"/>
              <a:t>Наука </a:t>
            </a:r>
            <a:r>
              <a:rPr lang="ru-RU" b="1" i="1" dirty="0" smtClean="0"/>
              <a:t>, 1976. – </a:t>
            </a:r>
            <a:r>
              <a:rPr lang="ru-RU" b="1" i="1" dirty="0" smtClean="0"/>
              <a:t>61 с</a:t>
            </a:r>
            <a:r>
              <a:rPr lang="ru-RU" b="1" i="1" dirty="0" smtClean="0"/>
              <a:t>.</a:t>
            </a:r>
            <a:endParaRPr lang="ru-RU" b="1" i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785794"/>
            <a:ext cx="3527178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357158" y="2428868"/>
            <a:ext cx="4929222" cy="4164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/>
              <a:t>Мифы русского народа изложены на основе устных преданий, собранных этнографами и фольклористами за последние полтора века. Их индивидуальность и коренное отличие от других европейских мифов заключается в свободном сочетании языческих суеверий и элементов христианства. </a:t>
            </a:r>
          </a:p>
          <a:p>
            <a:r>
              <a:rPr lang="ru-RU" sz="2000" b="1" i="1" dirty="0" smtClean="0"/>
              <a:t>      Книга позволяет читателю познакомиться с религиозными представлениями и мифами Древней Руси.</a:t>
            </a:r>
            <a:endParaRPr lang="ru-RU" sz="2000" b="1" i="1" dirty="0"/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428596" y="785794"/>
            <a:ext cx="464347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84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Л 37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Левкиевская, Е. Мифы русского 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народа. - Москва 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: 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АСТ, 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2000. – 528 с.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ISBN 5-17-002811-3</a:t>
            </a:r>
            <a:endParaRPr kumimoji="0" lang="en-US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0"/>
            <a:ext cx="9144000" cy="6857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714356"/>
            <a:ext cx="3571899" cy="565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4071934" y="2571744"/>
            <a:ext cx="485778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/>
              <a:t>Книга - уникальное явление в мировой литературе. На протяжении нескольких десятилетий ее по праву называют лучшей работой по мифологии и искусству. </a:t>
            </a:r>
          </a:p>
          <a:p>
            <a:r>
              <a:rPr lang="ru-RU" sz="2000" b="1" i="1" dirty="0" smtClean="0"/>
              <a:t>"Мифы в искусстве старом и новом" - лучший путеводитель по самым известным музеям мира! Вам откроются тайны великих полотен, вы прикоснетесь к загадкам истории и познаете смысл бессмертных творений знаменитых живописцев и скульпторов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4000496" y="714356"/>
            <a:ext cx="4929222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83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М 68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Мифы в искусстве старом и 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новом. - 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Москва : 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Современник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1993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 - 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271 с.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ISBN 5-270-01755-5</a:t>
            </a:r>
            <a:endParaRPr kumimoji="0" lang="en-US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3999" cy="5857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571472" y="6000768"/>
            <a:ext cx="78581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/>
              <a:t>Выставку подготовила зав. сектором отдела ОБВСК Оберемченко Н. И.</a:t>
            </a:r>
            <a:endParaRPr lang="ru-RU" b="1" i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285720" y="500042"/>
            <a:ext cx="8643998" cy="53959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Мифы и сказания разных народов мира на протяжении многих веков передавались из поколения в поколение, развивались, усложнялись, совершенствовались, вбирая в себя коллективный опыт человечества и отражая его представления о миропорядке, нравственности и красоте.</a:t>
            </a:r>
          </a:p>
          <a:p>
            <a:r>
              <a:rPr lang="ru-RU" sz="2000" b="1" dirty="0" smtClean="0"/>
              <a:t>Слово «миф» греческого происхождения, оно означает «повествование». Мифами принято называть фантастические повествования, основанные на религиозных верованиях, в которых рассказывается о богах, сотворении мира, «начале всех вещей».</a:t>
            </a:r>
          </a:p>
          <a:p>
            <a:r>
              <a:rPr lang="ru-RU" sz="2000" b="1" dirty="0" smtClean="0"/>
              <a:t>Отличительное свойство мифов, по мнению большинства исследователей, заключается в том, что они создавались и бытовали в то время, когда все рассказанное в них воспринималось как безусловная истина.</a:t>
            </a:r>
          </a:p>
          <a:p>
            <a:r>
              <a:rPr lang="ru-RU" sz="2000" b="1" dirty="0" smtClean="0"/>
              <a:t>Среди ученых единого мнения относительно возникновения и сущности мифов нет. Существует множество теорий, в которых мифы истолковываются как символическое изображение природных явлений, как воспоминание об исторических событиях, как магические тексты, сопровождающие обряды.</a:t>
            </a:r>
          </a:p>
          <a:p>
            <a:r>
              <a:rPr lang="ru-RU" sz="2000" b="1" dirty="0" smtClean="0"/>
              <a:t>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5429264"/>
            <a:ext cx="850112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/>
              <a:t>Мифы и сказания разных народов ярко отражают национальные особенности, характер, быт и нравы, но главная их суть-стремление к добру и </a:t>
            </a:r>
            <a:r>
              <a:rPr lang="ru-RU" sz="2000" b="1" i="1" dirty="0" smtClean="0"/>
              <a:t>справедливости</a:t>
            </a:r>
            <a:r>
              <a:rPr lang="en-US" sz="2000" b="1" i="1" dirty="0"/>
              <a:t>.</a:t>
            </a:r>
            <a:endParaRPr lang="ru-RU" sz="2000" b="1" i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" y="2"/>
            <a:ext cx="9143993" cy="6857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714356"/>
            <a:ext cx="3456000" cy="55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4071934" y="2500306"/>
            <a:ext cx="507206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/>
              <a:t>Классическая мифология, под которой обычно понимают свод мифов Древней Греции и Древнего Рима, не только одна из важнейших основ европейской культуры, но и неотъемлемая и бесценная часть культуры всего человечества.</a:t>
            </a:r>
          </a:p>
          <a:p>
            <a:endParaRPr lang="ru-RU" sz="2000" b="1" i="1" dirty="0" smtClean="0"/>
          </a:p>
          <a:p>
            <a:r>
              <a:rPr lang="ru-RU" sz="2000" b="1" i="1" dirty="0" smtClean="0"/>
              <a:t>Цель настоящей книги – дать читателю систематизированную и достаточно полную информацию об увлекательном мире греческих и римских богов и героев. </a:t>
            </a:r>
            <a:endParaRPr lang="ru-RU" dirty="0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4071934" y="852855"/>
            <a:ext cx="5072066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84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М 98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Мюррей, А. Кто есть Кто / А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Мюррей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 - Москва : 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«Мир 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книги», 2006. 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- 352 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с.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ISBN 5-486 00988-7</a:t>
            </a:r>
            <a:endParaRPr kumimoji="0" lang="en-US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" y="1"/>
            <a:ext cx="9143994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785794"/>
            <a:ext cx="3500462" cy="557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357158" y="2857496"/>
            <a:ext cx="471490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/>
              <a:t>Мифология древних народов, эволюция их воззрений - тема неисчерпаемая. Ведь миф - это не просто старинная сказка, а древнейший образ мировоззрения, позволяющий человеку осмыслить себя и окружающий мир.</a:t>
            </a:r>
          </a:p>
          <a:p>
            <a:r>
              <a:rPr lang="ru-RU" sz="2000" b="1" i="1" dirty="0" smtClean="0"/>
              <a:t>Миф объединяет науку, религию и искусство. Легенды и сказки настолько глубоко укоренены в общественном сознании, что их воздействие на умы продолжается даже в нашем XXI веке!</a:t>
            </a:r>
            <a:endParaRPr lang="ru-RU" sz="2000" b="1" i="1" dirty="0"/>
          </a:p>
        </p:txBody>
      </p:sp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357158" y="995731"/>
            <a:ext cx="4714908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84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М 58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Мифы древнего 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мира</a:t>
            </a:r>
            <a:r>
              <a:rPr lang="ru-RU" b="1" i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.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- 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Санкт-Петербург : Каравелла,  1995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 - 495 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с.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ISBN 5-87194-039-0</a:t>
            </a:r>
            <a:endParaRPr kumimoji="0" lang="en-US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" y="0"/>
            <a:ext cx="9143994" cy="7006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785794"/>
            <a:ext cx="3456000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4143372" y="2500306"/>
            <a:ext cx="4786346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/>
              <a:t>В книге популярно изложены мифы и легенды, самым тесным образом переплетающиеся с историей Древнего Двуречья и Ассирии. Автор в красочной форме повествует о культурах Египта и Двуречья; рассказывает об основных вехах их исторического прошлого, о том, как ученые смогли прийти к пониманию исторической истины. Книга написана в увлекательном стиле и читается с неослабеваемым интересом от первой до последней страницы.</a:t>
            </a:r>
            <a:endParaRPr lang="ru-RU" sz="2000" b="1" i="1" dirty="0"/>
          </a:p>
        </p:txBody>
      </p:sp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4071934" y="714356"/>
            <a:ext cx="5072066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84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 35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Овчинникова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А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 Легенды и мифы Древнего Востока / А. Овчинникова. 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– Санкт-Петербург 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: 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Северо-Запад, 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2006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 - 463 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с.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ISBN 5-2208187</a:t>
            </a:r>
            <a:endParaRPr kumimoji="0" lang="en-US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" y="2"/>
            <a:ext cx="9143997" cy="6857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785794"/>
            <a:ext cx="3571900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428596" y="2928934"/>
            <a:ext cx="450059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/>
              <a:t>В книге известного специалиста по античной литературе Р. Мертлика собраны самые знаменитые древнегреческие мифы, веками восхищавшие людей. Именно они лежат в основе западноевропейской культуры и до сих пор вдохновляют писателей, поэтов и художников. Знакомство с ними доставит Вам немало приятных минут.</a:t>
            </a:r>
            <a:endParaRPr lang="ru-RU" sz="2000" b="1" i="1" dirty="0"/>
          </a:p>
        </p:txBody>
      </p:sp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357158" y="785794"/>
            <a:ext cx="4857784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84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М 52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Мертлик, 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Р. Античные легенды и сказания / Р. Мертлик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 - 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Москва  :  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Республика, 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1992. -  479 с .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ISBN 5-250-01292-2</a:t>
            </a:r>
            <a:endParaRPr kumimoji="0" lang="en-US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" y="0"/>
            <a:ext cx="914399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714356"/>
            <a:ext cx="3545850" cy="55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4000496" y="2500306"/>
            <a:ext cx="5143504" cy="3857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/>
              <a:t>Древнегреческая мифология складывалась в течение долгого исторического периода, при этом тесно переплетаясь с религией. Она и передавалась из уст в уста, из поколение в поколение. К нам мифы дошли уже в поэзии Гесиода и Гомера, а также в произведениях греческих драматургов Греческая мифология оказала огромное влияние на развитие культуры и искусства всего мира и положила начало бесчисленному множеству религиозных представлений о человеке, героях и богах.</a:t>
            </a:r>
          </a:p>
        </p:txBody>
      </p:sp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4000496" y="642918"/>
            <a:ext cx="5143504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84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З </a:t>
            </a:r>
            <a:r>
              <a:rPr kumimoji="0" lang="en-US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49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Зелинский, Ф. Мифы трагической Эллады / Ф. Зелинский. – Минск : Вышэйшая школа,  1992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 -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345 с.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ISBN 5-339-00713-8</a:t>
            </a:r>
            <a:endParaRPr kumimoji="0" lang="en-US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"/>
            <a:ext cx="9143999" cy="685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285720" y="857232"/>
            <a:ext cx="857256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/>
              <a:t>Мифы и легенды народов мира - величайшее культурное наследие человечества, интерес к которому не угасает на протяжении многих столетий. И не только потому, что они сами по себе - шедевры человеческого гения, собранные и обобщенные многими поколениями великих поэтов, писателей, мыслителей. Знание этих легенд и мифов дает ключ к пониманию поэзии Гёте и Пушкина, драматургии Шекспира и Шиллера, живописи Рубенса и Тициана, Брюллова и Боттичелли. Настоящее издание - это попытка дать возможность читателю в наиболее полном, литературном изложении ознакомиться с историей и культурой многочисленных племен и народов, населявших в древности все континенты нашей планеты.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" y="0"/>
            <a:ext cx="914399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714356"/>
            <a:ext cx="3857652" cy="549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214282" y="500042"/>
            <a:ext cx="4929222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84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М 68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Мифы и Легенды народов 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мира. - 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Москва : Мир 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книги : 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Литература, 2007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 - 464 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с.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ISBN 978-5-486-01296-9</a:t>
            </a:r>
            <a:endParaRPr kumimoji="0" lang="en-US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2000240"/>
            <a:ext cx="457203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/>
              <a:t>«Миф» — это греческое слово в переводе означающее «рассказ». Мифы называют созданные людьми тысячи или сотни лет назад рассказы о богах и героях, о чудесах и превращениях.</a:t>
            </a:r>
            <a:endParaRPr lang="ru-RU" sz="2000" b="1" i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42844" y="3857628"/>
            <a:ext cx="478634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/>
              <a:t>Легенда —  это поэтическое предание о каком-нибудь историческом событии. Это, эпический рассказ о происходившем в незапамятные времена;— обычно герои в полном смысле слова, часто в событиях непосредственно участвуют боги и другие сверхъестественные силы.</a:t>
            </a:r>
            <a:endParaRPr lang="ru-RU" sz="2000" b="1" i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549</TotalTime>
  <Words>1227</Words>
  <Application>Microsoft Office PowerPoint</Application>
  <PresentationFormat>Экран (4:3)</PresentationFormat>
  <Paragraphs>70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User2</cp:lastModifiedBy>
  <cp:revision>91</cp:revision>
  <dcterms:created xsi:type="dcterms:W3CDTF">2021-09-03T11:10:45Z</dcterms:created>
  <dcterms:modified xsi:type="dcterms:W3CDTF">2021-09-18T11:02:51Z</dcterms:modified>
</cp:coreProperties>
</file>