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80C1-3101-4B41-B3FD-6FDE57C80E8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9826-D519-42DB-A61C-B7EB7929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143999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9" y="0"/>
            <a:ext cx="943930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296399" y="15240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572692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1357298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Певец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500306"/>
            <a:ext cx="4643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 </a:t>
            </a:r>
            <a:r>
              <a:rPr lang="ru-RU" sz="4800" b="1" i="1" dirty="0" smtClean="0"/>
              <a:t>возвышенный </a:t>
            </a:r>
            <a:r>
              <a:rPr lang="ru-RU" sz="4800" b="1" i="1" dirty="0"/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3643314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/>
              <a:t> юный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42939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Выставку подготовила зав. сектором отдела ОБВСК Оберемченко Н.И.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00240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000636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Село, значит, наше — Радово,</a:t>
            </a:r>
          </a:p>
          <a:p>
            <a:r>
              <a:rPr lang="ru-RU" sz="2400" b="1" i="1" dirty="0" smtClean="0"/>
              <a:t>Дворов, почитай, два ста.</a:t>
            </a:r>
          </a:p>
          <a:p>
            <a:r>
              <a:rPr lang="ru-RU" sz="2400" b="1" i="1" dirty="0" smtClean="0"/>
              <a:t>Тому, кто его оглядывал,</a:t>
            </a:r>
          </a:p>
          <a:p>
            <a:r>
              <a:rPr lang="ru-RU" sz="2400" b="1" i="1" dirty="0" smtClean="0"/>
              <a:t>Приятственны наши места.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43182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Автобиографическая поэма Сергея Есенина, написанная в декабре 1924 года. В основу легли воспоминания поэта о том, как он посетил родное село, о революции, о безответной любви в юности. 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Е 82</a:t>
            </a:r>
          </a:p>
          <a:p>
            <a:r>
              <a:rPr lang="ru-RU" sz="2000" b="1" i="1" dirty="0" smtClean="0"/>
              <a:t>Есенин, С. </a:t>
            </a:r>
            <a:r>
              <a:rPr lang="ru-RU" sz="2000" b="1" i="1" dirty="0" smtClean="0"/>
              <a:t>Анна </a:t>
            </a:r>
            <a:r>
              <a:rPr lang="ru-RU" sz="2000" b="1" i="1" dirty="0" err="1" smtClean="0"/>
              <a:t>Снегина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/ </a:t>
            </a:r>
            <a:r>
              <a:rPr lang="ru-RU" sz="2000" b="1" i="1" dirty="0" smtClean="0"/>
              <a:t>С. Есенин. – Москва : </a:t>
            </a:r>
            <a:r>
              <a:rPr lang="ru-RU" sz="2000" b="1" i="1" dirty="0" smtClean="0"/>
              <a:t>Детская </a:t>
            </a:r>
            <a:r>
              <a:rPr lang="ru-RU" sz="2000" b="1" i="1" dirty="0" smtClean="0"/>
              <a:t>литература, 1984. – </a:t>
            </a:r>
            <a:r>
              <a:rPr lang="ru-RU" sz="2000" b="1" i="1" dirty="0" smtClean="0"/>
              <a:t>47 </a:t>
            </a:r>
            <a:r>
              <a:rPr lang="ru-RU" sz="2000" b="1" i="1" dirty="0" smtClean="0"/>
              <a:t>с.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85752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2571744"/>
            <a:ext cx="5572132" cy="38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Это эпическая история трагической любви к Родине поэта Сергея Есенина. Тонко, драматично и шокирующе правдиво автор раскрывает загадки трагической гибели великого русского гения.С этих страниц на вас будет смотреть не только русский классик, но и поражающий своей искренностью и самозабвенностью простой человек, одержимый земными страстьями.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00430" y="857232"/>
            <a:ext cx="56435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40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Безруков, В. Есенин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Безруков.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Амфора,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2006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- 644 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5-94278-924-X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28559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714752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книгу вошли стихотворения, отрывки из статей и писем, воспоминания о Сергее Есенине его современников, а также поэтов, писателей наших дней.</a:t>
            </a:r>
            <a:endParaRPr lang="ru-RU" sz="2400" b="1" i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571612"/>
            <a:ext cx="52864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29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Венок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Есенину.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Советская Россия, 1988.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304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5-268-00592-8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"/>
            <a:ext cx="9143999" cy="68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571481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Алексей Толстой</a:t>
            </a:r>
          </a:p>
          <a:p>
            <a:r>
              <a:rPr lang="ru-RU" sz="2400" b="1" i="1" dirty="0" smtClean="0"/>
              <a:t>«Фамилия Есенин — русская — коренная, в ней звучат языческие корни — Овсень, Таусень, осень, Ясень — связанные с плодородием, с дарами земли, с осенними праздниками. Сам Сергей Есенин, действительно, деревенский, русый, кудреватый, голубоглазый, с задорным носом».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357561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Георгий Иванов</a:t>
            </a:r>
          </a:p>
          <a:p>
            <a:r>
              <a:rPr lang="ru-RU" sz="2400" b="1" i="1" dirty="0" smtClean="0"/>
              <a:t>«Наивность, доверчивость, какая-то детская нежность уживались в Есенине рядом с озорством, близким к хулиганству, самомнением, недалеким от наглости. В этих противоречиях было какое-то особое очарование. И Есенина любили. Есенину прощали многое, что не простили бы другому. Есенина баловали, особенно в ... литературных кругах».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4714884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Спасибо за внимание.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42926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Книги о С. Есенине и его творчестве вы можете взять на абонемента художественной </a:t>
            </a:r>
            <a:r>
              <a:rPr lang="ru-RU" sz="2400" b="1" i="1" dirty="0" smtClean="0"/>
              <a:t>литературы, отдела </a:t>
            </a:r>
            <a:r>
              <a:rPr lang="ru-RU" sz="2400" b="1" i="1" dirty="0" smtClean="0"/>
              <a:t>ОБВСК к.1. 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4929206" cy="429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    МОИ МЕЧТЫ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Мои мечты стремятся вдаль,</a:t>
            </a:r>
          </a:p>
          <a:p>
            <a:r>
              <a:rPr lang="ru-RU" sz="2400" b="1" i="1" dirty="0" smtClean="0"/>
              <a:t>Где слышны вопли и рыданья,</a:t>
            </a:r>
          </a:p>
          <a:p>
            <a:r>
              <a:rPr lang="ru-RU" sz="2400" b="1" i="1" dirty="0" smtClean="0"/>
              <a:t>Чужую разделить печаль</a:t>
            </a:r>
          </a:p>
          <a:p>
            <a:r>
              <a:rPr lang="ru-RU" sz="2400" b="1" i="1" dirty="0" smtClean="0"/>
              <a:t>И муки тяжкого страданья.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Я там могу найти себе</a:t>
            </a:r>
          </a:p>
          <a:p>
            <a:r>
              <a:rPr lang="ru-RU" sz="2400" b="1" i="1" dirty="0" smtClean="0"/>
              <a:t>Отраду в жизни, упоенье,</a:t>
            </a:r>
          </a:p>
          <a:p>
            <a:r>
              <a:rPr lang="ru-RU" sz="2400" b="1" i="1" dirty="0" smtClean="0"/>
              <a:t>И там, наперекор судьбе,</a:t>
            </a:r>
          </a:p>
          <a:p>
            <a:r>
              <a:rPr lang="ru-RU" sz="2400" b="1" i="1" dirty="0" smtClean="0"/>
              <a:t>Искать я буду вдохновенья.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" y="0"/>
            <a:ext cx="9143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Поэзия Сергея Есенина стоит обособленно по отношению к другим литературным течениям. На ней не отразилось влияние поэтов «Серебряного века». Именно самобытность его творчества обеспечила Есенину всеобщее признание.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Особенность поэзии Есенина в том, что он, подобно Маяковскому, общается с читателем посредством монолога. Но монолог Есенина не экспрессивен, далек от митинговой формы речи Маяковского, ему присуща интимность и доверительность.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Следующая черта его лирики – напевность. Многие стихи Есенина легко ложатся на музыку. Простой язык, не перегруженность образами, плавная ритмичность – все это напоминает народную песню.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3" cy="6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8582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Сергей Александрович Есенин – уроженец села Константиново Рязанской губернии. Родился 21 сентября 1895 года в семье Александра Никитича и Татьяны Федоровны Есениных.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 1904 году Сергей поступил в начальную земскую школу, и окончил ее с отличием. Родители очень хотели видеть сына учителем, и в 14 лет отдали его в профильную школу.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Во время обучения юноша понял, что его призвание – поэзия. </a:t>
            </a:r>
            <a:r>
              <a:rPr lang="ru-RU" sz="2400" b="1" i="1" dirty="0" smtClean="0"/>
              <a:t>В 1913 </a:t>
            </a:r>
            <a:r>
              <a:rPr lang="ru-RU" sz="2400" b="1" i="1" dirty="0" smtClean="0"/>
              <a:t>году поступает в Московский народный университет вольнослушателем. Одновременно работает в типографии Сытина, и пишет стихи.</a:t>
            </a:r>
          </a:p>
          <a:p>
            <a:endParaRPr lang="ru-RU" sz="2400" b="1" i="1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643446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Выткался на озере алый свет зари.</a:t>
            </a:r>
          </a:p>
          <a:p>
            <a:r>
              <a:rPr lang="ru-RU" sz="2400" b="1" i="1" dirty="0" smtClean="0"/>
              <a:t>На бору со звонами плачут глухари.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Плачет где-то иволга, схоронясь в дупло.</a:t>
            </a:r>
          </a:p>
          <a:p>
            <a:r>
              <a:rPr lang="ru-RU" sz="2400" b="1" i="1" dirty="0" smtClean="0"/>
              <a:t>Только мне не плачется — на душе светло.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69" y="0"/>
            <a:ext cx="9165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00240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1472" y="489030"/>
            <a:ext cx="55007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83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11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Есенине : сборник.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Правда</a:t>
            </a: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1990. - 640 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5-253-00099-2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5286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сборник входят стихи, художественно-мемуарные и другие произведения, посвященные Есенину.</a:t>
            </a:r>
          </a:p>
          <a:p>
            <a:r>
              <a:rPr lang="ru-RU" sz="2400" b="1" i="1" dirty="0" smtClean="0"/>
              <a:t>Они написаны литераторами — современниками великого русского поэта, лично его знавшими. Среди авторов книги: Горький, Маяковский, Цветаева, Вс. Рождественский, Казин, Тихонов, Евдокимов, Воронский, Клюев, Орешин, Радимов, Никитин, Городецкий, Гиппиус, Осоргин и другие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" y="0"/>
            <a:ext cx="9165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2857520" cy="43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2857496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книгу вошли воспоминания о Сергее Есенине, написанные в разное время родными и близкими ему людьми. Среди материалов сборника - рассказ дочери поэта Татьяны Есениной о ее матери Зинаиде Николаевне Райх и отце, рассказ, которого любители поэзии давно ждали.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142984"/>
            <a:ext cx="546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83</a:t>
            </a:r>
          </a:p>
          <a:p>
            <a:r>
              <a:rPr lang="ru-RU" sz="2000" b="1" i="1" dirty="0"/>
              <a:t>Е 82</a:t>
            </a:r>
          </a:p>
          <a:p>
            <a:r>
              <a:rPr lang="ru-RU" sz="2000" b="1" i="1" dirty="0"/>
              <a:t>Есенин, С . Воспоминания родных / </a:t>
            </a:r>
            <a:r>
              <a:rPr lang="ru-RU" sz="2000" b="1" i="1" dirty="0" smtClean="0"/>
              <a:t>С</a:t>
            </a:r>
            <a:r>
              <a:rPr lang="ru-RU" sz="2000" b="1" i="1" dirty="0" smtClean="0"/>
              <a:t>. Есенин</a:t>
            </a:r>
            <a:r>
              <a:rPr lang="ru-RU" sz="2000" b="1" i="1" dirty="0" smtClean="0"/>
              <a:t>. -Москва </a:t>
            </a:r>
            <a:r>
              <a:rPr lang="ru-RU" sz="2000" b="1" i="1" dirty="0"/>
              <a:t>: Московский рабочий</a:t>
            </a:r>
            <a:r>
              <a:rPr lang="ru-RU" sz="2000" b="1" i="1" dirty="0" smtClean="0"/>
              <a:t>, </a:t>
            </a:r>
            <a:r>
              <a:rPr lang="ru-RU" sz="2000" b="1" i="1" dirty="0" smtClean="0"/>
              <a:t>1985.- </a:t>
            </a:r>
            <a:r>
              <a:rPr lang="ru-RU" sz="2000" b="1" i="1" dirty="0"/>
              <a:t>157 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2857518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071679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Автор книги, известный литературовед, подробно рассматривает процесс формирования личности Есенина, сложность его жизненного пути, особенности таланта. Со страниц книги встает зримый образ поэта, слышится его задушевный голос. Знакомство с жизнью Есенина поможет глубже понять, его произведения, почувствовать их внутреннюю связь с душевным миром поэта, с его эпохой.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83</a:t>
            </a:r>
          </a:p>
          <a:p>
            <a:r>
              <a:rPr lang="ru-RU" sz="2000" b="1" i="1" dirty="0"/>
              <a:t>Эвентов</a:t>
            </a:r>
            <a:r>
              <a:rPr lang="ru-RU" sz="2000" b="1" i="1" dirty="0" smtClean="0"/>
              <a:t>, И</a:t>
            </a:r>
            <a:r>
              <a:rPr lang="ru-RU" sz="2000" b="1" i="1" dirty="0"/>
              <a:t>. Сергей Есенин / </a:t>
            </a:r>
            <a:r>
              <a:rPr lang="ru-RU" sz="2000" b="1" i="1" dirty="0" smtClean="0"/>
              <a:t>И. Эвентов</a:t>
            </a:r>
            <a:r>
              <a:rPr lang="ru-RU" sz="2000" b="1" i="1" dirty="0" smtClean="0"/>
              <a:t>. - Москва </a:t>
            </a:r>
            <a:r>
              <a:rPr lang="ru-RU" sz="2000" b="1" i="1" dirty="0"/>
              <a:t>: Просвещение, 1987. – 159 с.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" y="0"/>
            <a:ext cx="9143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7860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86116" y="2786058"/>
            <a:ext cx="5857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книге рассматривается проблема лирического героя на примере творчества одного из зачинателей советской поэзии. Характеризуется образ лирического героя Есенина, особенности его поэтической исповеди, отразившей и сам характер переходной эпохи, которую творил поэт, и диалектику авторских чувств.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928670"/>
            <a:ext cx="5929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83</a:t>
            </a:r>
          </a:p>
          <a:p>
            <a:r>
              <a:rPr lang="ru-RU" sz="2000" b="1" i="1" dirty="0"/>
              <a:t>Е 82</a:t>
            </a:r>
          </a:p>
          <a:p>
            <a:r>
              <a:rPr lang="ru-RU" sz="2000" b="1" i="1" dirty="0" err="1" smtClean="0"/>
              <a:t>Юдкевич</a:t>
            </a:r>
            <a:r>
              <a:rPr lang="ru-RU" sz="2000" b="1" i="1" dirty="0" smtClean="0"/>
              <a:t>, Л. </a:t>
            </a:r>
            <a:r>
              <a:rPr lang="ru-RU" sz="2000" b="1" i="1" dirty="0" smtClean="0"/>
              <a:t>Лирический </a:t>
            </a:r>
            <a:r>
              <a:rPr lang="ru-RU" sz="2000" b="1" i="1" dirty="0"/>
              <a:t>герой Есенина / </a:t>
            </a:r>
            <a:r>
              <a:rPr lang="ru-RU" sz="2000" b="1" i="1" dirty="0" smtClean="0"/>
              <a:t>Л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Юдкевич</a:t>
            </a:r>
            <a:r>
              <a:rPr lang="ru-RU" sz="2000" b="1" i="1" dirty="0" smtClean="0"/>
              <a:t>. - Издательство </a:t>
            </a:r>
            <a:r>
              <a:rPr lang="ru-RU" sz="2000" b="1" i="1" dirty="0"/>
              <a:t>Казанского Университета, 1971</a:t>
            </a:r>
            <a:r>
              <a:rPr lang="ru-RU" sz="2000" b="1" i="1" dirty="0" smtClean="0"/>
              <a:t>. - 200 </a:t>
            </a:r>
            <a:r>
              <a:rPr lang="ru-RU" sz="2000" b="1" i="1" dirty="0"/>
              <a:t>с.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" y="0"/>
            <a:ext cx="9143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2714644" cy="42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500306"/>
            <a:ext cx="5643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Его поэзия – словно мы сами. Всенародное признание этого художника есть нечто большее, чем только популярность. Национальный гений, Есенин обладал редким, исключительным свойством выражать не только отдельные, хотя бы и очень существенные, стороны народной души, но открывать и постигать ее всю, в бесконечной сложности и многообразии.</a:t>
            </a:r>
            <a:endParaRPr lang="ru-RU" sz="2400" b="1" i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857232"/>
            <a:ext cx="63579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82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Есенин, С.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«Душа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грустит о небесах…» / С. Есенин. – Москва : Детская литература, 2008. - 265 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978-5-08-004306-2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" y="0"/>
            <a:ext cx="9143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2697568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2000240"/>
            <a:ext cx="57864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Сергей Есенин не сразу нашел свое литературное кредо: он бросался из одного направления в другое. Сначала выступал в лаптях и рубахе с новокрестьянскими поэтами, затем, облачившись в пиджак и галстук, создавал с имажинистами новую литературу. В конце концов он отказался от всех школ и стал свободным художником, заявив: «Я не крестьянский поэт и не имажинист, я просто поэт».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64291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84</a:t>
            </a:r>
          </a:p>
          <a:p>
            <a:r>
              <a:rPr lang="ru-RU" sz="2000" b="1" i="1" dirty="0" smtClean="0"/>
              <a:t>Е 82</a:t>
            </a:r>
          </a:p>
          <a:p>
            <a:r>
              <a:rPr lang="ru-RU" sz="2000" b="1" i="1" dirty="0" smtClean="0"/>
              <a:t>Есенин, С. </a:t>
            </a:r>
            <a:r>
              <a:rPr lang="ru-RU" sz="2000" b="1" i="1" dirty="0" smtClean="0"/>
              <a:t>Белых </a:t>
            </a:r>
            <a:r>
              <a:rPr lang="ru-RU" sz="2000" b="1" i="1" dirty="0" smtClean="0"/>
              <a:t>яблонь дым / С. Есенин. – Москва : Советская Россия, 1978</a:t>
            </a:r>
            <a:r>
              <a:rPr lang="ru-RU" sz="2000" b="1" i="1" dirty="0" smtClean="0"/>
              <a:t>. - </a:t>
            </a:r>
            <a:r>
              <a:rPr lang="ru-RU" sz="2000" b="1" i="1" dirty="0" smtClean="0"/>
              <a:t>336 с.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1042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90</cp:revision>
  <dcterms:created xsi:type="dcterms:W3CDTF">2021-09-27T08:07:11Z</dcterms:created>
  <dcterms:modified xsi:type="dcterms:W3CDTF">2021-10-14T13:18:08Z</dcterms:modified>
</cp:coreProperties>
</file>