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" sz="4400" spc="-1" strike="noStrike">
                <a:latin typeface="Arial"/>
              </a:rPr>
              <a:t>Для правки текста заглавия щёлкните мышью</a:t>
            </a:r>
            <a:endParaRPr b="0" lang="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" sz="3200" spc="-1" strike="noStrike">
                <a:latin typeface="Arial"/>
              </a:rPr>
              <a:t>Для правки структуры щёлкните мышью</a:t>
            </a:r>
            <a:endParaRPr b="0" lang="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" sz="2800" spc="-1" strike="noStrike">
                <a:latin typeface="Arial"/>
              </a:rPr>
              <a:t>Второй уровень структуры</a:t>
            </a:r>
            <a:endParaRPr b="0" lang="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" sz="2400" spc="-1" strike="noStrike">
                <a:latin typeface="Arial"/>
              </a:rPr>
              <a:t>Третий уровень структуры</a:t>
            </a:r>
            <a:endParaRPr b="0" lang="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" sz="2000" spc="-1" strike="noStrike">
                <a:latin typeface="Arial"/>
              </a:rPr>
              <a:t>Четвёртый уровень структуры</a:t>
            </a:r>
            <a:endParaRPr b="0" lang="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" sz="2000" spc="-1" strike="noStrike">
                <a:latin typeface="Arial"/>
              </a:rPr>
              <a:t>Пятый уровень структуры</a:t>
            </a:r>
            <a:endParaRPr b="0" lang="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" sz="2000" spc="-1" strike="noStrike">
                <a:latin typeface="Arial"/>
              </a:rPr>
              <a:t>Шестой уровень структуры</a:t>
            </a:r>
            <a:endParaRPr b="0" lang="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" sz="2000" spc="-1" strike="noStrike">
                <a:latin typeface="Arial"/>
              </a:rPr>
              <a:t>Седьмой уровень структуры</a:t>
            </a:r>
            <a:endParaRPr b="0" lang="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2330640" y="1375920"/>
            <a:ext cx="7950240" cy="155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" sz="9600" spc="-1" strike="noStrike">
                <a:solidFill>
                  <a:srgbClr val="000000"/>
                </a:solidFill>
                <a:latin typeface="Calibri"/>
                <a:ea typeface="DejaVu Sans"/>
              </a:rPr>
              <a:t>Профилактика</a:t>
            </a:r>
            <a:endParaRPr b="0" lang="ru" sz="96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2290320" y="3429000"/>
            <a:ext cx="9109080" cy="155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" sz="9600" spc="-1" strike="noStrike">
                <a:solidFill>
                  <a:srgbClr val="000000"/>
                </a:solidFill>
                <a:latin typeface="Calibri"/>
                <a:ea typeface="DejaVu Sans"/>
              </a:rPr>
              <a:t>остеохондроза</a:t>
            </a:r>
            <a:endParaRPr b="0" lang="ru" sz="96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2024280" y="985320"/>
            <a:ext cx="992448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Спасибо за внимание!</a:t>
            </a:r>
            <a:endParaRPr b="0" lang="ru" sz="6000" spc="-1" strike="noStrike"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941040" y="3950640"/>
            <a:ext cx="1066140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Выставку подготовила зав. сектором отдела обслуживания печатными изданиями и фондохранения Воронина И. П. </a:t>
            </a:r>
            <a:endParaRPr b="0" lang="ru" sz="3200" spc="-1" strike="noStrike">
              <a:latin typeface="Arial"/>
            </a:endParaRPr>
          </a:p>
        </p:txBody>
      </p:sp>
      <p:sp>
        <p:nvSpPr>
          <p:cNvPr id="62" name="CustomShape 3"/>
          <p:cNvSpPr/>
          <p:nvPr/>
        </p:nvSpPr>
        <p:spPr>
          <a:xfrm>
            <a:off x="4358880" y="5610960"/>
            <a:ext cx="95605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Книги находятся в к. 22.</a:t>
            </a:r>
            <a:endParaRPr b="0" lang="ru" sz="2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2" descr=""/>
          <p:cNvPicPr/>
          <p:nvPr/>
        </p:nvPicPr>
        <p:blipFill>
          <a:blip r:embed="rId1"/>
          <a:stretch/>
        </p:blipFill>
        <p:spPr>
          <a:xfrm>
            <a:off x="-88920" y="-79920"/>
            <a:ext cx="12279960" cy="693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2" descr=""/>
          <p:cNvPicPr/>
          <p:nvPr/>
        </p:nvPicPr>
        <p:blipFill>
          <a:blip r:embed="rId1"/>
          <a:stretch/>
        </p:blipFill>
        <p:spPr>
          <a:xfrm>
            <a:off x="514440" y="1371600"/>
            <a:ext cx="3738600" cy="515088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212400" y="48960"/>
            <a:ext cx="1182924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616.7 Н-627 Никифоров, А. С. Неврологические осложнения остеохондроза позвоночника / А. С. Никифоров, Г. Н. Авакян, О. И. Мендель. – 2-е изд. – Москва : ГЭОТАР-Медиа, 2015. – 272 с. – ISBN 978-5-9704-3333-1.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5339520" y="1640880"/>
            <a:ext cx="6337440" cy="435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Авторы высказывают оригинальное мнение о сущности остеохондроза позвоночника. Он рассматривается как унаследованный физиологический процесс реконструкции позвоночных двигательных сегментов, возникший в связи с адаптацией наших далеких предков к прямохождению. Многовариантным заболеванием при этом являются его осложнения. В книге описаны их патогенез, клиническая картина, большое внимание уделено лечению и профилактике.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Издание предназначено для неврологов, ортопедов и врачей других клинических специальностей, участвующих в диагностике и лечении осложнений остеохондроза позвоночника, а также для студентов старших курсов медицинских вузов.  </a:t>
            </a: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2" descr=""/>
          <p:cNvPicPr/>
          <p:nvPr/>
        </p:nvPicPr>
        <p:blipFill>
          <a:blip r:embed="rId1"/>
          <a:stretch/>
        </p:blipFill>
        <p:spPr>
          <a:xfrm>
            <a:off x="488160" y="1739880"/>
            <a:ext cx="3461400" cy="474876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79920" y="337320"/>
            <a:ext cx="1189548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616.7 В–555 Вишневский, А. А. Болезни позвоночника: взгляд современной медицины / А. А. Вишневский. – Санкт-Петербург : Невский проспект, 2004. – 128 с. – ISBN 5-94371-297-6.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051520" y="2201760"/>
            <a:ext cx="6651720" cy="31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Книга посвящена современным методикам диагностики, консервативного и хирургического лечения заболеваний позвоночника. Автор книги рассказывает о различных заболеваниях позвоночника, о том, как распознать в самом начале и предупредить их развитие. Самые сложные проблемы в книге изложены ясно и понятно, корректно и грамотно.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Книга рассчитана на широкий круг читателей, интересующихся медициной.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2" descr=""/>
          <p:cNvPicPr/>
          <p:nvPr/>
        </p:nvPicPr>
        <p:blipFill>
          <a:blip r:embed="rId1"/>
          <a:stretch/>
        </p:blipFill>
        <p:spPr>
          <a:xfrm>
            <a:off x="426240" y="1651320"/>
            <a:ext cx="3310560" cy="488196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346320" y="417240"/>
            <a:ext cx="1171764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616.7 М–92 Муха, Л. Г. Шейный остеохондроз. Лечение и профилактика / Л. Г. Муха, Г. Г. Качанов. – 5-е изд., доп. и перераб. – Ростов-на-Дону : Феникс, 2006. – 160 с. - (Будь здоров!). – ISBN 5-222-09599-1.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4243680" y="1917720"/>
            <a:ext cx="7696080" cy="435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 своей книге авторы, основываясь на многолетнем опыте работы, в доступной для читателя форме освещают некоторые вопросы анатомии шейного отдела позвоночника, клиники этого серьезного заболевания.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Подробно описываются современные методы лечения : медикаментозные, физиотерапевтические, а также лечение позвоночника вытяжением, иглорефлексотерапией, гирудотерапией, лечебной физкультурой и т. д.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Большое внимание уделено профилактике заболевания.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Даны рекомендации для читателей, как вести здоровый образ жизни и труда, целенаправленной психологической саморегуляции.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Книга рассчитана на широкий круг читателей, которые хотят предупредить это заболевание, а также избежать возможных обострений.</a:t>
            </a: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2" descr=""/>
          <p:cNvPicPr/>
          <p:nvPr/>
        </p:nvPicPr>
        <p:blipFill>
          <a:blip r:embed="rId1"/>
          <a:stretch/>
        </p:blipFill>
        <p:spPr>
          <a:xfrm>
            <a:off x="337320" y="1500480"/>
            <a:ext cx="3896640" cy="518400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257400" y="275040"/>
            <a:ext cx="1180656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616.7 В–387 Вестибулярные и слуховые нарушения при шейном остеохондрозе / В. И. Бабияк, Г. А. Акимов, В. Г. Базаров, В. Н. Филимонов. – Киев : Здоровье, 1990. – 192 с. : ил. – ISBN 5-311-00379-0.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4838400" y="2050920"/>
            <a:ext cx="7015680" cy="31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 книге с научных позиций рассматриваются вопросы патогенеза, диагностики, клиники, лечения и врачебно – трудовой экспертизы вестибулярных и слуховых нарушений при вертебробазилярной сосудистой недостаточности, обусловленной шейным остеохондрозом и патологическими состояниями позвоночных артерий. Представлены результаты оригинальных экспериментальных исследований по изучению фазовых состояний вестибулярного и слухового анализаторов при данной патологии.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оториноларингологов, невропатологов, врачей ВТЭК. </a:t>
            </a: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2" descr=""/>
          <p:cNvPicPr/>
          <p:nvPr/>
        </p:nvPicPr>
        <p:blipFill>
          <a:blip r:embed="rId1"/>
          <a:stretch/>
        </p:blipFill>
        <p:spPr>
          <a:xfrm>
            <a:off x="284040" y="1518120"/>
            <a:ext cx="3372840" cy="500616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198360" y="266400"/>
            <a:ext cx="1179468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616.7 М–134 Мажарцев, Ю. Позвоночник : популярная энциклопедия / Ю. Мажарцев, И. Сагитов. – Санкт-Петербург : Нева ; Москва : Олма-Пресс, 1999. – 319 с. – ISBN 5-7654-0360-3.  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4217040" y="1695600"/>
            <a:ext cx="7403400" cy="46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Книга посвящена вопросам ранней диагностики и лечения заболеваний позвоночника и всей опорно-двигательной системы в целом. Авторы книги – практические врачи, более десяти лет занимающиеся мануальной терапией, создатели Диагностического лечебно-реабилитационного медицинского центра.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 книге в популярной форме рассказано о строении позвоночника, его функционировании, возрастных изменениях. Большой раздел посвящен профилактике заболеваний, нетрадиционным методам лечения. 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Рассчитана на широкий круг читателей, особенно рекомендуется родителям, которые хотят, чтобы их дети выросли здоровыми, и взрослым, которые не желают уступать давлению времени и хотят оставаться бодрыми и работоспособными всю жизнь.</a:t>
            </a: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2" descr=""/>
          <p:cNvPicPr/>
          <p:nvPr/>
        </p:nvPicPr>
        <p:blipFill>
          <a:blip r:embed="rId1"/>
          <a:stretch/>
        </p:blipFill>
        <p:spPr>
          <a:xfrm>
            <a:off x="381600" y="1491480"/>
            <a:ext cx="3559320" cy="505080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239760" y="248400"/>
            <a:ext cx="1172664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616.7 Д–44 Диагностика и хирургическое лечение неврологических осложнений поясничного остеохондроза / В. А. Шустин, В. Е. Парфенов, С. В. Топтыгин [и др.] – Санкт-Петербург : Фолиант, 2006. – 168 с. – ISBN 5-93929-146-5. 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4509720" y="1802160"/>
            <a:ext cx="7299720" cy="43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 монографии изложена современная концепция клинической диагностики и дифференцированного микрохирургического лечения дискогенной компрессии на поясничном уровне.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Медицинская и социально-экономическая значимость данного патологического состояния в современных развитых странах обусловлены как высокими показателями заболеваемости, трудопотерь и инвалидности, так и связанной с этими аспектами проблемой совершенствования своевременной диагностики и эффективного лечения больных данной категории.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Книга предназначена врачам-нейрохирургам, неврологам, специалистам лучевой диагностики и реабилитологам, а также студентам медицинских вузов и медицинских академий постдипломного образования.</a:t>
            </a: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2" descr=""/>
          <p:cNvPicPr/>
          <p:nvPr/>
        </p:nvPicPr>
        <p:blipFill>
          <a:blip r:embed="rId1"/>
          <a:stretch/>
        </p:blipFill>
        <p:spPr>
          <a:xfrm>
            <a:off x="0" y="-150840"/>
            <a:ext cx="12191400" cy="700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acc8dd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Application>LibreOffice/6.0.3.2$Windows_x86 LibreOffice_project/8f48d515416608e3a835360314dac7e47fd0b821</Application>
  <Words>817</Words>
  <Paragraphs>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2021-03-27T17:14:25Z</dcterms:created>
  <dc:creator>Соколаев Андрей</dc:creator>
  <dc:description/>
  <dc:language>ru-RU</dc:language>
  <cp:lastModifiedBy/>
  <dcterms:modified xsi:type="dcterms:W3CDTF">2021-11-17T16:18:52Z</dcterms:modified>
  <cp:revision>56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