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3" r:id="rId4"/>
    <p:sldId id="262" r:id="rId5"/>
    <p:sldId id="257" r:id="rId6"/>
    <p:sldId id="260" r:id="rId7"/>
    <p:sldId id="258" r:id="rId8"/>
    <p:sldId id="259"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188F272-3C28-41C7-BA17-CA3A788F51A6}" type="datetimeFigureOut">
              <a:rPr lang="ru-RU" smtClean="0"/>
              <a:pPr/>
              <a:t>08.09.2021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C8528D-015A-4FE4-991B-5EEBA102AEE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188F272-3C28-41C7-BA17-CA3A788F51A6}" type="datetimeFigureOut">
              <a:rPr lang="ru-RU" smtClean="0"/>
              <a:pPr/>
              <a:t>08.09.2021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C8528D-015A-4FE4-991B-5EEBA102AEE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188F272-3C28-41C7-BA17-CA3A788F51A6}" type="datetimeFigureOut">
              <a:rPr lang="ru-RU" smtClean="0"/>
              <a:pPr/>
              <a:t>08.09.2021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C8528D-015A-4FE4-991B-5EEBA102AEE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188F272-3C28-41C7-BA17-CA3A788F51A6}" type="datetimeFigureOut">
              <a:rPr lang="ru-RU" smtClean="0"/>
              <a:pPr/>
              <a:t>08.09.2021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C8528D-015A-4FE4-991B-5EEBA102AEE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188F272-3C28-41C7-BA17-CA3A788F51A6}" type="datetimeFigureOut">
              <a:rPr lang="ru-RU" smtClean="0"/>
              <a:pPr/>
              <a:t>08.09.2021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C8528D-015A-4FE4-991B-5EEBA102AEE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188F272-3C28-41C7-BA17-CA3A788F51A6}" type="datetimeFigureOut">
              <a:rPr lang="ru-RU" smtClean="0"/>
              <a:pPr/>
              <a:t>08.09.2021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8C8528D-015A-4FE4-991B-5EEBA102AEE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188F272-3C28-41C7-BA17-CA3A788F51A6}" type="datetimeFigureOut">
              <a:rPr lang="ru-RU" smtClean="0"/>
              <a:pPr/>
              <a:t>08.09.2021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8C8528D-015A-4FE4-991B-5EEBA102AEE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188F272-3C28-41C7-BA17-CA3A788F51A6}" type="datetimeFigureOut">
              <a:rPr lang="ru-RU" smtClean="0"/>
              <a:pPr/>
              <a:t>08.09.2021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8C8528D-015A-4FE4-991B-5EEBA102AEE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188F272-3C28-41C7-BA17-CA3A788F51A6}" type="datetimeFigureOut">
              <a:rPr lang="ru-RU" smtClean="0"/>
              <a:pPr/>
              <a:t>08.09.2021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8C8528D-015A-4FE4-991B-5EEBA102AEE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188F272-3C28-41C7-BA17-CA3A788F51A6}" type="datetimeFigureOut">
              <a:rPr lang="ru-RU" smtClean="0"/>
              <a:pPr/>
              <a:t>08.09.2021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8C8528D-015A-4FE4-991B-5EEBA102AEE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188F272-3C28-41C7-BA17-CA3A788F51A6}" type="datetimeFigureOut">
              <a:rPr lang="ru-RU" smtClean="0"/>
              <a:pPr/>
              <a:t>08.09.2021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8C8528D-015A-4FE4-991B-5EEBA102AEE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alpha val="5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88F272-3C28-41C7-BA17-CA3A788F51A6}" type="datetimeFigureOut">
              <a:rPr lang="ru-RU" smtClean="0"/>
              <a:pPr/>
              <a:t>08.09.2021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C8528D-015A-4FE4-991B-5EEBA102AEE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https://catherineasquithgallery.com/uploads/posts/2021-02/1613501724_59-p-fon-dlya-pervogo-slaida-prezentatsii-5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1268" name="AutoShape 4" descr="https://catherineasquithgallery.com/uploads/posts/2021-02/1613501724_59-p-fon-dlya-pervogo-slaida-prezentatsii-5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 name="Прямоугольник 6"/>
          <p:cNvSpPr/>
          <p:nvPr/>
        </p:nvSpPr>
        <p:spPr>
          <a:xfrm>
            <a:off x="214282" y="5000636"/>
            <a:ext cx="8786874" cy="1631216"/>
          </a:xfrm>
          <a:prstGeom prst="rect">
            <a:avLst/>
          </a:prstGeom>
        </p:spPr>
        <p:txBody>
          <a:bodyPr wrap="square">
            <a:spAutoFit/>
          </a:bodyPr>
          <a:lstStyle/>
          <a:p>
            <a:r>
              <a:rPr lang="ru-RU" sz="2000" b="1" i="1" dirty="0" smtClean="0"/>
              <a:t>Харуки Мураками еще при жизни обрел статус классика не только японской, но и мировой литературы. Он по сей день не знает точного ответа на вопрос, как решил стать писателем, утверждает, что изначально верил в собственные литературные способности. Для Мураками писать так же естественно, как и дышать.</a:t>
            </a:r>
            <a:endParaRPr lang="ru-RU" sz="2000" b="1" i="1" dirty="0"/>
          </a:p>
        </p:txBody>
      </p:sp>
      <p:pic>
        <p:nvPicPr>
          <p:cNvPr id="11270" name="Picture 6"/>
          <p:cNvPicPr>
            <a:picLocks noChangeAspect="1" noChangeArrowheads="1"/>
          </p:cNvPicPr>
          <p:nvPr/>
        </p:nvPicPr>
        <p:blipFill>
          <a:blip r:embed="rId2"/>
          <a:srcRect/>
          <a:stretch>
            <a:fillRect/>
          </a:stretch>
        </p:blipFill>
        <p:spPr bwMode="auto">
          <a:xfrm>
            <a:off x="4570824" y="178177"/>
            <a:ext cx="4357718" cy="4392488"/>
          </a:xfrm>
          <a:prstGeom prst="rect">
            <a:avLst/>
          </a:prstGeom>
          <a:noFill/>
          <a:ln w="9525">
            <a:noFill/>
            <a:miter lim="800000"/>
            <a:headEnd/>
            <a:tailEnd/>
          </a:ln>
          <a:effectLst/>
        </p:spPr>
      </p:pic>
      <p:sp>
        <p:nvSpPr>
          <p:cNvPr id="6" name="Прямоугольник 5"/>
          <p:cNvSpPr/>
          <p:nvPr/>
        </p:nvSpPr>
        <p:spPr>
          <a:xfrm>
            <a:off x="285720" y="785794"/>
            <a:ext cx="4286280" cy="2800767"/>
          </a:xfrm>
          <a:prstGeom prst="rect">
            <a:avLst/>
          </a:prstGeom>
        </p:spPr>
        <p:txBody>
          <a:bodyPr wrap="square">
            <a:spAutoFit/>
          </a:bodyPr>
          <a:lstStyle/>
          <a:p>
            <a:r>
              <a:rPr lang="ru-RU" sz="4400" b="1" i="1" dirty="0" smtClean="0"/>
              <a:t>Его книги</a:t>
            </a:r>
            <a:r>
              <a:rPr lang="en-US" sz="4400" b="1" i="1" dirty="0" smtClean="0"/>
              <a:t> </a:t>
            </a:r>
            <a:r>
              <a:rPr lang="ru-RU" sz="4400" b="1" i="1" dirty="0" smtClean="0"/>
              <a:t>-</a:t>
            </a:r>
          </a:p>
          <a:p>
            <a:r>
              <a:rPr lang="ru-RU" sz="4400" b="1" i="1" dirty="0" smtClean="0"/>
              <a:t>      это окно     </a:t>
            </a:r>
          </a:p>
          <a:p>
            <a:r>
              <a:rPr lang="ru-RU" sz="4400" b="1" i="1" dirty="0" smtClean="0"/>
              <a:t>            в мир</a:t>
            </a:r>
          </a:p>
          <a:p>
            <a:r>
              <a:rPr lang="ru-RU" sz="4400" b="1" i="1" dirty="0" smtClean="0"/>
              <a:t>                японцев</a:t>
            </a:r>
            <a:endParaRPr lang="ru-RU" sz="4400" b="1"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1.wp.com/pizhankalib.ru/wp-content/uploads/2019/01/murakami-01.jpg?resize=200%2C263"/>
          <p:cNvPicPr>
            <a:picLocks noChangeAspect="1" noChangeArrowheads="1"/>
          </p:cNvPicPr>
          <p:nvPr/>
        </p:nvPicPr>
        <p:blipFill>
          <a:blip r:embed="rId2"/>
          <a:srcRect/>
          <a:stretch>
            <a:fillRect/>
          </a:stretch>
        </p:blipFill>
        <p:spPr bwMode="auto">
          <a:xfrm>
            <a:off x="4643438" y="357166"/>
            <a:ext cx="4143404" cy="6143668"/>
          </a:xfrm>
          <a:prstGeom prst="rect">
            <a:avLst/>
          </a:prstGeom>
          <a:noFill/>
        </p:spPr>
      </p:pic>
      <p:sp>
        <p:nvSpPr>
          <p:cNvPr id="4" name="Прямоугольник 3"/>
          <p:cNvSpPr/>
          <p:nvPr/>
        </p:nvSpPr>
        <p:spPr>
          <a:xfrm>
            <a:off x="357158" y="2143117"/>
            <a:ext cx="4214842" cy="4667192"/>
          </a:xfrm>
          <a:prstGeom prst="rect">
            <a:avLst/>
          </a:prstGeom>
        </p:spPr>
        <p:txBody>
          <a:bodyPr wrap="square">
            <a:spAutoFit/>
          </a:bodyPr>
          <a:lstStyle/>
          <a:p>
            <a:r>
              <a:rPr lang="ru-RU" b="1" i="1" dirty="0" smtClean="0"/>
              <a:t>«Такой вещи, как идеальный текст, не существует. Как не существует идеального отчаяния».</a:t>
            </a:r>
          </a:p>
          <a:p>
            <a:endParaRPr lang="ru-RU" b="1" i="1" dirty="0" smtClean="0"/>
          </a:p>
          <a:p>
            <a:r>
              <a:rPr lang="ru-RU" b="1" i="1" dirty="0" smtClean="0"/>
              <a:t>Это сказал мне один писатель, с которым я случайно познакомился в студенчестве. Что это означает на самом деле, я понял значительно позже — а тогда это было неплохим утешением. Идеальных текстов не бывает — и все...</a:t>
            </a:r>
          </a:p>
          <a:p>
            <a:endParaRPr lang="ru-RU" b="1" i="1" dirty="0" smtClean="0"/>
          </a:p>
          <a:p>
            <a:r>
              <a:rPr lang="ru-RU" b="1" i="1" dirty="0" smtClean="0"/>
              <a:t>Но в апреле 1978 года на бейсбольном матче Япония — США Харуки Мураками впервые понял, что может написать идеальный роман. </a:t>
            </a:r>
            <a:endParaRPr lang="ru-RU" b="1" i="1" dirty="0"/>
          </a:p>
        </p:txBody>
      </p:sp>
      <p:sp>
        <p:nvSpPr>
          <p:cNvPr id="3073" name="Rectangle 1"/>
          <p:cNvSpPr>
            <a:spLocks noChangeArrowheads="1"/>
          </p:cNvSpPr>
          <p:nvPr/>
        </p:nvSpPr>
        <p:spPr bwMode="auto">
          <a:xfrm>
            <a:off x="357158" y="203279"/>
            <a:ext cx="4214842"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84</a:t>
            </a:r>
            <a:endParaRPr kumimoji="0" lang="ru-RU"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М 91</a:t>
            </a:r>
            <a:endParaRPr kumimoji="0" lang="ru-RU" b="1" i="1"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Мураками, Х. Слушай песню ветра / Х. Мураками.</a:t>
            </a:r>
            <a:r>
              <a:rPr lang="ru-RU" b="1" dirty="0"/>
              <a:t>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Москва : Эксмо, 2003.</a:t>
            </a:r>
            <a:r>
              <a:rPr lang="ru-RU" b="1" dirty="0" smtClean="0"/>
              <a:t> –</a:t>
            </a:r>
            <a:r>
              <a:rPr lang="en-US" b="1" dirty="0" smtClean="0"/>
              <a:t>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304 с.</a:t>
            </a:r>
            <a:endParaRPr kumimoji="0" lang="ru-RU"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ISBN 5-699-03953-8</a:t>
            </a:r>
            <a:endParaRPr kumimoji="0" lang="en-US" b="1" i="1"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2"/>
          <a:srcRect/>
          <a:stretch>
            <a:fillRect/>
          </a:stretch>
        </p:blipFill>
        <p:spPr bwMode="auto">
          <a:xfrm>
            <a:off x="500033" y="357165"/>
            <a:ext cx="4214843" cy="6072231"/>
          </a:xfrm>
          <a:prstGeom prst="rect">
            <a:avLst/>
          </a:prstGeom>
          <a:noFill/>
          <a:ln w="9525">
            <a:noFill/>
            <a:miter lim="800000"/>
            <a:headEnd/>
            <a:tailEnd/>
          </a:ln>
          <a:effectLst/>
        </p:spPr>
      </p:pic>
      <p:sp>
        <p:nvSpPr>
          <p:cNvPr id="5" name="Прямоугольник 4"/>
          <p:cNvSpPr/>
          <p:nvPr/>
        </p:nvSpPr>
        <p:spPr>
          <a:xfrm>
            <a:off x="4857752" y="2214554"/>
            <a:ext cx="4071966" cy="4247317"/>
          </a:xfrm>
          <a:prstGeom prst="rect">
            <a:avLst/>
          </a:prstGeom>
        </p:spPr>
        <p:txBody>
          <a:bodyPr wrap="square">
            <a:spAutoFit/>
          </a:bodyPr>
          <a:lstStyle/>
          <a:p>
            <a:r>
              <a:rPr lang="ru-RU" b="1" i="1" dirty="0" smtClean="0"/>
              <a:t>«Призраки Лексингтона» – один из самых известных сборников рассказов классика современной японской литературы Харуки Мураками. Автор популярных во всем мире романов «Охота на овец». «Дэнс, дэнс, дэнс» и «Хроники Заводной Птицы» предстает в нем как мастер короткой психологической прозы.</a:t>
            </a:r>
          </a:p>
          <a:p>
            <a:endParaRPr lang="ru-RU" b="1" i="1" dirty="0" smtClean="0"/>
          </a:p>
          <a:p>
            <a:r>
              <a:rPr lang="ru-RU" b="1" i="1" dirty="0" smtClean="0"/>
              <a:t>Рассказ «Тони Такитани» был перенесен на киноэкран режиссером Дзюном Итикавой с великим японским актером Иссеем Огатой.</a:t>
            </a:r>
            <a:endParaRPr lang="ru-RU" b="1" i="1" dirty="0"/>
          </a:p>
        </p:txBody>
      </p:sp>
      <p:sp>
        <p:nvSpPr>
          <p:cNvPr id="23556" name="Rectangle 4"/>
          <p:cNvSpPr>
            <a:spLocks noChangeArrowheads="1"/>
          </p:cNvSpPr>
          <p:nvPr/>
        </p:nvSpPr>
        <p:spPr bwMode="auto">
          <a:xfrm>
            <a:off x="4786314" y="341777"/>
            <a:ext cx="4214842"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84</a:t>
            </a:r>
            <a:endParaRPr kumimoji="0" lang="ru-RU"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М 91</a:t>
            </a:r>
            <a:endParaRPr kumimoji="0" lang="ru-RU" b="1" i="1"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Мураками, Х. Призраки Лексингтона / Х. Мураками.</a:t>
            </a:r>
            <a:r>
              <a:rPr lang="ru-RU" b="1" dirty="0"/>
              <a:t>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Москва : Эксмо, 2006.</a:t>
            </a:r>
            <a:r>
              <a:rPr lang="ru-RU" b="1" dirty="0"/>
              <a:t>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144 с.</a:t>
            </a:r>
            <a:endParaRPr kumimoji="0" lang="ru-RU"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ISBN 5 – 699-03359-9</a:t>
            </a:r>
            <a:endParaRPr kumimoji="0" lang="en-US" b="1" i="1"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714876" y="357166"/>
            <a:ext cx="4062087" cy="6143668"/>
          </a:xfrm>
          <a:prstGeom prst="rect">
            <a:avLst/>
          </a:prstGeom>
          <a:noFill/>
          <a:ln w="9525">
            <a:noFill/>
            <a:miter lim="800000"/>
            <a:headEnd/>
            <a:tailEnd/>
          </a:ln>
          <a:effectLst/>
        </p:spPr>
      </p:pic>
      <p:sp>
        <p:nvSpPr>
          <p:cNvPr id="3" name="Прямоугольник 2"/>
          <p:cNvSpPr/>
          <p:nvPr/>
        </p:nvSpPr>
        <p:spPr>
          <a:xfrm>
            <a:off x="285720" y="2500306"/>
            <a:ext cx="4429156" cy="3970318"/>
          </a:xfrm>
          <a:prstGeom prst="rect">
            <a:avLst/>
          </a:prstGeom>
        </p:spPr>
        <p:txBody>
          <a:bodyPr wrap="square">
            <a:spAutoFit/>
          </a:bodyPr>
          <a:lstStyle/>
          <a:p>
            <a:r>
              <a:rPr lang="ru-RU" b="1" i="1" dirty="0" smtClean="0"/>
              <a:t>Человеку свойственно думать о прошлом, возвращаясь в важные моменты. Всегда помнишь о несбывшихся мечтах и надеешься, что однажды у тебя будет шанс воплотить их в жизнь. Это самый искренний и цепляющий роман писателя, он задевает некой интимностью, близостью автора и героя с читателем. Каждое слово пропитано переживаниями и мыслями героя, и он кажется настолько близким, что от его эмоций никак не отгородиться. Их нужно пережить вместе с ним.</a:t>
            </a:r>
            <a:endParaRPr lang="ru-RU" b="1" i="1" dirty="0"/>
          </a:p>
        </p:txBody>
      </p:sp>
      <p:sp>
        <p:nvSpPr>
          <p:cNvPr id="1027" name="Rectangle 3"/>
          <p:cNvSpPr>
            <a:spLocks noChangeArrowheads="1"/>
          </p:cNvSpPr>
          <p:nvPr/>
        </p:nvSpPr>
        <p:spPr bwMode="auto">
          <a:xfrm>
            <a:off x="285720" y="556091"/>
            <a:ext cx="4357718"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84</a:t>
            </a:r>
            <a:endParaRPr kumimoji="0" lang="ru-RU"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М 91</a:t>
            </a:r>
            <a:endParaRPr kumimoji="0" lang="ru-RU" b="1" i="1"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Мураками, Х. К югу от  границы,  на запад от солнца / Х. Мураками. – Москва : Эксмо, 2003.</a:t>
            </a:r>
            <a:r>
              <a:rPr lang="ru-RU" b="1" dirty="0"/>
              <a:t>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208 с.</a:t>
            </a:r>
            <a:endParaRPr kumimoji="0" lang="ru-RU"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ISBN 5-699-03050-6</a:t>
            </a:r>
            <a:endParaRPr kumimoji="0" lang="en-US" b="1" i="1"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785794"/>
            <a:ext cx="8358246" cy="5016758"/>
          </a:xfrm>
          <a:prstGeom prst="rect">
            <a:avLst/>
          </a:prstGeom>
        </p:spPr>
        <p:txBody>
          <a:bodyPr wrap="square">
            <a:spAutoFit/>
          </a:bodyPr>
          <a:lstStyle/>
          <a:p>
            <a:r>
              <a:rPr lang="ru-RU" sz="4000" b="1" i="1" dirty="0" smtClean="0"/>
              <a:t>В мою жизни входят те, кто хочет, и кто хочет  уходит, но есть общие правила для всех гостей: заходя – вытирайте ноги, уходя – закрывайте за собой дверь.</a:t>
            </a:r>
          </a:p>
          <a:p>
            <a:pPr algn="r"/>
            <a:r>
              <a:rPr lang="ru-RU" sz="4000" b="1" i="1" dirty="0" smtClean="0"/>
              <a:t>                               </a:t>
            </a:r>
            <a:r>
              <a:rPr lang="ru-RU" sz="3600" b="1" i="1" dirty="0" smtClean="0"/>
              <a:t>Харуки Мураками</a:t>
            </a:r>
          </a:p>
          <a:p>
            <a:r>
              <a:rPr lang="ru-RU" sz="4000" dirty="0" smtClean="0"/>
              <a:t>                           </a:t>
            </a:r>
            <a:endParaRPr lang="ru-RU" sz="3600" dirty="0" smtClean="0"/>
          </a:p>
          <a:p>
            <a:r>
              <a:rPr lang="ru-RU" sz="4000" dirty="0" smtClean="0"/>
              <a:t>                                 </a:t>
            </a:r>
            <a:endParaRPr lang="ru-RU" sz="4000" dirty="0"/>
          </a:p>
        </p:txBody>
      </p:sp>
      <p:sp>
        <p:nvSpPr>
          <p:cNvPr id="3" name="Прямоугольник 2"/>
          <p:cNvSpPr/>
          <p:nvPr/>
        </p:nvSpPr>
        <p:spPr>
          <a:xfrm>
            <a:off x="500034" y="5643578"/>
            <a:ext cx="8286808" cy="369332"/>
          </a:xfrm>
          <a:prstGeom prst="rect">
            <a:avLst/>
          </a:prstGeom>
        </p:spPr>
        <p:txBody>
          <a:bodyPr wrap="square">
            <a:spAutoFit/>
          </a:bodyPr>
          <a:lstStyle/>
          <a:p>
            <a:pPr algn="ctr"/>
            <a:r>
              <a:rPr lang="ru-RU" b="1" dirty="0" smtClean="0"/>
              <a:t>Выставку подготовила зав. сектором отдела ОБВСК  Оберемченко Н.И</a:t>
            </a:r>
            <a:r>
              <a:rPr lang="ru-RU" dirty="0" smtClean="0"/>
              <a:t>.</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357158" y="428604"/>
            <a:ext cx="3714776" cy="6000792"/>
          </a:xfrm>
          <a:prstGeom prst="rect">
            <a:avLst/>
          </a:prstGeom>
          <a:noFill/>
          <a:ln w="9525">
            <a:noFill/>
            <a:miter lim="800000"/>
            <a:headEnd/>
            <a:tailEnd/>
          </a:ln>
          <a:effectLst/>
        </p:spPr>
      </p:pic>
      <p:sp>
        <p:nvSpPr>
          <p:cNvPr id="3" name="Прямоугольник 2"/>
          <p:cNvSpPr/>
          <p:nvPr/>
        </p:nvSpPr>
        <p:spPr>
          <a:xfrm>
            <a:off x="4286248" y="2285993"/>
            <a:ext cx="4643470" cy="4247317"/>
          </a:xfrm>
          <a:prstGeom prst="rect">
            <a:avLst/>
          </a:prstGeom>
        </p:spPr>
        <p:txBody>
          <a:bodyPr wrap="square">
            <a:spAutoFit/>
          </a:bodyPr>
          <a:lstStyle/>
          <a:p>
            <a:r>
              <a:rPr lang="ru-RU" b="1" i="1" dirty="0" smtClean="0"/>
              <a:t>Тору Окада — обычный тридцатилетний мужчина, имеющий свое счастье: любимую жену, кота, названного в шутку именем шурина, небольшой домик в хорошем районе. Недавно он, правда, уволился с работы, но ничего страшного в этом не видит. И вот судьба решила сыграть с ним.</a:t>
            </a:r>
          </a:p>
          <a:p>
            <a:endParaRPr lang="ru-RU" b="1" i="1" dirty="0" smtClean="0"/>
          </a:p>
          <a:p>
            <a:r>
              <a:rPr lang="ru-RU" b="1" i="1" dirty="0" smtClean="0"/>
              <a:t>Сначала исчезает кот, звонит странная женщина, затем уходит жена. Начинают сбываться старые пророчества, приносящие в его жизнь множество вопросов и ни одного ответа. Но вот загадки начинают складываться в узор...</a:t>
            </a:r>
            <a:endParaRPr lang="ru-RU" b="1" i="1" dirty="0"/>
          </a:p>
        </p:txBody>
      </p:sp>
      <p:sp>
        <p:nvSpPr>
          <p:cNvPr id="4" name="Прямоугольник 3"/>
          <p:cNvSpPr/>
          <p:nvPr/>
        </p:nvSpPr>
        <p:spPr>
          <a:xfrm>
            <a:off x="4286248" y="428604"/>
            <a:ext cx="4857752" cy="1754326"/>
          </a:xfrm>
          <a:prstGeom prst="rect">
            <a:avLst/>
          </a:prstGeom>
        </p:spPr>
        <p:txBody>
          <a:bodyPr wrap="square">
            <a:spAutoFit/>
          </a:bodyPr>
          <a:lstStyle/>
          <a:p>
            <a:r>
              <a:rPr lang="ru-RU" b="1" i="1" dirty="0" smtClean="0"/>
              <a:t>84</a:t>
            </a:r>
          </a:p>
          <a:p>
            <a:r>
              <a:rPr lang="ru-RU" b="1" i="1" dirty="0" smtClean="0"/>
              <a:t>М 91</a:t>
            </a:r>
          </a:p>
          <a:p>
            <a:r>
              <a:rPr lang="ru-RU" b="1" i="1" dirty="0" smtClean="0"/>
              <a:t>Мураками, Х. Хроники Заводной Птицы / Х. Мураками. – Москва : Издательство Независимая Газета, 2003. – 768 с.</a:t>
            </a:r>
          </a:p>
          <a:p>
            <a:r>
              <a:rPr lang="en-US" b="1" i="1" dirty="0" smtClean="0"/>
              <a:t>ISBN</a:t>
            </a:r>
            <a:r>
              <a:rPr lang="ru-RU" b="1" i="1" dirty="0" smtClean="0"/>
              <a:t> 5-86712-135-6</a:t>
            </a:r>
            <a:endParaRPr lang="ru-RU" b="1"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357158" y="500042"/>
            <a:ext cx="3571899" cy="5929354"/>
          </a:xfrm>
          <a:prstGeom prst="rect">
            <a:avLst/>
          </a:prstGeom>
          <a:noFill/>
          <a:ln w="9525">
            <a:noFill/>
            <a:miter lim="800000"/>
            <a:headEnd/>
            <a:tailEnd/>
          </a:ln>
          <a:effectLst/>
        </p:spPr>
      </p:pic>
      <p:sp>
        <p:nvSpPr>
          <p:cNvPr id="3" name="Прямоугольник 2"/>
          <p:cNvSpPr/>
          <p:nvPr/>
        </p:nvSpPr>
        <p:spPr>
          <a:xfrm>
            <a:off x="4143372" y="2143116"/>
            <a:ext cx="4786346" cy="4247317"/>
          </a:xfrm>
          <a:prstGeom prst="rect">
            <a:avLst/>
          </a:prstGeom>
        </p:spPr>
        <p:txBody>
          <a:bodyPr wrap="square">
            <a:spAutoFit/>
          </a:bodyPr>
          <a:lstStyle/>
          <a:p>
            <a:r>
              <a:rPr lang="ru-RU" b="1" i="1" dirty="0" smtClean="0"/>
              <a:t>Основан на древней китайской легенде о переселении души Овцы в человека. Овца полностью заменяет личность, взамен человеку даются неограниченные возможности и силы, направленные на установление всемирного господства Анархии.</a:t>
            </a:r>
          </a:p>
          <a:p>
            <a:endParaRPr lang="ru-RU" b="1" i="1" dirty="0" smtClean="0"/>
          </a:p>
          <a:p>
            <a:r>
              <a:rPr lang="ru-RU" b="1" i="1" dirty="0" smtClean="0"/>
              <a:t>Для достижения этой цели Овца использует тела разных людей. В романе она побывала в теле профессора-Овцы, затем поселилась в потомке обнищавшего крестьянина (Сэнсэя) и превратила его во всемогущественного лидера некой Организации. </a:t>
            </a:r>
            <a:endParaRPr lang="ru-RU" b="1" i="1" dirty="0"/>
          </a:p>
        </p:txBody>
      </p:sp>
      <p:sp>
        <p:nvSpPr>
          <p:cNvPr id="4" name="Прямоугольник 3"/>
          <p:cNvSpPr/>
          <p:nvPr/>
        </p:nvSpPr>
        <p:spPr>
          <a:xfrm>
            <a:off x="4071934" y="571480"/>
            <a:ext cx="5072066" cy="1508105"/>
          </a:xfrm>
          <a:prstGeom prst="rect">
            <a:avLst/>
          </a:prstGeom>
        </p:spPr>
        <p:txBody>
          <a:bodyPr wrap="square">
            <a:spAutoFit/>
          </a:bodyPr>
          <a:lstStyle/>
          <a:p>
            <a:r>
              <a:rPr lang="ru-RU" b="1" i="1" dirty="0" smtClean="0"/>
              <a:t>84</a:t>
            </a:r>
          </a:p>
          <a:p>
            <a:r>
              <a:rPr lang="ru-RU" b="1" i="1" dirty="0" smtClean="0"/>
              <a:t>М 91</a:t>
            </a:r>
          </a:p>
          <a:p>
            <a:r>
              <a:rPr lang="ru-RU" b="1" i="1" dirty="0" smtClean="0"/>
              <a:t> Мураками, Х. Охота на овец / Х. Мураками. </a:t>
            </a:r>
            <a:r>
              <a:rPr lang="ru-RU" b="1" dirty="0"/>
              <a:t>–</a:t>
            </a:r>
            <a:r>
              <a:rPr lang="ru-RU" b="1" i="1" dirty="0" smtClean="0"/>
              <a:t> Санкт-Петербург : Амфора, 2002.</a:t>
            </a:r>
            <a:r>
              <a:rPr lang="ru-RU" b="1" dirty="0"/>
              <a:t> </a:t>
            </a:r>
            <a:r>
              <a:rPr lang="ru-RU" b="1" dirty="0" smtClean="0"/>
              <a:t>–</a:t>
            </a:r>
            <a:r>
              <a:rPr lang="en-US" b="1" dirty="0" smtClean="0"/>
              <a:t> </a:t>
            </a:r>
            <a:r>
              <a:rPr lang="ru-RU" b="1" i="1" dirty="0" smtClean="0"/>
              <a:t>479 с.</a:t>
            </a:r>
          </a:p>
          <a:p>
            <a:r>
              <a:rPr lang="en-US" b="1" i="1" dirty="0" smtClean="0"/>
              <a:t>ISBN </a:t>
            </a:r>
            <a:r>
              <a:rPr lang="ru-RU" b="1" i="1" dirty="0" smtClean="0"/>
              <a:t>5-94278-259-8</a:t>
            </a:r>
            <a:endParaRPr lang="ru-RU" b="1"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5000628" y="428604"/>
            <a:ext cx="3828938" cy="6012000"/>
          </a:xfrm>
          <a:prstGeom prst="rect">
            <a:avLst/>
          </a:prstGeom>
          <a:noFill/>
          <a:ln w="9525">
            <a:noFill/>
            <a:miter lim="800000"/>
            <a:headEnd/>
            <a:tailEnd/>
          </a:ln>
          <a:effectLst/>
        </p:spPr>
      </p:pic>
      <p:sp>
        <p:nvSpPr>
          <p:cNvPr id="3" name="Прямоугольник 2"/>
          <p:cNvSpPr/>
          <p:nvPr/>
        </p:nvSpPr>
        <p:spPr>
          <a:xfrm>
            <a:off x="357158" y="2643182"/>
            <a:ext cx="4500594" cy="3416320"/>
          </a:xfrm>
          <a:prstGeom prst="rect">
            <a:avLst/>
          </a:prstGeom>
        </p:spPr>
        <p:txBody>
          <a:bodyPr wrap="square">
            <a:spAutoFit/>
          </a:bodyPr>
          <a:lstStyle/>
          <a:p>
            <a:r>
              <a:rPr lang="ru-RU" b="1" i="1" dirty="0" smtClean="0"/>
              <a:t>Главный герой полностью обрывает все связи, хочет начать жизнь заново, живет в круговороте журналистской поденщины, читает стихи со смыслом о жизни. Он становится маленькой шестеренкой Системы, которую сам он называет системой Перевода-на-Дерьмо. Главный герой должен расчищать культурологические сугробы в метель. И, чувствуя себя оторванным от подлинности, он не может найти своего места в мире. В душе его хаос.</a:t>
            </a:r>
            <a:endParaRPr lang="ru-RU" b="1" i="1" dirty="0"/>
          </a:p>
        </p:txBody>
      </p:sp>
      <p:sp>
        <p:nvSpPr>
          <p:cNvPr id="7169" name="Rectangle 1"/>
          <p:cNvSpPr>
            <a:spLocks noChangeArrowheads="1"/>
          </p:cNvSpPr>
          <p:nvPr/>
        </p:nvSpPr>
        <p:spPr bwMode="auto">
          <a:xfrm>
            <a:off x="285720" y="556091"/>
            <a:ext cx="4572032"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84</a:t>
            </a:r>
            <a:endParaRPr kumimoji="0" lang="ru-RU"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М 91</a:t>
            </a:r>
            <a:endParaRPr kumimoji="0" lang="ru-RU" b="1" i="1"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Мураками , Х. Дэнс. </a:t>
            </a:r>
            <a:r>
              <a:rPr kumimoji="0" lang="ru-RU" b="1"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Дэнс</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Дэнс</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Х. Мураками. – Санкт-Петербург : Амфора, 2006. </a:t>
            </a:r>
            <a:r>
              <a:rPr lang="ru-RU" b="1" dirty="0"/>
              <a:t>–</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571 с.</a:t>
            </a:r>
            <a:endParaRPr kumimoji="0" lang="ru-RU"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ISBN 5-367-00214-5</a:t>
            </a:r>
            <a:endParaRPr kumimoji="0" lang="en-US" b="1" i="1"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a:srcRect/>
          <a:stretch>
            <a:fillRect/>
          </a:stretch>
        </p:blipFill>
        <p:spPr bwMode="auto">
          <a:xfrm>
            <a:off x="357158" y="500042"/>
            <a:ext cx="3786214" cy="5857916"/>
          </a:xfrm>
          <a:prstGeom prst="rect">
            <a:avLst/>
          </a:prstGeom>
          <a:noFill/>
          <a:ln w="9525">
            <a:noFill/>
            <a:miter lim="800000"/>
            <a:headEnd/>
            <a:tailEnd/>
          </a:ln>
          <a:effectLst/>
        </p:spPr>
      </p:pic>
      <p:sp>
        <p:nvSpPr>
          <p:cNvPr id="4" name="Прямоугольник 3"/>
          <p:cNvSpPr/>
          <p:nvPr/>
        </p:nvSpPr>
        <p:spPr>
          <a:xfrm>
            <a:off x="4286248" y="2714620"/>
            <a:ext cx="4643470" cy="3693319"/>
          </a:xfrm>
          <a:prstGeom prst="rect">
            <a:avLst/>
          </a:prstGeom>
        </p:spPr>
        <p:txBody>
          <a:bodyPr wrap="square">
            <a:spAutoFit/>
          </a:bodyPr>
          <a:lstStyle/>
          <a:p>
            <a:r>
              <a:rPr lang="ru-RU" b="1" i="1" dirty="0" smtClean="0"/>
              <a:t>20 марта 1995 года мир всколыхнула беспрецедентная трагедия. Члены религиозной секты «Аум Синрикё» выпустили в токийском метро зарин — ядовитый газ в 26 раз смертельнее цианида. Пострадали тысячи ни в чем не повинных людей. Зариновая атака вошла в историю современности как один из вопиющих случаев неспровоцированного насилия и кошмарный террористический акт, стоящий в одном ряду с подобными случаями в Москве (2004) и Лондоне (2005).</a:t>
            </a:r>
          </a:p>
          <a:p>
            <a:endParaRPr lang="ru-RU" dirty="0" smtClean="0"/>
          </a:p>
        </p:txBody>
      </p:sp>
      <p:sp>
        <p:nvSpPr>
          <p:cNvPr id="5" name="Прямоугольник 4"/>
          <p:cNvSpPr/>
          <p:nvPr/>
        </p:nvSpPr>
        <p:spPr>
          <a:xfrm>
            <a:off x="4357686" y="714356"/>
            <a:ext cx="4429156" cy="1508105"/>
          </a:xfrm>
          <a:prstGeom prst="rect">
            <a:avLst/>
          </a:prstGeom>
        </p:spPr>
        <p:txBody>
          <a:bodyPr wrap="square">
            <a:spAutoFit/>
          </a:bodyPr>
          <a:lstStyle/>
          <a:p>
            <a:r>
              <a:rPr lang="ru-RU" b="1" i="1" dirty="0" smtClean="0"/>
              <a:t>84</a:t>
            </a:r>
          </a:p>
          <a:p>
            <a:r>
              <a:rPr lang="ru-RU" b="1" i="1" dirty="0" smtClean="0"/>
              <a:t>М 91</a:t>
            </a:r>
          </a:p>
          <a:p>
            <a:r>
              <a:rPr lang="ru-RU" b="1" i="1" dirty="0" smtClean="0"/>
              <a:t>Мураками, Х. Подземка / Х. Мураками. – Москва : Эксмо, 2007.</a:t>
            </a:r>
            <a:r>
              <a:rPr lang="ru-RU" b="1" dirty="0"/>
              <a:t> –</a:t>
            </a:r>
            <a:r>
              <a:rPr lang="ru-RU" b="1" i="1" dirty="0" smtClean="0"/>
              <a:t> 571 с.</a:t>
            </a:r>
          </a:p>
          <a:p>
            <a:r>
              <a:rPr lang="en-US" b="1" i="1" dirty="0" smtClean="0"/>
              <a:t>ISBN</a:t>
            </a:r>
            <a:r>
              <a:rPr lang="ru-RU" b="1" i="1" dirty="0" smtClean="0"/>
              <a:t> 5-699 -15770-0</a:t>
            </a:r>
            <a:endParaRPr lang="ru-RU" b="1"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2"/>
          <a:srcRect/>
          <a:stretch>
            <a:fillRect/>
          </a:stretch>
        </p:blipFill>
        <p:spPr bwMode="auto">
          <a:xfrm>
            <a:off x="4714876" y="357166"/>
            <a:ext cx="4103829" cy="6072230"/>
          </a:xfrm>
          <a:prstGeom prst="rect">
            <a:avLst/>
          </a:prstGeom>
          <a:noFill/>
          <a:ln w="9525">
            <a:noFill/>
            <a:miter lim="800000"/>
            <a:headEnd/>
            <a:tailEnd/>
          </a:ln>
          <a:effectLst/>
        </p:spPr>
      </p:pic>
      <p:sp>
        <p:nvSpPr>
          <p:cNvPr id="3" name="Прямоугольник 2"/>
          <p:cNvSpPr/>
          <p:nvPr/>
        </p:nvSpPr>
        <p:spPr>
          <a:xfrm>
            <a:off x="214282" y="2285992"/>
            <a:ext cx="4286280" cy="4247317"/>
          </a:xfrm>
          <a:prstGeom prst="rect">
            <a:avLst/>
          </a:prstGeom>
        </p:spPr>
        <p:txBody>
          <a:bodyPr wrap="square">
            <a:spAutoFit/>
          </a:bodyPr>
          <a:lstStyle/>
          <a:p>
            <a:r>
              <a:rPr lang="ru-RU" b="1" i="1" dirty="0" smtClean="0"/>
              <a:t>…Сколько он танцевал, Ёсия не помнил. По-видимому — долго. Он танцевал, пока весь не взмок. А потом вдруг ощутил себя на самом дне Земли, по которой ступал уверенным шагом. Там раздавался зловещий рокот глубокого мрака, струился неведомый поток человеческих желаний, копошились скользкие насекомые. Логово землетресения, превратившего город а руины. И это — всего лишь одно из движений Земли. Ёсия перестал танцевать, отдышался и посмотрел под ноги — словно заглянул в бездонную расселину…</a:t>
            </a:r>
            <a:endParaRPr lang="ru-RU" b="1" i="1" dirty="0"/>
          </a:p>
        </p:txBody>
      </p:sp>
      <p:sp>
        <p:nvSpPr>
          <p:cNvPr id="7169" name="Rectangle 1"/>
          <p:cNvSpPr>
            <a:spLocks noChangeArrowheads="1"/>
          </p:cNvSpPr>
          <p:nvPr/>
        </p:nvSpPr>
        <p:spPr bwMode="auto">
          <a:xfrm>
            <a:off x="285720" y="341777"/>
            <a:ext cx="4214842"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84</a:t>
            </a:r>
            <a:endParaRPr kumimoji="0" lang="ru-RU"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М 91</a:t>
            </a:r>
            <a:endParaRPr kumimoji="0" lang="ru-RU" b="1" i="1"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Мураками, Х. Все божьи дети могут танцевать / Х. Мураками. </a:t>
            </a:r>
            <a:r>
              <a:rPr lang="ru-RU" b="1" dirty="0"/>
              <a:t>–</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Москва : </a:t>
            </a:r>
            <a:r>
              <a:rPr kumimoji="0" lang="ru-RU" b="1"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Эксмо</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2009.</a:t>
            </a:r>
            <a:r>
              <a:rPr lang="ru-RU" b="1" dirty="0"/>
              <a:t>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160 с.</a:t>
            </a:r>
            <a:endParaRPr kumimoji="0" lang="ru-RU"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ISBN 978-5-699-32827-7</a:t>
            </a:r>
            <a:endParaRPr kumimoji="0" lang="en-US" b="1" i="1"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500033" y="357166"/>
            <a:ext cx="4071967" cy="6143668"/>
          </a:xfrm>
          <a:prstGeom prst="rect">
            <a:avLst/>
          </a:prstGeom>
          <a:noFill/>
          <a:ln w="9525">
            <a:noFill/>
            <a:miter lim="800000"/>
            <a:headEnd/>
            <a:tailEnd/>
          </a:ln>
          <a:effectLst/>
        </p:spPr>
      </p:pic>
      <p:sp>
        <p:nvSpPr>
          <p:cNvPr id="6" name="Прямоугольник 5"/>
          <p:cNvSpPr/>
          <p:nvPr/>
        </p:nvSpPr>
        <p:spPr>
          <a:xfrm>
            <a:off x="4786314" y="2428868"/>
            <a:ext cx="4143404" cy="3970318"/>
          </a:xfrm>
          <a:prstGeom prst="rect">
            <a:avLst/>
          </a:prstGeom>
        </p:spPr>
        <p:txBody>
          <a:bodyPr wrap="square">
            <a:spAutoFit/>
          </a:bodyPr>
          <a:lstStyle/>
          <a:p>
            <a:r>
              <a:rPr lang="ru-RU" b="1" i="1" dirty="0" smtClean="0"/>
              <a:t>Кенгуру-композитор, стопроцентная девушка, вампир в такси, Человек-Овца, тонгарские вороны, девушка из Ипанемы, Птица-Поганка, тюлени, которые не могут жить без визиток... Все они и многие другие - герои классического сборника рассказов Харуки Мураками "Хороший день для кенгуру". Истории самого популярного в мире японского писателя нежны, глубоки, сюрреалистичны, призрачны и загадочны, как его романы. Проза высокой пробы.</a:t>
            </a:r>
            <a:endParaRPr lang="ru-RU" b="1" i="1" dirty="0"/>
          </a:p>
        </p:txBody>
      </p:sp>
      <p:sp>
        <p:nvSpPr>
          <p:cNvPr id="7" name="Прямоугольник 6"/>
          <p:cNvSpPr/>
          <p:nvPr/>
        </p:nvSpPr>
        <p:spPr>
          <a:xfrm>
            <a:off x="4786314" y="357166"/>
            <a:ext cx="3929090" cy="1785104"/>
          </a:xfrm>
          <a:prstGeom prst="rect">
            <a:avLst/>
          </a:prstGeom>
        </p:spPr>
        <p:txBody>
          <a:bodyPr wrap="square">
            <a:spAutoFit/>
          </a:bodyPr>
          <a:lstStyle/>
          <a:p>
            <a:r>
              <a:rPr lang="ru-RU" b="1" i="1" dirty="0" smtClean="0"/>
              <a:t>84</a:t>
            </a:r>
          </a:p>
          <a:p>
            <a:r>
              <a:rPr lang="ru-RU" b="1" i="1" dirty="0" smtClean="0"/>
              <a:t>М 91</a:t>
            </a:r>
          </a:p>
          <a:p>
            <a:r>
              <a:rPr lang="ru-RU" b="1" i="1" dirty="0" smtClean="0"/>
              <a:t>Мураками, Х. Хороший день для кенгуру / Х. Мураками.</a:t>
            </a:r>
            <a:r>
              <a:rPr lang="ru-RU" b="1" dirty="0"/>
              <a:t> –</a:t>
            </a:r>
            <a:r>
              <a:rPr lang="ru-RU" b="1" i="1" dirty="0" smtClean="0"/>
              <a:t> Москва : </a:t>
            </a:r>
            <a:r>
              <a:rPr lang="ru-RU" b="1" i="1" dirty="0" err="1" smtClean="0"/>
              <a:t>Эксмо</a:t>
            </a:r>
            <a:r>
              <a:rPr lang="ru-RU" b="1" i="1" dirty="0" smtClean="0"/>
              <a:t>, 2006. – 192 с.</a:t>
            </a:r>
          </a:p>
          <a:p>
            <a:r>
              <a:rPr lang="en-US" b="1" i="1" dirty="0" smtClean="0"/>
              <a:t>ISBN 5-699-16426-</a:t>
            </a:r>
            <a:r>
              <a:rPr lang="ru-RU" b="1" i="1" dirty="0" smtClean="0"/>
              <a:t>Х</a:t>
            </a:r>
            <a:endParaRPr lang="ru-RU" b="1" i="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avatars.mds.yandex.net/get-zen_doc/3489860/pub_6034b6eabd729c71d1e043df_6034c81e756eeb31f06d33ad/scale_1200"/>
          <p:cNvPicPr>
            <a:picLocks noChangeAspect="1" noChangeArrowheads="1"/>
          </p:cNvPicPr>
          <p:nvPr/>
        </p:nvPicPr>
        <p:blipFill>
          <a:blip r:embed="rId2"/>
          <a:srcRect/>
          <a:stretch>
            <a:fillRect/>
          </a:stretch>
        </p:blipFill>
        <p:spPr bwMode="auto">
          <a:xfrm rot="5400000">
            <a:off x="4000497" y="1643051"/>
            <a:ext cx="6000790" cy="3571900"/>
          </a:xfrm>
          <a:prstGeom prst="rect">
            <a:avLst/>
          </a:prstGeom>
          <a:noFill/>
        </p:spPr>
      </p:pic>
      <p:sp>
        <p:nvSpPr>
          <p:cNvPr id="3" name="Прямоугольник 2"/>
          <p:cNvSpPr/>
          <p:nvPr/>
        </p:nvSpPr>
        <p:spPr>
          <a:xfrm>
            <a:off x="285720" y="2071678"/>
            <a:ext cx="4857784" cy="4524315"/>
          </a:xfrm>
          <a:prstGeom prst="rect">
            <a:avLst/>
          </a:prstGeom>
        </p:spPr>
        <p:txBody>
          <a:bodyPr wrap="square">
            <a:spAutoFit/>
          </a:bodyPr>
          <a:lstStyle/>
          <a:p>
            <a:r>
              <a:rPr lang="ru-RU" b="1" i="1" dirty="0" smtClean="0"/>
              <a:t>Действие происходит в Токио 1960-х годов, когда японские студенты вместе со студентами всего мира протестовали против установившегося порядка. Мураками занимают потери, которые каждый человек несёт с ходом жизни. Главный герой и рассказчик — Тоору Ватанабэ, который вспоминает свои былые дни в качестве студента одного из токийских колледжей. Посредством его воспоминаний читатель знакомится с развитием его отношений с двумя совершенно разными девушками — прекрасной, но психологически травмированной Наоко, и эмоциональной, живой Мидори</a:t>
            </a:r>
            <a:r>
              <a:rPr lang="ru-RU" b="1" i="1" dirty="0"/>
              <a:t>.</a:t>
            </a:r>
          </a:p>
        </p:txBody>
      </p:sp>
      <p:sp>
        <p:nvSpPr>
          <p:cNvPr id="4" name="Прямоугольник 3"/>
          <p:cNvSpPr/>
          <p:nvPr/>
        </p:nvSpPr>
        <p:spPr>
          <a:xfrm>
            <a:off x="285720" y="571480"/>
            <a:ext cx="4857784" cy="1508105"/>
          </a:xfrm>
          <a:prstGeom prst="rect">
            <a:avLst/>
          </a:prstGeom>
        </p:spPr>
        <p:txBody>
          <a:bodyPr wrap="square">
            <a:spAutoFit/>
          </a:bodyPr>
          <a:lstStyle/>
          <a:p>
            <a:r>
              <a:rPr lang="ru-RU" b="1" i="1" dirty="0" smtClean="0"/>
              <a:t>84</a:t>
            </a:r>
          </a:p>
          <a:p>
            <a:r>
              <a:rPr lang="ru-RU" b="1" i="1" dirty="0" smtClean="0"/>
              <a:t>М 91</a:t>
            </a:r>
          </a:p>
          <a:p>
            <a:r>
              <a:rPr lang="ru-RU" b="1" i="1" dirty="0" smtClean="0"/>
              <a:t>Мураками, Х. Норвежский лес / Х. Мураками.</a:t>
            </a:r>
            <a:r>
              <a:rPr lang="ru-RU" b="1" dirty="0"/>
              <a:t> –</a:t>
            </a:r>
            <a:r>
              <a:rPr lang="ru-RU" b="1" i="1" dirty="0" smtClean="0"/>
              <a:t> Москва : Эксмо, 2004.</a:t>
            </a:r>
            <a:r>
              <a:rPr lang="ru-RU" b="1" dirty="0"/>
              <a:t> –</a:t>
            </a:r>
            <a:r>
              <a:rPr lang="ru-RU" b="1" i="1" dirty="0" smtClean="0"/>
              <a:t> 352 с.</a:t>
            </a:r>
          </a:p>
          <a:p>
            <a:r>
              <a:rPr lang="en-US" b="1" i="1" dirty="0" smtClean="0"/>
              <a:t>ISBN</a:t>
            </a:r>
            <a:r>
              <a:rPr lang="ru-RU" b="1" i="1" dirty="0" smtClean="0"/>
              <a:t> 5-699 -06344-7</a:t>
            </a:r>
            <a:endParaRPr lang="ru-RU" b="1"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500033" y="428604"/>
            <a:ext cx="3857653" cy="6000792"/>
          </a:xfrm>
          <a:prstGeom prst="rect">
            <a:avLst/>
          </a:prstGeom>
          <a:noFill/>
          <a:ln w="9525">
            <a:noFill/>
            <a:miter lim="800000"/>
            <a:headEnd/>
            <a:tailEnd/>
          </a:ln>
          <a:effectLst/>
        </p:spPr>
      </p:pic>
      <p:sp>
        <p:nvSpPr>
          <p:cNvPr id="3" name="Прямоугольник 2"/>
          <p:cNvSpPr/>
          <p:nvPr/>
        </p:nvSpPr>
        <p:spPr>
          <a:xfrm>
            <a:off x="4572000" y="2500306"/>
            <a:ext cx="4214842" cy="3970318"/>
          </a:xfrm>
          <a:prstGeom prst="rect">
            <a:avLst/>
          </a:prstGeom>
        </p:spPr>
        <p:txBody>
          <a:bodyPr wrap="square">
            <a:spAutoFit/>
          </a:bodyPr>
          <a:lstStyle/>
          <a:p>
            <a:r>
              <a:rPr lang="ru-RU" b="1" i="1" dirty="0" smtClean="0"/>
              <a:t>«Медленной шлюпкой в Китай» — первая книга короткой прозы японского классика современной мировой литературы Харуки Мураками. «В ней представлена большая часть того, что можно назвать моим миром», — говорил об этой книге сам автор. Безумный стилистический фейерверк, пронзительная нежность, трагизм и юмор мировосприятия, романтический сюрреализм будущего автора «Хроник Заводной Птицы» и «Послемрака».</a:t>
            </a:r>
            <a:endParaRPr lang="ru-RU" b="1" i="1" dirty="0"/>
          </a:p>
        </p:txBody>
      </p:sp>
      <p:sp>
        <p:nvSpPr>
          <p:cNvPr id="2051" name="Rectangle 3"/>
          <p:cNvSpPr>
            <a:spLocks noChangeArrowheads="1"/>
          </p:cNvSpPr>
          <p:nvPr/>
        </p:nvSpPr>
        <p:spPr bwMode="auto">
          <a:xfrm>
            <a:off x="4500562" y="413215"/>
            <a:ext cx="4357718"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84</a:t>
            </a:r>
            <a:endParaRPr kumimoji="0" lang="ru-RU"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М 91</a:t>
            </a:r>
            <a:endParaRPr kumimoji="0" lang="ru-RU" b="1" i="1"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Мураками, Х. Медленной шлюпкой в Китай / Х. Мураками. – Москва : Эксмо, 2006.</a:t>
            </a:r>
            <a:r>
              <a:rPr lang="ru-RU" b="1" dirty="0"/>
              <a:t> –</a:t>
            </a:r>
            <a:r>
              <a:rPr kumimoji="0" lang="ru-RU"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192 с.</a:t>
            </a:r>
            <a:endParaRPr kumimoji="0" lang="ru-RU"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ISBN 5-699-18124-5</a:t>
            </a:r>
            <a:endParaRPr kumimoji="0" lang="en-US" b="1" i="1"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TotalTime>
  <Words>1277</Words>
  <Application>Microsoft Office PowerPoint</Application>
  <PresentationFormat>Экран (4:3)</PresentationFormat>
  <Paragraphs>75</Paragraphs>
  <Slides>13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User2</cp:lastModifiedBy>
  <cp:revision>55</cp:revision>
  <dcterms:created xsi:type="dcterms:W3CDTF">2021-06-16T11:18:54Z</dcterms:created>
  <dcterms:modified xsi:type="dcterms:W3CDTF">2021-09-08T12:33:18Z</dcterms:modified>
</cp:coreProperties>
</file>