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2"/>
  </p:notesMasterIdLst>
  <p:sldIdLst>
    <p:sldId id="415" r:id="rId2"/>
    <p:sldId id="258" r:id="rId3"/>
    <p:sldId id="260" r:id="rId4"/>
    <p:sldId id="263" r:id="rId5"/>
    <p:sldId id="287" r:id="rId6"/>
    <p:sldId id="265" r:id="rId7"/>
    <p:sldId id="288" r:id="rId8"/>
    <p:sldId id="285" r:id="rId9"/>
    <p:sldId id="290" r:id="rId10"/>
    <p:sldId id="299" r:id="rId11"/>
    <p:sldId id="413" r:id="rId12"/>
    <p:sldId id="267" r:id="rId13"/>
    <p:sldId id="293" r:id="rId14"/>
    <p:sldId id="291" r:id="rId15"/>
    <p:sldId id="292" r:id="rId16"/>
    <p:sldId id="275" r:id="rId17"/>
    <p:sldId id="268" r:id="rId18"/>
    <p:sldId id="270" r:id="rId19"/>
    <p:sldId id="276" r:id="rId20"/>
    <p:sldId id="277" r:id="rId21"/>
    <p:sldId id="278" r:id="rId22"/>
    <p:sldId id="279" r:id="rId23"/>
    <p:sldId id="280" r:id="rId24"/>
    <p:sldId id="286" r:id="rId25"/>
    <p:sldId id="281" r:id="rId26"/>
    <p:sldId id="300" r:id="rId27"/>
    <p:sldId id="282" r:id="rId28"/>
    <p:sldId id="414" r:id="rId29"/>
    <p:sldId id="408" r:id="rId30"/>
    <p:sldId id="409" r:id="rId31"/>
    <p:sldId id="411" r:id="rId32"/>
    <p:sldId id="412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328" r:id="rId55"/>
    <p:sldId id="329" r:id="rId56"/>
    <p:sldId id="330" r:id="rId57"/>
    <p:sldId id="331" r:id="rId58"/>
    <p:sldId id="332" r:id="rId59"/>
    <p:sldId id="333" r:id="rId60"/>
    <p:sldId id="334" r:id="rId61"/>
    <p:sldId id="335" r:id="rId62"/>
    <p:sldId id="336" r:id="rId63"/>
    <p:sldId id="337" r:id="rId64"/>
    <p:sldId id="338" r:id="rId65"/>
    <p:sldId id="339" r:id="rId66"/>
    <p:sldId id="340" r:id="rId67"/>
    <p:sldId id="341" r:id="rId68"/>
    <p:sldId id="342" r:id="rId69"/>
    <p:sldId id="343" r:id="rId70"/>
    <p:sldId id="344" r:id="rId71"/>
    <p:sldId id="345" r:id="rId72"/>
    <p:sldId id="346" r:id="rId73"/>
    <p:sldId id="347" r:id="rId74"/>
    <p:sldId id="348" r:id="rId75"/>
    <p:sldId id="349" r:id="rId76"/>
    <p:sldId id="350" r:id="rId77"/>
    <p:sldId id="351" r:id="rId78"/>
    <p:sldId id="352" r:id="rId79"/>
    <p:sldId id="353" r:id="rId80"/>
    <p:sldId id="354" r:id="rId81"/>
    <p:sldId id="355" r:id="rId82"/>
    <p:sldId id="356" r:id="rId83"/>
    <p:sldId id="357" r:id="rId84"/>
    <p:sldId id="358" r:id="rId85"/>
    <p:sldId id="359" r:id="rId86"/>
    <p:sldId id="360" r:id="rId87"/>
    <p:sldId id="361" r:id="rId88"/>
    <p:sldId id="362" r:id="rId89"/>
    <p:sldId id="363" r:id="rId90"/>
    <p:sldId id="364" r:id="rId91"/>
    <p:sldId id="365" r:id="rId92"/>
    <p:sldId id="366" r:id="rId93"/>
    <p:sldId id="367" r:id="rId94"/>
    <p:sldId id="368" r:id="rId95"/>
    <p:sldId id="369" r:id="rId96"/>
    <p:sldId id="370" r:id="rId97"/>
    <p:sldId id="371" r:id="rId98"/>
    <p:sldId id="372" r:id="rId99"/>
    <p:sldId id="373" r:id="rId100"/>
    <p:sldId id="374" r:id="rId101"/>
    <p:sldId id="375" r:id="rId102"/>
    <p:sldId id="376" r:id="rId103"/>
    <p:sldId id="377" r:id="rId104"/>
    <p:sldId id="378" r:id="rId105"/>
    <p:sldId id="379" r:id="rId106"/>
    <p:sldId id="380" r:id="rId107"/>
    <p:sldId id="381" r:id="rId108"/>
    <p:sldId id="382" r:id="rId109"/>
    <p:sldId id="383" r:id="rId110"/>
    <p:sldId id="384" r:id="rId111"/>
    <p:sldId id="385" r:id="rId112"/>
    <p:sldId id="386" r:id="rId113"/>
    <p:sldId id="387" r:id="rId114"/>
    <p:sldId id="388" r:id="rId115"/>
    <p:sldId id="389" r:id="rId116"/>
    <p:sldId id="390" r:id="rId117"/>
    <p:sldId id="391" r:id="rId118"/>
    <p:sldId id="392" r:id="rId119"/>
    <p:sldId id="393" r:id="rId120"/>
    <p:sldId id="394" r:id="rId121"/>
    <p:sldId id="395" r:id="rId122"/>
    <p:sldId id="396" r:id="rId123"/>
    <p:sldId id="397" r:id="rId124"/>
    <p:sldId id="398" r:id="rId125"/>
    <p:sldId id="399" r:id="rId126"/>
    <p:sldId id="400" r:id="rId127"/>
    <p:sldId id="401" r:id="rId128"/>
    <p:sldId id="402" r:id="rId129"/>
    <p:sldId id="403" r:id="rId130"/>
    <p:sldId id="404" r:id="rId131"/>
    <p:sldId id="405" r:id="rId132"/>
    <p:sldId id="406" r:id="rId133"/>
    <p:sldId id="301" r:id="rId134"/>
    <p:sldId id="298" r:id="rId135"/>
    <p:sldId id="283" r:id="rId136"/>
    <p:sldId id="284" r:id="rId137"/>
    <p:sldId id="294" r:id="rId138"/>
    <p:sldId id="296" r:id="rId139"/>
    <p:sldId id="295" r:id="rId140"/>
    <p:sldId id="297" r:id="rId1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485" autoAdjust="0"/>
  </p:normalViewPr>
  <p:slideViewPr>
    <p:cSldViewPr>
      <p:cViewPr varScale="1">
        <p:scale>
          <a:sx n="86" d="100"/>
          <a:sy n="86" d="100"/>
        </p:scale>
        <p:origin x="-22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B3152-6603-49C1-9134-A0AABFF7A03E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B2A47-55FB-443A-85AD-C378A00DD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B2A47-55FB-443A-85AD-C378A00DD1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B2A47-55FB-443A-85AD-C378A00DD1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B2A47-55FB-443A-85AD-C378A00DD1D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B2A47-55FB-443A-85AD-C378A00DD1D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B2A47-55FB-443A-85AD-C378A00DD1D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B2A47-55FB-443A-85AD-C378A00DD1D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B2A47-55FB-443A-85AD-C378A00DD1D3}" type="slidenum">
              <a:rPr lang="ru-RU" smtClean="0"/>
              <a:pPr/>
              <a:t>134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B2A47-55FB-443A-85AD-C378A00DD1D3}" type="slidenum">
              <a:rPr lang="ru-RU" smtClean="0"/>
              <a:pPr/>
              <a:t>137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F8EC29-1F05-4E71-BEC9-8759C8F0EE2C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9E257D-5F72-4DC0-BBD9-5346E6CB329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F:\&#1087;&#1088;&#1077;&#1079;&#1077;&#1085;&#1090;&#1072;&#1094;&#1080;&#1103;\black_books_s01e01_DVDRip_NewStudio.TV_3.mp4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00108"/>
            <a:ext cx="4929190" cy="44291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Использование художественных произведений в педагогической и </a:t>
            </a:r>
            <a:r>
              <a:rPr lang="ru-RU" sz="4000" dirty="0" err="1" smtClean="0">
                <a:solidFill>
                  <a:schemeClr val="tx1"/>
                </a:solidFill>
              </a:rPr>
              <a:t>психотерапевти-ческой</a:t>
            </a:r>
            <a:r>
              <a:rPr lang="ru-RU" sz="4000" dirty="0" smtClean="0">
                <a:solidFill>
                  <a:schemeClr val="tx1"/>
                </a:solidFill>
              </a:rPr>
              <a:t> работе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429264"/>
            <a:ext cx="4500594" cy="114300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Рогозина М.А., к. м.н., ассистент кафедры психиатрии с наркологией ВГМУ</a:t>
            </a:r>
            <a:endParaRPr lang="ru-RU" sz="2000" dirty="0"/>
          </a:p>
        </p:txBody>
      </p:sp>
      <p:pic>
        <p:nvPicPr>
          <p:cNvPr id="172034" name="Picture 2" descr="http://cs624827.vk.me/v624827339/8d06/c7yXzZZBh5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142984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072362" cy="207170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ИНТЕРЕСНЫЙ ФАКТ: художественный образ доступен для понимания любому, научное </a:t>
            </a:r>
            <a:r>
              <a:rPr lang="ru-RU" sz="3200" b="1" dirty="0" err="1" smtClean="0"/>
              <a:t>понятие-избранному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58204" cy="38242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        </a:t>
            </a:r>
          </a:p>
          <a:p>
            <a:pPr>
              <a:buNone/>
            </a:pPr>
            <a:r>
              <a:rPr lang="ru-RU" dirty="0" smtClean="0"/>
              <a:t>Есть вещи, которые лежат где-то на границе сознания, в той области, где живет поэзия и где рождаются чудеса.</a:t>
            </a:r>
            <a:br>
              <a:rPr lang="ru-RU" dirty="0" smtClean="0"/>
            </a:br>
            <a:r>
              <a:rPr lang="ru-RU" dirty="0" smtClean="0"/>
              <a:t>Одна из этих вещей — чувство родственности у людей, совершенно не знающих друг друга.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Константин Паустовский</a:t>
            </a:r>
            <a:endParaRPr lang="ru-RU" b="1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158130" cy="2214578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Поэтическая метафора в </a:t>
            </a:r>
            <a:r>
              <a:rPr lang="ru-RU" sz="4400" b="1" dirty="0" err="1" smtClean="0"/>
              <a:t>библиотерапии</a:t>
            </a:r>
            <a:r>
              <a:rPr lang="ru-RU" sz="4400" b="1" dirty="0" smtClean="0"/>
              <a:t> как диагностический тест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7929618" cy="37862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Я в жизнь пришел поэтом, я избран был судьбой,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И даже против воли останусь сам собой.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Я понял неизбежность случайных дум своих,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И сам я чту покорно свой непокорный стих.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В моем </a:t>
            </a:r>
            <a:r>
              <a:rPr lang="ru-RU" i="1" dirty="0" err="1" smtClean="0"/>
              <a:t>самохваленьи</a:t>
            </a:r>
            <a:r>
              <a:rPr lang="ru-RU" i="1" dirty="0" smtClean="0"/>
              <a:t> служенье Богу есть, —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92D050"/>
                </a:solidFill>
              </a:rPr>
              <a:t>Не знаю сам какая, и все же миру весть!</a:t>
            </a:r>
          </a:p>
          <a:p>
            <a:pPr>
              <a:buNone/>
            </a:pPr>
            <a:r>
              <a:rPr lang="ru-RU" i="1" dirty="0" smtClean="0">
                <a:solidFill>
                  <a:srgbClr val="92D050"/>
                </a:solidFill>
              </a:rPr>
              <a:t>   </a:t>
            </a:r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b="1" i="1" dirty="0" smtClean="0"/>
              <a:t>Валерий Брюсов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</a:t>
            </a:r>
            <a:endParaRPr lang="ru-RU" b="1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972452" cy="157163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ФОРМЫ БИБЛИОТЕРАПИИ </a:t>
            </a:r>
            <a:r>
              <a:rPr lang="ru-RU" sz="2400" b="1" dirty="0" smtClean="0"/>
              <a:t>В СОВРЕМЕННОЙ ПСИХОТЕРАПИИ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Традиционный метод </a:t>
            </a:r>
            <a:r>
              <a:rPr lang="ru-RU" dirty="0" err="1" smtClean="0"/>
              <a:t>библиотерапии</a:t>
            </a:r>
            <a:r>
              <a:rPr lang="ru-RU" dirty="0" smtClean="0"/>
              <a:t>. Проводится индивидуально  или в групповом вариантах. Развивался в нашей стране в клинической практике с 1960-х гг. (И. З. </a:t>
            </a:r>
            <a:r>
              <a:rPr lang="ru-RU" dirty="0" err="1" smtClean="0"/>
              <a:t>Вельвовский</a:t>
            </a:r>
            <a:r>
              <a:rPr lang="ru-RU" dirty="0" smtClean="0"/>
              <a:t>, А. М. Миллер, А. Е. Алексейчик) как метод опосредованного воздействия на больных с различными видами неврозов. Чтение осуществляется по составленному </a:t>
            </a:r>
            <a:r>
              <a:rPr lang="ru-RU" dirty="0" err="1" smtClean="0"/>
              <a:t>библиотерапевтом</a:t>
            </a:r>
            <a:r>
              <a:rPr lang="ru-RU" dirty="0" smtClean="0"/>
              <a:t> плану с последующим разбором прочитанного с читателем или анализом дневника, который ведется в процессе чтения.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15328" cy="98985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ФОРМЫ БИБЛИОТЕРАПИИ </a:t>
            </a:r>
            <a:r>
              <a:rPr lang="ru-RU" sz="2000" b="1" dirty="0" smtClean="0"/>
              <a:t>В </a:t>
            </a:r>
            <a:br>
              <a:rPr lang="ru-RU" sz="2000" b="1" dirty="0" smtClean="0"/>
            </a:br>
            <a:r>
              <a:rPr lang="ru-RU" sz="2000" b="1" dirty="0" smtClean="0"/>
              <a:t>СОВРЕМЕННОЙ ПСИХОТЕРАПИИ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39579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Каждый клиент получает индивидуальный план чтения. В план включается примерно 7 книг для чтения в течении3-4 недель. Планируется 7 собеседований, во время которых проводится коррекция понимания читателем содержания. Можно выделить в книге места, над которыми читатель должен подумать уделить им особое внимание. Перед чтением дается инструкция:</a:t>
            </a:r>
          </a:p>
          <a:p>
            <a:pPr algn="just">
              <a:buNone/>
            </a:pPr>
            <a:r>
              <a:rPr lang="ru-RU" dirty="0" smtClean="0"/>
              <a:t>   «Прочитайте и отметьте места, которые произвели на Вас особое впечатление, вызвали чувства, мысль, воспоминание. Выделите те места, которые явились для Вас необычными, непонятными.»</a:t>
            </a:r>
            <a:endParaRPr lang="ru-RU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643866" cy="4786346"/>
          </a:xfrm>
        </p:spPr>
        <p:txBody>
          <a:bodyPr>
            <a:normAutofit/>
          </a:bodyPr>
          <a:lstStyle/>
          <a:p>
            <a:pPr algn="l"/>
            <a:r>
              <a:rPr lang="ru-RU" sz="4900" dirty="0" err="1" smtClean="0">
                <a:solidFill>
                  <a:schemeClr val="tx1"/>
                </a:solidFill>
              </a:rPr>
              <a:t>Кокология</a:t>
            </a:r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5357826"/>
            <a:ext cx="4500594" cy="114300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Рогозина М.А., к. м.н., ассистент кафедры психиатрии с наркологией ВГМУ</a:t>
            </a:r>
            <a:endParaRPr lang="ru-RU" sz="2000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85794"/>
            <a:ext cx="7500990" cy="1928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Функции художественного текста в педагогическом процессе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857496"/>
            <a:ext cx="7186634" cy="4395798"/>
          </a:xfrm>
        </p:spPr>
        <p:txBody>
          <a:bodyPr/>
          <a:lstStyle/>
          <a:p>
            <a:r>
              <a:rPr lang="ru-RU" sz="2800" dirty="0" smtClean="0"/>
              <a:t>Иллюстративная</a:t>
            </a:r>
          </a:p>
          <a:p>
            <a:r>
              <a:rPr lang="ru-RU" sz="2800" dirty="0" smtClean="0"/>
              <a:t>Информационно-познавательная</a:t>
            </a:r>
          </a:p>
          <a:p>
            <a:r>
              <a:rPr lang="ru-RU" sz="2800" dirty="0" smtClean="0"/>
              <a:t>Психодиагностическая</a:t>
            </a:r>
          </a:p>
          <a:p>
            <a:r>
              <a:rPr lang="ru-RU" sz="2800" dirty="0" smtClean="0"/>
              <a:t>Воспитательная</a:t>
            </a:r>
          </a:p>
          <a:p>
            <a:r>
              <a:rPr lang="ru-RU" sz="2800" dirty="0" err="1" smtClean="0"/>
              <a:t>Кммуникативная</a:t>
            </a:r>
            <a:endParaRPr lang="ru-RU" sz="2800" dirty="0" smtClean="0"/>
          </a:p>
          <a:p>
            <a:r>
              <a:rPr lang="ru-RU" sz="2800" dirty="0" smtClean="0"/>
              <a:t>Оценочная</a:t>
            </a:r>
          </a:p>
          <a:p>
            <a:r>
              <a:rPr lang="ru-RU" sz="2800" dirty="0" smtClean="0"/>
              <a:t>Стимулирующая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04088"/>
            <a:ext cx="7615262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КРЫЛАТЫЕ ВЫРАЖЕНИЯ, ИЗРЕЧЕНИЯ ВЫДАЮЩИХСЯ ЛЮДЕЙ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28802"/>
            <a:ext cx="8229600" cy="4389120"/>
          </a:xfrm>
        </p:spPr>
        <p:txBody>
          <a:bodyPr/>
          <a:lstStyle/>
          <a:p>
            <a:r>
              <a:rPr lang="ru-RU" dirty="0" smtClean="0"/>
              <a:t>О врачевании</a:t>
            </a:r>
            <a:endParaRPr lang="ru-RU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643866" cy="4786346"/>
          </a:xfrm>
        </p:spPr>
        <p:txBody>
          <a:bodyPr>
            <a:normAutofit/>
          </a:bodyPr>
          <a:lstStyle/>
          <a:p>
            <a:pPr algn="l"/>
            <a:r>
              <a:rPr lang="ru-RU" sz="4900" dirty="0" smtClean="0">
                <a:solidFill>
                  <a:schemeClr val="tx1"/>
                </a:solidFill>
              </a:rPr>
              <a:t>Книга фото</a:t>
            </a:r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5357826"/>
            <a:ext cx="4500594" cy="114300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Рогозина М.А., к. м.н., ассистент кафедры психиатрии с наркологией ВГМУ</a:t>
            </a:r>
            <a:endParaRPr lang="ru-RU" sz="2000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14348" y="785794"/>
            <a:ext cx="8329642" cy="11327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Поэтическая метафора в </a:t>
            </a:r>
            <a:r>
              <a:rPr lang="ru-RU" sz="3200" b="1" dirty="0" err="1" smtClean="0"/>
              <a:t>библиотерапии</a:t>
            </a:r>
            <a:r>
              <a:rPr lang="ru-RU" sz="3200" b="1" dirty="0" smtClean="0"/>
              <a:t> как диагностический тест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2000240"/>
            <a:ext cx="3924328" cy="457203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600" b="1" dirty="0" smtClean="0"/>
              <a:t>      </a:t>
            </a:r>
            <a:endParaRPr lang="ru-RU" sz="3600" dirty="0" smtClean="0"/>
          </a:p>
          <a:p>
            <a:pPr>
              <a:buNone/>
            </a:pPr>
            <a:r>
              <a:rPr lang="ru-RU" sz="5500" dirty="0" smtClean="0"/>
              <a:t>    Я - древо, а сердце - дупло,</a:t>
            </a:r>
            <a:br>
              <a:rPr lang="ru-RU" sz="5500" dirty="0" smtClean="0"/>
            </a:br>
            <a:r>
              <a:rPr lang="ru-RU" sz="5500" dirty="0" smtClean="0"/>
              <a:t>Где сирина-птицы зимовье,</a:t>
            </a:r>
            <a:br>
              <a:rPr lang="ru-RU" sz="5500" dirty="0" smtClean="0"/>
            </a:br>
            <a:r>
              <a:rPr lang="ru-RU" sz="5500" dirty="0" smtClean="0"/>
              <a:t>Поет он - и сени светло,</a:t>
            </a:r>
            <a:br>
              <a:rPr lang="ru-RU" sz="5500" dirty="0" smtClean="0"/>
            </a:br>
            <a:r>
              <a:rPr lang="ru-RU" sz="5500" dirty="0" smtClean="0"/>
              <a:t>Умолкнет - </a:t>
            </a:r>
            <a:r>
              <a:rPr lang="ru-RU" sz="5500" dirty="0" err="1" smtClean="0"/>
              <a:t>заплачется</a:t>
            </a:r>
            <a:r>
              <a:rPr lang="ru-RU" sz="5500" dirty="0" smtClean="0"/>
              <a:t> кровью.</a:t>
            </a:r>
          </a:p>
          <a:p>
            <a:pPr>
              <a:buNone/>
            </a:pPr>
            <a:r>
              <a:rPr lang="ru-RU" sz="5500" dirty="0" smtClean="0"/>
              <a:t>    Пустынею глянет земля,</a:t>
            </a:r>
            <a:br>
              <a:rPr lang="ru-RU" sz="5500" dirty="0" smtClean="0"/>
            </a:br>
            <a:r>
              <a:rPr lang="ru-RU" sz="5500" dirty="0" smtClean="0"/>
              <a:t>Золой власяничное солнце,</a:t>
            </a:r>
            <a:br>
              <a:rPr lang="ru-RU" sz="5500" dirty="0" smtClean="0"/>
            </a:br>
            <a:r>
              <a:rPr lang="ru-RU" sz="5500" dirty="0" smtClean="0"/>
              <a:t>И умной листвой шевеля,</a:t>
            </a:r>
            <a:br>
              <a:rPr lang="ru-RU" sz="5500" dirty="0" smtClean="0"/>
            </a:br>
            <a:r>
              <a:rPr lang="ru-RU" sz="5500" dirty="0" smtClean="0"/>
              <a:t>Я слушаю тяжкое донце.</a:t>
            </a:r>
          </a:p>
          <a:p>
            <a:pPr>
              <a:buNone/>
            </a:pPr>
            <a:r>
              <a:rPr lang="ru-RU" sz="5500" dirty="0" smtClean="0"/>
              <a:t>    </a:t>
            </a:r>
          </a:p>
          <a:p>
            <a:pPr>
              <a:buNone/>
            </a:pPr>
            <a:r>
              <a:rPr lang="ru-RU" sz="5500" dirty="0" smtClean="0"/>
              <a:t>    Н.А. Клюев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786314" y="1785926"/>
            <a:ext cx="4114800" cy="4500594"/>
          </a:xfrm>
        </p:spPr>
        <p:txBody>
          <a:bodyPr>
            <a:noAutofit/>
          </a:bodyPr>
          <a:lstStyle/>
          <a:p>
            <a:pPr fontAlgn="t">
              <a:buNone/>
            </a:pPr>
            <a:endParaRPr lang="ru-RU" sz="1600" dirty="0" smtClean="0"/>
          </a:p>
          <a:p>
            <a:pPr fontAlgn="t">
              <a:buNone/>
            </a:pPr>
            <a:r>
              <a:rPr lang="ru-RU" sz="1400" dirty="0" smtClean="0"/>
              <a:t>Клен ты мой опавший, клен заледенелый,</a:t>
            </a:r>
          </a:p>
          <a:p>
            <a:pPr fontAlgn="t">
              <a:buNone/>
            </a:pPr>
            <a:r>
              <a:rPr lang="ru-RU" sz="1400" dirty="0" smtClean="0"/>
              <a:t>Что стоишь нагнувшись под метелью белой?</a:t>
            </a:r>
          </a:p>
          <a:p>
            <a:pPr fontAlgn="t">
              <a:buNone/>
            </a:pPr>
            <a:r>
              <a:rPr lang="ru-RU" sz="1400" dirty="0" smtClean="0"/>
              <a:t>Или что увидел? Или что услышал?</a:t>
            </a:r>
          </a:p>
          <a:p>
            <a:pPr fontAlgn="t">
              <a:buNone/>
            </a:pPr>
            <a:r>
              <a:rPr lang="ru-RU" sz="1400" dirty="0" smtClean="0"/>
              <a:t>Словно за деревню погулять ты вышел.</a:t>
            </a:r>
          </a:p>
          <a:p>
            <a:pPr fontAlgn="t">
              <a:buNone/>
            </a:pPr>
            <a:r>
              <a:rPr lang="ru-RU" sz="1400" dirty="0" smtClean="0"/>
              <a:t>И, как пьяный сторож, выйдя на дорогу,</a:t>
            </a:r>
          </a:p>
          <a:p>
            <a:pPr fontAlgn="t">
              <a:buNone/>
            </a:pPr>
            <a:r>
              <a:rPr lang="ru-RU" sz="1400" dirty="0" smtClean="0"/>
              <a:t>Утонул в сугробе, приморозил ногу.</a:t>
            </a:r>
          </a:p>
          <a:p>
            <a:pPr fontAlgn="t">
              <a:buNone/>
            </a:pPr>
            <a:r>
              <a:rPr lang="ru-RU" sz="1400" dirty="0" smtClean="0"/>
              <a:t>Ах, и сам я нынче </a:t>
            </a:r>
            <a:r>
              <a:rPr lang="ru-RU" sz="1400" dirty="0" err="1" smtClean="0"/>
              <a:t>чтой-то</a:t>
            </a:r>
            <a:r>
              <a:rPr lang="ru-RU" sz="1400" dirty="0" smtClean="0"/>
              <a:t> стал нестойкий,</a:t>
            </a:r>
          </a:p>
          <a:p>
            <a:pPr fontAlgn="t">
              <a:buNone/>
            </a:pPr>
            <a:r>
              <a:rPr lang="ru-RU" sz="1400" dirty="0" smtClean="0"/>
              <a:t>Не дойду до дома с дружеской попойки.</a:t>
            </a:r>
          </a:p>
          <a:p>
            <a:pPr fontAlgn="t">
              <a:buNone/>
            </a:pPr>
            <a:r>
              <a:rPr lang="ru-RU" sz="1400" dirty="0" smtClean="0"/>
              <a:t>Там вон встретил вербу, там сосну приметил,</a:t>
            </a:r>
          </a:p>
          <a:p>
            <a:pPr fontAlgn="t">
              <a:buNone/>
            </a:pPr>
            <a:r>
              <a:rPr lang="ru-RU" sz="1400" dirty="0" smtClean="0"/>
              <a:t>Распевал им песни под метель о лете.</a:t>
            </a:r>
          </a:p>
          <a:p>
            <a:pPr fontAlgn="t">
              <a:buNone/>
            </a:pPr>
            <a:r>
              <a:rPr lang="ru-RU" sz="1400" dirty="0" smtClean="0"/>
              <a:t>Сам себе казался я таким же кленом,</a:t>
            </a:r>
          </a:p>
          <a:p>
            <a:pPr fontAlgn="t">
              <a:buNone/>
            </a:pPr>
            <a:r>
              <a:rPr lang="ru-RU" sz="1400" dirty="0" smtClean="0"/>
              <a:t>Только не опавшим, а вовсю зеленым.</a:t>
            </a:r>
          </a:p>
          <a:p>
            <a:pPr fontAlgn="t">
              <a:buNone/>
            </a:pPr>
            <a:r>
              <a:rPr lang="ru-RU" sz="1400" dirty="0" smtClean="0"/>
              <a:t>И, утратив скромность, одуревши в доску,</a:t>
            </a:r>
          </a:p>
          <a:p>
            <a:pPr fontAlgn="t">
              <a:buNone/>
            </a:pPr>
            <a:r>
              <a:rPr lang="ru-RU" sz="1400" dirty="0" smtClean="0"/>
              <a:t>Как жену чужую, обнимал березку.</a:t>
            </a:r>
          </a:p>
          <a:p>
            <a:pPr fontAlgn="t">
              <a:buNone/>
            </a:pPr>
            <a:endParaRPr lang="ru-RU" sz="1400" dirty="0" smtClean="0"/>
          </a:p>
          <a:p>
            <a:pPr fontAlgn="t">
              <a:buNone/>
            </a:pPr>
            <a:r>
              <a:rPr lang="ru-RU" sz="2000" dirty="0" smtClean="0"/>
              <a:t> С. А. Есенин</a:t>
            </a:r>
          </a:p>
          <a:p>
            <a:pPr fontAlgn="t">
              <a:buNone/>
            </a:pPr>
            <a:r>
              <a:rPr lang="ru-RU" sz="1400" dirty="0" smtClean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911546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Поэтическая метафора в </a:t>
            </a:r>
            <a:r>
              <a:rPr lang="ru-RU" sz="3200" b="1" dirty="0" err="1" smtClean="0"/>
              <a:t>библиотерапии</a:t>
            </a:r>
            <a:r>
              <a:rPr lang="ru-RU" sz="3200" b="1" dirty="0" smtClean="0"/>
              <a:t> как диагностический тест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43050"/>
            <a:ext cx="4643470" cy="4714908"/>
          </a:xfrm>
        </p:spPr>
        <p:txBody>
          <a:bodyPr numCol="1">
            <a:normAutofit fontScale="70000" lnSpcReduction="20000"/>
          </a:bodyPr>
          <a:lstStyle/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 лукоморья дуб зелёный;</a:t>
            </a:r>
            <a:br>
              <a:rPr lang="ru-RU" sz="2800" dirty="0" smtClean="0"/>
            </a:br>
            <a:r>
              <a:rPr lang="ru-RU" sz="2800" dirty="0" smtClean="0"/>
              <a:t>Златая цепь на дубе том:</a:t>
            </a:r>
            <a:br>
              <a:rPr lang="ru-RU" sz="2800" dirty="0" smtClean="0"/>
            </a:br>
            <a:r>
              <a:rPr lang="ru-RU" sz="2800" dirty="0" smtClean="0"/>
              <a:t>И днём и ночью кот учёный</a:t>
            </a:r>
            <a:br>
              <a:rPr lang="ru-RU" sz="2800" dirty="0" smtClean="0"/>
            </a:br>
            <a:r>
              <a:rPr lang="ru-RU" sz="2800" dirty="0" smtClean="0"/>
              <a:t>Всё ходит по цепи кругом;</a:t>
            </a:r>
            <a:br>
              <a:rPr lang="ru-RU" sz="2800" dirty="0" smtClean="0"/>
            </a:br>
            <a:r>
              <a:rPr lang="ru-RU" sz="2800" dirty="0" smtClean="0"/>
              <a:t>Идёт направо - песнь заводит,</a:t>
            </a:r>
            <a:br>
              <a:rPr lang="ru-RU" sz="2800" dirty="0" smtClean="0"/>
            </a:br>
            <a:r>
              <a:rPr lang="ru-RU" sz="2800" dirty="0" smtClean="0"/>
              <a:t>Налево - сказку говорит.</a:t>
            </a:r>
            <a:br>
              <a:rPr lang="ru-RU" sz="2800" dirty="0" smtClean="0"/>
            </a:br>
            <a:r>
              <a:rPr lang="ru-RU" sz="2800" dirty="0" smtClean="0"/>
              <a:t>Там чудеса: там леший бродит,</a:t>
            </a:r>
            <a:br>
              <a:rPr lang="ru-RU" sz="2800" dirty="0" smtClean="0"/>
            </a:br>
            <a:r>
              <a:rPr lang="ru-RU" sz="2800" dirty="0" smtClean="0"/>
              <a:t>Русалка на ветвях сидит;</a:t>
            </a:r>
            <a:br>
              <a:rPr lang="ru-RU" sz="2800" dirty="0" smtClean="0"/>
            </a:br>
            <a:r>
              <a:rPr lang="ru-RU" sz="2800" dirty="0" smtClean="0"/>
              <a:t>Там на неведомых дорожках</a:t>
            </a:r>
            <a:br>
              <a:rPr lang="ru-RU" sz="2800" dirty="0" smtClean="0"/>
            </a:br>
            <a:r>
              <a:rPr lang="ru-RU" sz="2800" dirty="0" smtClean="0"/>
              <a:t>Следы невиданных зверей;</a:t>
            </a:r>
            <a:br>
              <a:rPr lang="ru-RU" sz="2800" dirty="0" smtClean="0"/>
            </a:br>
            <a:r>
              <a:rPr lang="ru-RU" sz="2800" dirty="0" smtClean="0"/>
              <a:t>Избушка там на курьих ножках</a:t>
            </a:r>
            <a:br>
              <a:rPr lang="ru-RU" sz="2800" dirty="0" smtClean="0"/>
            </a:br>
            <a:r>
              <a:rPr lang="ru-RU" sz="2800" dirty="0" smtClean="0"/>
              <a:t>Стоит без окон, без дверей.</a:t>
            </a:r>
          </a:p>
          <a:p>
            <a:pPr lvl="1">
              <a:buNone/>
            </a:pPr>
            <a:endParaRPr lang="ru-RU" b="1" dirty="0" smtClean="0"/>
          </a:p>
          <a:p>
            <a:pPr lvl="1">
              <a:buNone/>
            </a:pPr>
            <a:r>
              <a:rPr lang="ru-RU" b="1" dirty="0" smtClean="0"/>
              <a:t> А.С. Пушкин,</a:t>
            </a:r>
          </a:p>
          <a:p>
            <a:pPr lvl="1">
              <a:buNone/>
            </a:pPr>
            <a:r>
              <a:rPr lang="ru-RU" b="1" dirty="0" smtClean="0"/>
              <a:t> из поэмы «Руслан и Людмила»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972452" cy="157163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ФОРМЫ БИБЛИОТЕРАПИИ </a:t>
            </a:r>
            <a:r>
              <a:rPr lang="ru-RU" sz="2400" b="1" dirty="0" smtClean="0"/>
              <a:t>В СОВРЕМЕННОЙ ПСИХОТЕРАПИИ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58162" cy="4929222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  </a:t>
            </a:r>
            <a:r>
              <a:rPr lang="ru-RU" sz="6400" b="1" dirty="0" smtClean="0"/>
              <a:t>Традиционный метод </a:t>
            </a:r>
            <a:r>
              <a:rPr lang="ru-RU" sz="6400" dirty="0" err="1" smtClean="0"/>
              <a:t>библиотерапии</a:t>
            </a:r>
            <a:r>
              <a:rPr lang="ru-RU" sz="6400" dirty="0" smtClean="0"/>
              <a:t>. </a:t>
            </a:r>
            <a:r>
              <a:rPr lang="ru-RU" sz="6400" b="1" i="1" dirty="0" smtClean="0"/>
              <a:t>Список литературных жанров</a:t>
            </a:r>
          </a:p>
          <a:p>
            <a:pPr>
              <a:buNone/>
            </a:pPr>
            <a:endParaRPr lang="ru-RU" sz="6400" dirty="0" smtClean="0"/>
          </a:p>
          <a:p>
            <a:r>
              <a:rPr lang="ru-RU" sz="3500" dirty="0" smtClean="0"/>
              <a:t>      </a:t>
            </a:r>
            <a:r>
              <a:rPr lang="ru-RU" sz="5600" dirty="0" smtClean="0"/>
              <a:t> </a:t>
            </a:r>
            <a:r>
              <a:rPr lang="ru-RU" sz="5600" i="1" u="sng" dirty="0" smtClean="0"/>
              <a:t>Специальная медицинская литература</a:t>
            </a:r>
            <a:r>
              <a:rPr lang="ru-RU" sz="5600" i="1" dirty="0" smtClean="0"/>
              <a:t> (имеет первостепенное значение, так как способна дать больному знания, которые ему особенно важны для стимуляции психотерапевтических процессов успокоения, контроля и др., давая достаточные для правильной, оптимистической ориентации знания, устраняя неприятные представления о заболевании, ориентировать в процессе преодоления имеющихся нарушений, стимулировать общую активность);</a:t>
            </a:r>
            <a:endParaRPr lang="ru-RU" sz="5600" dirty="0" smtClean="0"/>
          </a:p>
          <a:p>
            <a:r>
              <a:rPr lang="ru-RU" sz="5600" dirty="0" smtClean="0"/>
              <a:t>     </a:t>
            </a:r>
            <a:r>
              <a:rPr lang="ru-RU" sz="5600" i="1" u="sng" dirty="0" smtClean="0"/>
              <a:t>Специальная научная литература</a:t>
            </a:r>
            <a:r>
              <a:rPr lang="ru-RU" sz="5600" i="1" dirty="0" smtClean="0"/>
              <a:t> (помогает человеку лучше понять свою «нормальную психологию», стимулируя нормальные психические процессы);</a:t>
            </a:r>
            <a:endParaRPr lang="ru-RU" sz="5600" dirty="0" smtClean="0"/>
          </a:p>
          <a:p>
            <a:r>
              <a:rPr lang="ru-RU" sz="5600" dirty="0" smtClean="0"/>
              <a:t>      </a:t>
            </a:r>
            <a:r>
              <a:rPr lang="ru-RU" sz="5600" i="1" u="sng" dirty="0" smtClean="0"/>
              <a:t>Философская литература</a:t>
            </a:r>
            <a:r>
              <a:rPr lang="ru-RU" sz="5600" i="1" dirty="0" smtClean="0"/>
              <a:t> (помогает человеку получить более цельное представление о себе и людях, мире в целом, понять неизбежность разницы между внешним, реальным миром и внутренним, субъективным);</a:t>
            </a:r>
            <a:endParaRPr lang="ru-RU" sz="5600" dirty="0" smtClean="0"/>
          </a:p>
          <a:p>
            <a:r>
              <a:rPr lang="ru-RU" sz="5600" dirty="0" smtClean="0"/>
              <a:t>      </a:t>
            </a:r>
            <a:r>
              <a:rPr lang="ru-RU" sz="5600" i="1" u="sng" dirty="0" smtClean="0"/>
              <a:t>Биографическая и автобиографическая</a:t>
            </a:r>
            <a:r>
              <a:rPr lang="ru-RU" sz="5600" i="1" dirty="0" smtClean="0"/>
              <a:t> (помогает человеку быстрее и лучше понять себя, свои трудности, найти немало общего с мыслями и судьбами выдающихся людей; Л. Толстой, Ф. Достоевский, М. Ганди);</a:t>
            </a:r>
            <a:endParaRPr lang="ru-RU" sz="5600" dirty="0" smtClean="0"/>
          </a:p>
          <a:p>
            <a:r>
              <a:rPr lang="ru-RU" sz="5600" dirty="0" smtClean="0"/>
              <a:t>      </a:t>
            </a:r>
            <a:r>
              <a:rPr lang="ru-RU" sz="5600" i="1" u="sng" dirty="0" smtClean="0"/>
              <a:t>Классическая русская литература</a:t>
            </a:r>
            <a:r>
              <a:rPr lang="ru-RU" sz="5600" i="1" dirty="0" smtClean="0"/>
              <a:t> (благодаря простоте жизненных форм, их законченности, устойчивости, уравновешенности, развивая в человеке подобные характеристики можно добиться очень высоких результатов);</a:t>
            </a:r>
            <a:endParaRPr lang="ru-RU" sz="5600" dirty="0" smtClean="0"/>
          </a:p>
          <a:p>
            <a:r>
              <a:rPr lang="ru-RU" sz="5600" dirty="0" smtClean="0"/>
              <a:t>      </a:t>
            </a:r>
            <a:r>
              <a:rPr lang="ru-RU" sz="5600" i="1" u="sng" dirty="0" smtClean="0"/>
              <a:t>Зарубежная беллетристика</a:t>
            </a:r>
            <a:r>
              <a:rPr lang="ru-RU" sz="5600" i="1" dirty="0" smtClean="0"/>
              <a:t> (благодаря </a:t>
            </a:r>
            <a:r>
              <a:rPr lang="ru-RU" sz="5600" i="1" dirty="0" err="1" smtClean="0"/>
              <a:t>проблемности</a:t>
            </a:r>
            <a:r>
              <a:rPr lang="ru-RU" sz="5600" i="1" dirty="0" smtClean="0"/>
              <a:t>, критичности, может указывать человеку на его ошибки, заблуждения, способствуя их преодолению);</a:t>
            </a:r>
            <a:endParaRPr lang="ru-RU" sz="5600" dirty="0" smtClean="0"/>
          </a:p>
          <a:p>
            <a:r>
              <a:rPr lang="ru-RU" sz="5600" dirty="0" smtClean="0"/>
              <a:t>       </a:t>
            </a:r>
            <a:r>
              <a:rPr lang="ru-RU" sz="5600" i="1" u="sng" dirty="0" smtClean="0"/>
              <a:t>Критическая литература и публицистика</a:t>
            </a:r>
            <a:r>
              <a:rPr lang="ru-RU" sz="5600" i="1" dirty="0" smtClean="0"/>
              <a:t> (благодаря четкости, наглядности отношений к явлениям, помогает лучше в них разбираться, открывая для себя новое содержание: Ч. Айтматов, Д. Нагибин, Л. Озеров, В.Ро</a:t>
            </a:r>
            <a:r>
              <a:rPr lang="ru-RU" sz="4900" i="1" dirty="0" smtClean="0"/>
              <a:t>зов);</a:t>
            </a:r>
            <a:endParaRPr lang="ru-RU" sz="4900" dirty="0" smtClean="0"/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929618" cy="128588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ФОРМЫ БИБЛИОТЕРАПИИ </a:t>
            </a:r>
            <a:r>
              <a:rPr lang="ru-RU" sz="2400" b="1" dirty="0" smtClean="0"/>
              <a:t>В СОВРЕМЕННОЙ ПСИХОТЕРАПИИ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5000636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  </a:t>
            </a:r>
            <a:r>
              <a:rPr lang="ru-RU" sz="6400" b="1" dirty="0" smtClean="0"/>
              <a:t>Традиционный метод </a:t>
            </a:r>
            <a:r>
              <a:rPr lang="ru-RU" sz="6400" dirty="0" err="1" smtClean="0"/>
              <a:t>библиотерапии</a:t>
            </a:r>
            <a:r>
              <a:rPr lang="ru-RU" sz="6400" dirty="0" smtClean="0"/>
              <a:t>. </a:t>
            </a:r>
            <a:r>
              <a:rPr lang="ru-RU" sz="6400" b="1" i="1" dirty="0" smtClean="0"/>
              <a:t>Список литературных жанров</a:t>
            </a:r>
            <a:endParaRPr lang="ru-RU" sz="6400" dirty="0" smtClean="0"/>
          </a:p>
          <a:p>
            <a:pPr>
              <a:buNone/>
            </a:pPr>
            <a:endParaRPr lang="ru-RU" sz="3100" dirty="0" smtClean="0"/>
          </a:p>
          <a:p>
            <a:r>
              <a:rPr lang="ru-RU" sz="5600" dirty="0" smtClean="0"/>
              <a:t> </a:t>
            </a:r>
            <a:r>
              <a:rPr lang="ru-RU" sz="5600" i="1" u="sng" dirty="0" smtClean="0"/>
              <a:t>Юмористическая и сатирическая литература</a:t>
            </a:r>
            <a:r>
              <a:rPr lang="ru-RU" sz="5600" i="1" dirty="0" smtClean="0"/>
              <a:t> ( помогает научить человека более широкому, объективному взгляду на себя и других, а также своеобразной психологической защите);</a:t>
            </a:r>
            <a:endParaRPr lang="ru-RU" sz="5600" dirty="0" smtClean="0"/>
          </a:p>
          <a:p>
            <a:r>
              <a:rPr lang="ru-RU" sz="5600" dirty="0" smtClean="0"/>
              <a:t>  </a:t>
            </a:r>
            <a:r>
              <a:rPr lang="ru-RU" sz="5600" i="1" u="sng" dirty="0" smtClean="0"/>
              <a:t>Афористическая </a:t>
            </a:r>
            <a:r>
              <a:rPr lang="ru-RU" sz="5600" i="1" dirty="0" smtClean="0"/>
              <a:t>(благодаря содержанию в себе ясных образов, отточенных идей(парадоксальных, противоречивых, диалектических, но всегда завершенных), помогают человеку вносить порядок в психическую деятельность, динамику);</a:t>
            </a:r>
            <a:endParaRPr lang="ru-RU" sz="5600" dirty="0" smtClean="0"/>
          </a:p>
          <a:p>
            <a:r>
              <a:rPr lang="ru-RU" sz="5600" i="1" u="sng" dirty="0" smtClean="0"/>
              <a:t>Сказки, фольклор</a:t>
            </a:r>
            <a:r>
              <a:rPr lang="ru-RU" sz="5600" i="1" dirty="0" smtClean="0"/>
              <a:t> (представляя собой мировоззрение народа позволяет использовать их для работы с детьми и осознании ими основных трудностей, проблем);</a:t>
            </a:r>
            <a:endParaRPr lang="ru-RU" sz="5600" dirty="0" smtClean="0"/>
          </a:p>
          <a:p>
            <a:r>
              <a:rPr lang="ru-RU" sz="5600" dirty="0" smtClean="0"/>
              <a:t>  </a:t>
            </a:r>
            <a:r>
              <a:rPr lang="ru-RU" sz="5600" i="1" u="sng" dirty="0" smtClean="0"/>
              <a:t>Научно – фантастическая литература</a:t>
            </a:r>
            <a:r>
              <a:rPr lang="ru-RU" sz="5600" i="1" dirty="0" smtClean="0"/>
              <a:t> (благодаря доведению до крайностей некоторые свойства человека, ситуации, отношения, она позволяет понять и принять крайности своих ощущений, чувств, влечений, стимулируя продуктивную активность человека);</a:t>
            </a:r>
            <a:endParaRPr lang="ru-RU" sz="5600" dirty="0" smtClean="0"/>
          </a:p>
          <a:p>
            <a:r>
              <a:rPr lang="ru-RU" sz="5600" dirty="0" smtClean="0"/>
              <a:t>  </a:t>
            </a:r>
            <a:r>
              <a:rPr lang="ru-RU" sz="5600" i="1" u="sng" dirty="0" smtClean="0"/>
              <a:t>Детектив, приключения</a:t>
            </a:r>
            <a:r>
              <a:rPr lang="ru-RU" sz="5600" i="1" dirty="0" smtClean="0"/>
              <a:t> (благодаря большому вниманию негативным чувствам, тренировке интуиции, таинственности как способу познания действительности, разоблачения романтического понимания жизни, идет побуждение читателя к риску, смелости и находчивости);</a:t>
            </a:r>
            <a:endParaRPr lang="ru-RU" sz="5600" dirty="0" smtClean="0"/>
          </a:p>
          <a:p>
            <a:r>
              <a:rPr lang="ru-RU" sz="5600" dirty="0" smtClean="0"/>
              <a:t> </a:t>
            </a:r>
            <a:r>
              <a:rPr lang="ru-RU" sz="5600" i="1" u="sng" dirty="0" smtClean="0"/>
              <a:t>Драматургия</a:t>
            </a:r>
            <a:r>
              <a:rPr lang="ru-RU" sz="5600" i="1" dirty="0" smtClean="0"/>
              <a:t> (данный материал может выполнять роль лечебного театра, применяться в поведенческой терапии, функциональных тренировок в семье);</a:t>
            </a:r>
            <a:endParaRPr lang="ru-RU" sz="5600" dirty="0" smtClean="0"/>
          </a:p>
          <a:p>
            <a:r>
              <a:rPr lang="ru-RU" sz="5600" dirty="0" smtClean="0"/>
              <a:t> </a:t>
            </a:r>
            <a:r>
              <a:rPr lang="ru-RU" sz="5600" i="1" u="sng" dirty="0" smtClean="0"/>
              <a:t>Педагогическая литература</a:t>
            </a:r>
            <a:r>
              <a:rPr lang="ru-RU" sz="5600" i="1" dirty="0" smtClean="0"/>
              <a:t> (применяется в аспекте тренировок, коррекции, формирования и развития разных качеств и умений при преодолении трудностей);</a:t>
            </a:r>
            <a:endParaRPr lang="ru-RU" sz="5600" dirty="0" smtClean="0"/>
          </a:p>
          <a:p>
            <a:r>
              <a:rPr lang="ru-RU" sz="5600" dirty="0" smtClean="0"/>
              <a:t>  </a:t>
            </a:r>
            <a:r>
              <a:rPr lang="ru-RU" sz="5600" i="1" u="sng" dirty="0" smtClean="0"/>
              <a:t>Юридическая литература</a:t>
            </a:r>
            <a:r>
              <a:rPr lang="ru-RU" sz="5600" i="1" dirty="0" smtClean="0"/>
              <a:t> (дает возможность разобраться в причинах многих видов </a:t>
            </a:r>
            <a:r>
              <a:rPr lang="ru-RU" sz="5600" i="1" dirty="0" err="1" smtClean="0"/>
              <a:t>девиантного</a:t>
            </a:r>
            <a:r>
              <a:rPr lang="ru-RU" sz="5600" i="1" dirty="0" smtClean="0"/>
              <a:t> поведения и оценить степень его вредности);</a:t>
            </a:r>
            <a:endParaRPr lang="ru-RU" sz="5600" dirty="0" smtClean="0"/>
          </a:p>
          <a:p>
            <a:r>
              <a:rPr lang="ru-RU" sz="5600" dirty="0" smtClean="0"/>
              <a:t> </a:t>
            </a:r>
            <a:r>
              <a:rPr lang="ru-RU" sz="5600" i="1" u="sng" dirty="0" smtClean="0"/>
              <a:t>Узкопрофессиональная литература</a:t>
            </a:r>
            <a:r>
              <a:rPr lang="ru-RU" sz="5600" i="1" dirty="0" smtClean="0"/>
              <a:t> (может дать очень ценный материал благодаря возможности перенести опыт высокого профессионализма в практическую психологию) </a:t>
            </a:r>
            <a:endParaRPr lang="ru-RU" sz="5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ФОРМЫ БИБЛИОТЕРАПИИ </a:t>
            </a:r>
            <a:r>
              <a:rPr lang="ru-RU" sz="2400" b="1" dirty="0" smtClean="0"/>
              <a:t>В СОВРЕМЕННОЙ ПСИХОТЕРАПИИ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857364"/>
            <a:ext cx="8401080" cy="44672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Библиотерапия</a:t>
            </a:r>
            <a:r>
              <a:rPr lang="ru-RU" dirty="0" smtClean="0"/>
              <a:t> как составная часть метода М.Е.Бурно – </a:t>
            </a:r>
            <a:r>
              <a:rPr lang="ru-RU" b="1" dirty="0" smtClean="0"/>
              <a:t>терапии </a:t>
            </a:r>
            <a:r>
              <a:rPr lang="ru-RU" b="1" dirty="0" err="1" smtClean="0"/>
              <a:t>ворческим</a:t>
            </a:r>
            <a:r>
              <a:rPr lang="ru-RU" b="1" dirty="0" smtClean="0"/>
              <a:t> самовыражением.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Терапия   предназначена главным образом для пациентов с </a:t>
            </a:r>
            <a:r>
              <a:rPr lang="ru-RU" dirty="0" err="1" smtClean="0"/>
              <a:t>дефензивными</a:t>
            </a:r>
            <a:r>
              <a:rPr lang="ru-RU" dirty="0" smtClean="0"/>
              <a:t> расстройствами без острых </a:t>
            </a:r>
            <a:r>
              <a:rPr lang="ru-RU" dirty="0" err="1" smtClean="0"/>
              <a:t>психо</a:t>
            </a:r>
            <a:r>
              <a:rPr lang="ru-RU" dirty="0" smtClean="0"/>
              <a:t>- </a:t>
            </a:r>
            <a:r>
              <a:rPr lang="ru-RU" dirty="0" err="1" smtClean="0"/>
              <a:t>тических</a:t>
            </a:r>
            <a:r>
              <a:rPr lang="ru-RU" dirty="0" smtClean="0"/>
              <a:t> нарушений (т. е. с тягостным переживанием   своей неполноценности). Это довольно сложный, </a:t>
            </a:r>
            <a:r>
              <a:rPr lang="ru-RU" dirty="0" err="1" smtClean="0"/>
              <a:t>долгосроч</a:t>
            </a:r>
            <a:r>
              <a:rPr lang="ru-RU" dirty="0" smtClean="0"/>
              <a:t>- </a:t>
            </a:r>
            <a:r>
              <a:rPr lang="ru-RU" dirty="0" err="1" smtClean="0"/>
              <a:t>ный</a:t>
            </a:r>
            <a:r>
              <a:rPr lang="ru-RU" dirty="0" smtClean="0"/>
              <a:t>  метод.  Творческое общение с литературой, </a:t>
            </a:r>
            <a:r>
              <a:rPr lang="ru-RU" dirty="0" err="1" smtClean="0"/>
              <a:t>искус-ством</a:t>
            </a:r>
            <a:r>
              <a:rPr lang="ru-RU" dirty="0" smtClean="0"/>
              <a:t>, наукой (речь идет об     осознанных поисках среди различных </a:t>
            </a:r>
            <a:r>
              <a:rPr lang="ru-RU" dirty="0" err="1" smtClean="0"/>
              <a:t>произведе</a:t>
            </a:r>
            <a:r>
              <a:rPr lang="ru-RU" dirty="0" smtClean="0"/>
              <a:t>- </a:t>
            </a:r>
            <a:r>
              <a:rPr lang="ru-RU" dirty="0" err="1" smtClean="0"/>
              <a:t>ний</a:t>
            </a:r>
            <a:r>
              <a:rPr lang="ru-RU" dirty="0" smtClean="0"/>
              <a:t> культуры близкого, созвучного больному)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04088"/>
            <a:ext cx="8072494" cy="115327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ФОРМЫ БИБЛИОТЕРАПИИ </a:t>
            </a:r>
            <a:r>
              <a:rPr lang="ru-RU" sz="2400" b="1" dirty="0" smtClean="0"/>
              <a:t>В СОВРЕМЕННОЙ ПСИХОТЕРАПИИ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err="1" smtClean="0"/>
              <a:t>Библиотерапия</a:t>
            </a:r>
            <a:r>
              <a:rPr lang="ru-RU" b="1" dirty="0" smtClean="0"/>
              <a:t> как вид </a:t>
            </a:r>
            <a:r>
              <a:rPr lang="ru-RU" b="1" dirty="0" err="1" smtClean="0"/>
              <a:t>арт-терапии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Арт-терапи́я</a:t>
            </a:r>
            <a:r>
              <a:rPr lang="ru-RU" dirty="0" smtClean="0"/>
              <a:t> — метод психотерапии, использующий для лечения и </a:t>
            </a:r>
            <a:r>
              <a:rPr lang="ru-RU" dirty="0" err="1" smtClean="0"/>
              <a:t>психокоррекции</a:t>
            </a:r>
            <a:r>
              <a:rPr lang="ru-RU" dirty="0" smtClean="0"/>
              <a:t> художественные приёмы и творчество, такие как рисование, лепка, музыка, фотография, кинофильмы, книги, актёрское мастерство, создание историй и многое другое .В рамках этого направления родились –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92D050"/>
                </a:solidFill>
              </a:rPr>
              <a:t>ск</a:t>
            </a:r>
            <a:r>
              <a:rPr lang="ru-RU" u="sng" dirty="0" err="1" smtClean="0">
                <a:solidFill>
                  <a:srgbClr val="92D050"/>
                </a:solidFill>
              </a:rPr>
              <a:t>азкотерапия</a:t>
            </a:r>
            <a:r>
              <a:rPr lang="ru-RU" u="sng" dirty="0" smtClean="0">
                <a:solidFill>
                  <a:srgbClr val="92D050"/>
                </a:solidFill>
              </a:rPr>
              <a:t>, </a:t>
            </a:r>
            <a:r>
              <a:rPr lang="ru-RU" u="sng" dirty="0" err="1" smtClean="0">
                <a:solidFill>
                  <a:srgbClr val="92D050"/>
                </a:solidFill>
              </a:rPr>
              <a:t>психодрамма</a:t>
            </a:r>
            <a:r>
              <a:rPr lang="ru-RU" u="sng" dirty="0" smtClean="0">
                <a:solidFill>
                  <a:srgbClr val="92D050"/>
                </a:solidFill>
              </a:rPr>
              <a:t> и др.</a:t>
            </a:r>
            <a:endParaRPr lang="ru-RU" u="sng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6974" y="642918"/>
            <a:ext cx="3000396" cy="2343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Спектр проблем</a:t>
            </a:r>
            <a:r>
              <a:rPr lang="ru-RU" dirty="0" smtClean="0"/>
              <a:t>, при решении которых могут быть использованы техники </a:t>
            </a:r>
            <a:r>
              <a:rPr lang="ru-RU" dirty="0" err="1" smtClean="0"/>
              <a:t>арт-терапии</a:t>
            </a:r>
            <a:r>
              <a:rPr lang="ru-RU" dirty="0" smtClean="0"/>
              <a:t>, достаточно широк: внутри- и межличностные конфликты, кризисные состояния, в том числе экзистенциальные и возрастные кризисы, травмы, потери, ПТСР, невротические и психосоматические расстройства, в консультировании и терапии детей и подростков.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908" y="714356"/>
            <a:ext cx="8329642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Для </a:t>
            </a:r>
            <a:r>
              <a:rPr lang="ru-RU" b="1" dirty="0" smtClean="0"/>
              <a:t>методов </a:t>
            </a:r>
            <a:r>
              <a:rPr lang="ru-RU" b="1" dirty="0" err="1" smtClean="0"/>
              <a:t>арт</a:t>
            </a:r>
            <a:r>
              <a:rPr lang="ru-RU" b="1" dirty="0" smtClean="0"/>
              <a:t>- терапии</a:t>
            </a:r>
            <a:r>
              <a:rPr lang="ru-RU" dirty="0" smtClean="0"/>
              <a:t> характерно то, что в центре внимания находится не столько произведение искусства (продукт творчества пациента), сколько конкретная и уникальная личность автора с ее потребностями, мотивами, ценностями и стереотипами. При этом рассматриваются процессы взаимодействия личности с произведением искусства (с творческой продукцией) во всем их качественном многообразии. Здесь нет никаких норм, есть лишь некоторые параметры для относительного сравнения, например, по глубине воздействия.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7572428" cy="221457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БИБЛИОТЕРАПИЯ</a:t>
            </a:r>
            <a:r>
              <a:rPr lang="ru-RU" sz="3100" dirty="0" smtClean="0"/>
              <a:t> [ гр. </a:t>
            </a:r>
            <a:r>
              <a:rPr lang="ru-RU" sz="3100" dirty="0" err="1" smtClean="0"/>
              <a:t>biblion</a:t>
            </a:r>
            <a:r>
              <a:rPr lang="ru-RU" sz="3100" dirty="0" smtClean="0"/>
              <a:t> - книга + </a:t>
            </a:r>
            <a:r>
              <a:rPr lang="ru-RU" sz="3100" dirty="0" err="1" smtClean="0"/>
              <a:t>therapeia</a:t>
            </a:r>
            <a:r>
              <a:rPr lang="ru-RU" sz="3100" dirty="0" smtClean="0"/>
              <a:t> - забота</a:t>
            </a:r>
            <a:r>
              <a:rPr lang="ru-RU" sz="3600" dirty="0" smtClean="0"/>
              <a:t>, </a:t>
            </a:r>
            <a:r>
              <a:rPr lang="ru-RU" sz="3100" dirty="0" smtClean="0"/>
              <a:t>лечение]</a:t>
            </a:r>
            <a:r>
              <a:rPr lang="ru-RU" sz="3600" dirty="0" smtClean="0"/>
              <a:t> –  </a:t>
            </a:r>
            <a:r>
              <a:rPr lang="ru-RU" sz="3600" dirty="0" err="1" smtClean="0"/>
              <a:t>лечение</a:t>
            </a:r>
            <a:r>
              <a:rPr lang="ru-RU" sz="3600" dirty="0" smtClean="0"/>
              <a:t> книгой </a:t>
            </a:r>
            <a:r>
              <a:rPr lang="ru-RU" sz="2200" dirty="0" smtClean="0"/>
              <a:t>(</a:t>
            </a:r>
            <a:r>
              <a:rPr lang="ru-RU" sz="2000" dirty="0" smtClean="0"/>
              <a:t>в 1916 г. термин впервые использовал американский исследователь С. </a:t>
            </a:r>
            <a:r>
              <a:rPr lang="ru-RU" sz="2000" dirty="0" err="1" smtClean="0"/>
              <a:t>Крозерс</a:t>
            </a:r>
            <a:r>
              <a:rPr lang="ru-RU" sz="2000" dirty="0" smtClean="0"/>
              <a:t>) </a:t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643158"/>
            <a:ext cx="7715304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«</a:t>
            </a:r>
            <a:r>
              <a:rPr lang="ru-RU" sz="1600" dirty="0" err="1" smtClean="0"/>
              <a:t>Библиотерапия</a:t>
            </a:r>
            <a:r>
              <a:rPr lang="ru-RU" sz="1600" dirty="0" smtClean="0"/>
              <a:t> – это использование специально подобранного для чтения материала как терапевтического средства в общей медицине и психиатрии с целью решения личных проблем пациента при помощи направленного чтения».</a:t>
            </a:r>
          </a:p>
          <a:p>
            <a:pPr>
              <a:buNone/>
            </a:pPr>
            <a:r>
              <a:rPr lang="ru-RU" sz="1600" dirty="0" smtClean="0"/>
              <a:t>     </a:t>
            </a:r>
            <a:r>
              <a:rPr lang="ru-RU" sz="1600" b="1" dirty="0" smtClean="0"/>
              <a:t>Ассоциация больничных библиотек США</a:t>
            </a:r>
          </a:p>
          <a:p>
            <a:pPr>
              <a:buNone/>
            </a:pP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«Методика </a:t>
            </a:r>
            <a:r>
              <a:rPr lang="ru-RU" sz="1600" dirty="0" err="1" smtClean="0"/>
              <a:t>библиотерапии</a:t>
            </a:r>
            <a:r>
              <a:rPr lang="ru-RU" sz="1600" dirty="0" smtClean="0"/>
              <a:t> представляет собой сложное сочетание книговедения, психологии, психотерапии, </a:t>
            </a:r>
            <a:r>
              <a:rPr lang="ru-RU" sz="1600" dirty="0" err="1" smtClean="0"/>
              <a:t>психокоррекции</a:t>
            </a:r>
            <a:r>
              <a:rPr lang="ru-RU" sz="1600" dirty="0" smtClean="0"/>
              <a:t>.»</a:t>
            </a:r>
          </a:p>
          <a:p>
            <a:pPr>
              <a:buNone/>
            </a:pPr>
            <a:r>
              <a:rPr lang="ru-RU" sz="1600" dirty="0" smtClean="0"/>
              <a:t>     </a:t>
            </a:r>
            <a:r>
              <a:rPr lang="ru-RU" sz="1600" b="1" dirty="0" smtClean="0"/>
              <a:t>В. М. Мясищев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«</a:t>
            </a:r>
            <a:r>
              <a:rPr lang="ru-RU" sz="1600" dirty="0" err="1" smtClean="0"/>
              <a:t>Библиотерапия</a:t>
            </a:r>
            <a:r>
              <a:rPr lang="ru-RU" sz="1600" dirty="0" smtClean="0"/>
              <a:t> - специальное коррекционное воздействие на клиента с помощью чтения специально подобранной литературы в целях нормализации или оптимизации его психического состояния.» </a:t>
            </a:r>
          </a:p>
          <a:p>
            <a:pPr>
              <a:buNone/>
            </a:pPr>
            <a:r>
              <a:rPr lang="ru-RU" sz="1600" dirty="0" smtClean="0"/>
              <a:t>     </a:t>
            </a:r>
            <a:r>
              <a:rPr lang="ru-RU" sz="1600" b="1" dirty="0" smtClean="0"/>
              <a:t>А.А.Осипова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</a:t>
            </a:r>
            <a:endParaRPr lang="ru-RU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0" y="785794"/>
            <a:ext cx="1214446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dirty="0" smtClean="0"/>
              <a:t>   </a:t>
            </a:r>
            <a:r>
              <a:rPr lang="ru-RU" b="1" dirty="0" smtClean="0"/>
              <a:t>Кульминацией </a:t>
            </a:r>
            <a:r>
              <a:rPr lang="ru-RU" b="1" dirty="0" err="1" smtClean="0"/>
              <a:t>библиотерапевтического</a:t>
            </a:r>
            <a:r>
              <a:rPr lang="ru-RU" b="1" dirty="0" smtClean="0"/>
              <a:t> </a:t>
            </a:r>
            <a:r>
              <a:rPr lang="ru-RU" dirty="0" smtClean="0"/>
              <a:t>воздействия является творческая активизация пациента, в ходе которой он готов </a:t>
            </a:r>
            <a:r>
              <a:rPr lang="ru-RU" dirty="0" smtClean="0">
                <a:solidFill>
                  <a:srgbClr val="92D050"/>
                </a:solidFill>
              </a:rPr>
              <a:t>стать автором собственного произведения</a:t>
            </a:r>
            <a:r>
              <a:rPr lang="ru-RU" dirty="0" smtClean="0"/>
              <a:t>, в котором опосредованно излагает свои переживания, личностную проблему, тем самым выходя из нее.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07154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ФОРМЫ БИБЛИОТЕРАПИИ </a:t>
            </a:r>
            <a:r>
              <a:rPr lang="ru-RU" sz="2400" b="1" dirty="0" smtClean="0"/>
              <a:t>В СОВРЕМЕННОЙ ПСИХОТЕРАПИИ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115328" cy="38242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</a:t>
            </a:r>
            <a:r>
              <a:rPr lang="ru-RU" b="1" dirty="0" smtClean="0"/>
              <a:t>Позитивная психотерапия </a:t>
            </a:r>
            <a:r>
              <a:rPr lang="ru-RU" b="1" dirty="0" err="1" smtClean="0"/>
              <a:t>Носсрата</a:t>
            </a:r>
            <a:r>
              <a:rPr lang="ru-RU" b="1" dirty="0" smtClean="0"/>
              <a:t> </a:t>
            </a:r>
            <a:r>
              <a:rPr lang="ru-RU" b="1" dirty="0" err="1" smtClean="0"/>
              <a:t>Пезешкиана</a:t>
            </a:r>
            <a:r>
              <a:rPr lang="ru-RU" dirty="0" smtClean="0"/>
              <a:t>. Использует восточные  притчи и анекдоты с </a:t>
            </a:r>
            <a:r>
              <a:rPr lang="ru-RU" dirty="0" err="1" smtClean="0"/>
              <a:t>психотерапевти</a:t>
            </a:r>
            <a:r>
              <a:rPr lang="ru-RU" dirty="0" smtClean="0"/>
              <a:t>- </a:t>
            </a:r>
            <a:r>
              <a:rPr lang="ru-RU" dirty="0" err="1" smtClean="0"/>
              <a:t>ческим</a:t>
            </a:r>
            <a:r>
              <a:rPr lang="ru-RU" dirty="0" smtClean="0"/>
              <a:t> радикалом (автором выделены 9    </a:t>
            </a:r>
            <a:r>
              <a:rPr lang="ru-RU" dirty="0" err="1" smtClean="0"/>
              <a:t>психо-терапевтических</a:t>
            </a:r>
            <a:r>
              <a:rPr lang="ru-RU" dirty="0" smtClean="0"/>
              <a:t> функций притчи: посредничество между врачом и пациентом, модель разрешения проблемы, привлечение культуры пациента и т. д.)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92867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ЦЕЛИ БИБЛИОТЕРАПИИ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468880"/>
            <a:ext cx="8229600" cy="4389120"/>
          </a:xfrm>
        </p:spPr>
        <p:txBody>
          <a:bodyPr>
            <a:normAutofit/>
          </a:bodyPr>
          <a:lstStyle/>
          <a:p>
            <a:pPr lvl="0" fontAlgn="base"/>
            <a:r>
              <a:rPr lang="ru-RU" sz="3600" dirty="0" smtClean="0"/>
              <a:t>диагностическая </a:t>
            </a:r>
          </a:p>
          <a:p>
            <a:pPr lvl="0" fontAlgn="base"/>
            <a:r>
              <a:rPr lang="ru-RU" sz="3600" dirty="0" smtClean="0"/>
              <a:t>коммуникативная </a:t>
            </a:r>
          </a:p>
          <a:p>
            <a:r>
              <a:rPr lang="ru-RU" sz="3600" dirty="0" smtClean="0"/>
              <a:t>моделирующая </a:t>
            </a:r>
          </a:p>
          <a:p>
            <a:r>
              <a:rPr lang="ru-RU" sz="3600" dirty="0" smtClean="0"/>
              <a:t> психотерапевтическая </a:t>
            </a:r>
            <a:endParaRPr lang="ru-RU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35729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ВАРИАНТЫ ИСПОЛЬЗОВАНИЯ ХУДОЖЕСТВЕННОГО ТЕКСТА В ПЕДАГОГИЧЕСКОМ И ТЕРАПЕВТИЧЕСКОМ ПРОЦЕССАХ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714620"/>
            <a:ext cx="8229600" cy="4389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Целое произведение</a:t>
            </a:r>
          </a:p>
          <a:p>
            <a:r>
              <a:rPr lang="ru-RU" sz="3200" dirty="0" smtClean="0"/>
              <a:t>Фрагмент текста</a:t>
            </a:r>
          </a:p>
          <a:p>
            <a:r>
              <a:rPr lang="ru-RU" sz="3200" dirty="0" smtClean="0"/>
              <a:t>Отдельная строфа, высказывание или предложение из текста</a:t>
            </a:r>
          </a:p>
          <a:p>
            <a:r>
              <a:rPr lang="ru-RU" sz="3200" dirty="0" smtClean="0"/>
              <a:t>Крылатое  выражение</a:t>
            </a:r>
            <a:r>
              <a:rPr lang="ru-RU" sz="3200" dirty="0" smtClean="0"/>
              <a:t>, афоризм</a:t>
            </a:r>
          </a:p>
          <a:p>
            <a:r>
              <a:rPr lang="ru-RU" sz="3200" dirty="0" smtClean="0"/>
              <a:t>Слово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143932" cy="4429156"/>
          </a:xfrm>
        </p:spPr>
        <p:txBody>
          <a:bodyPr>
            <a:normAutofit/>
          </a:bodyPr>
          <a:lstStyle/>
          <a:p>
            <a:pPr algn="l"/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15602" y="5786430"/>
            <a:ext cx="1643074" cy="1071570"/>
          </a:xfrm>
        </p:spPr>
        <p:txBody>
          <a:bodyPr>
            <a:normAutofit/>
          </a:bodyPr>
          <a:lstStyle/>
          <a:p>
            <a:pPr algn="l"/>
            <a:endParaRPr lang="ru-RU" sz="2000" dirty="0"/>
          </a:p>
        </p:txBody>
      </p:sp>
      <p:sp>
        <p:nvSpPr>
          <p:cNvPr id="124929" name="Rectangle 1"/>
          <p:cNvSpPr>
            <a:spLocks noChangeArrowheads="1"/>
          </p:cNvSpPr>
          <p:nvPr/>
        </p:nvSpPr>
        <p:spPr bwMode="auto">
          <a:xfrm>
            <a:off x="500034" y="1214422"/>
            <a:ext cx="8072494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Мы подчас легко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приобретаем  профессиональные навыки, но теряем свежесть восприятия.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Ивлин Во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043890" cy="30615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/>
              <a:t>В </a:t>
            </a:r>
            <a:r>
              <a:rPr lang="ru-RU" b="1" dirty="0" smtClean="0"/>
              <a:t>НАЧАЛЕ БЫЛО </a:t>
            </a:r>
            <a:r>
              <a:rPr lang="ru-RU" sz="6700" b="1" dirty="0" smtClean="0"/>
              <a:t>С</a:t>
            </a:r>
            <a:r>
              <a:rPr lang="ru-RU" b="1" dirty="0" smtClean="0"/>
              <a:t>ЛОВО,</a:t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sz="6700" b="1" dirty="0" smtClean="0"/>
              <a:t>С</a:t>
            </a:r>
            <a:r>
              <a:rPr lang="ru-RU" b="1" dirty="0" smtClean="0"/>
              <a:t>ЛОВО БЫЛО У </a:t>
            </a:r>
            <a:r>
              <a:rPr lang="ru-RU" sz="6700" b="1" dirty="0" smtClean="0"/>
              <a:t>Б</a:t>
            </a:r>
            <a:r>
              <a:rPr lang="ru-RU" b="1" dirty="0" smtClean="0"/>
              <a:t>ОГА,</a:t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sz="6700" b="1" dirty="0" smtClean="0"/>
              <a:t>С</a:t>
            </a:r>
            <a:r>
              <a:rPr lang="ru-RU" b="1" dirty="0" smtClean="0"/>
              <a:t>ЛОВО БЫЛО </a:t>
            </a:r>
            <a:r>
              <a:rPr lang="ru-RU" sz="6700" b="1" dirty="0" smtClean="0"/>
              <a:t>Б</a:t>
            </a:r>
            <a:r>
              <a:rPr lang="ru-RU" b="1" dirty="0" smtClean="0"/>
              <a:t>ОГ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3100" dirty="0" smtClean="0"/>
              <a:t>Евангелие от Иоанна, Новый Завет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215082"/>
            <a:ext cx="8186766" cy="10951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0" y="0"/>
            <a:ext cx="2571768" cy="7857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Бернард Шоу был одним из первых, кто объявил, что человек - это его язык.</a:t>
            </a:r>
            <a:r>
              <a:rPr lang="ru-RU" dirty="0" smtClean="0"/>
              <a:t> Основная идея его комедии "</a:t>
            </a:r>
            <a:r>
              <a:rPr lang="ru-RU" dirty="0" err="1" smtClean="0"/>
              <a:t>Пигмалион</a:t>
            </a:r>
            <a:r>
              <a:rPr lang="ru-RU" dirty="0" smtClean="0"/>
              <a:t>" - если изменить способ и манеру говорить, то это приведёт к изменению социального статуса и положения. Пари, заключённое героями его пьесы состояло в том, что профессор фонетики берётся обучить </a:t>
            </a:r>
            <a:r>
              <a:rPr lang="ru-RU" dirty="0" err="1" smtClean="0"/>
              <a:t>Элизу</a:t>
            </a:r>
            <a:r>
              <a:rPr lang="ru-RU" dirty="0" smtClean="0"/>
              <a:t> </a:t>
            </a:r>
            <a:r>
              <a:rPr lang="ru-RU" dirty="0" err="1" smtClean="0"/>
              <a:t>Дуллитл</a:t>
            </a:r>
            <a:r>
              <a:rPr lang="ru-RU" dirty="0" smtClean="0"/>
              <a:t> (цветочницу) литературному языку, так что она сможет выйти замуж за знатного джентльмена.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358246" cy="34290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b="1" dirty="0" smtClean="0"/>
              <a:t>Психика  или  Душа?</a:t>
            </a:r>
            <a:br>
              <a:rPr lang="ru-RU" sz="4000" b="1" dirty="0" smtClean="0"/>
            </a:br>
            <a:r>
              <a:rPr lang="ru-RU" sz="4000" b="1" dirty="0" err="1" smtClean="0"/>
              <a:t>Эмпатия</a:t>
            </a:r>
            <a:r>
              <a:rPr lang="ru-RU" sz="4000" b="1" dirty="0" smtClean="0"/>
              <a:t> или Благоговение?</a:t>
            </a:r>
            <a:br>
              <a:rPr lang="ru-RU" sz="4000" b="1" dirty="0" smtClean="0"/>
            </a:br>
            <a:r>
              <a:rPr lang="ru-RU" sz="4000" b="1" dirty="0" smtClean="0"/>
              <a:t>Работа или Служение?</a:t>
            </a:r>
            <a:br>
              <a:rPr lang="ru-RU" sz="4000" b="1" dirty="0" smtClean="0"/>
            </a:br>
            <a:r>
              <a:rPr lang="ru-RU" sz="4000" b="1" dirty="0" smtClean="0"/>
              <a:t>Аборт или Убийство во чреве?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929066"/>
            <a:ext cx="7786742" cy="25003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/>
              <a:t>  </a:t>
            </a:r>
            <a:r>
              <a:rPr lang="ru-RU" sz="3200" dirty="0" err="1" smtClean="0"/>
              <a:t>Обогощение</a:t>
            </a:r>
            <a:r>
              <a:rPr lang="ru-RU" sz="3200" dirty="0" smtClean="0"/>
              <a:t> смысла научных и медицинских понятий при помощи литературных синонимов и дополнительных метафор </a:t>
            </a:r>
            <a:endParaRPr lang="ru-RU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7929618" cy="2071702"/>
          </a:xfrm>
        </p:spPr>
        <p:txBody>
          <a:bodyPr>
            <a:normAutofit/>
          </a:bodyPr>
          <a:lstStyle/>
          <a:p>
            <a:pPr algn="ctr"/>
            <a:r>
              <a:rPr lang="ru-RU" sz="4900" dirty="0" smtClean="0">
                <a:solidFill>
                  <a:schemeClr val="tx1"/>
                </a:solidFill>
              </a:rPr>
              <a:t>Популярная психология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err="1" smtClean="0">
                <a:solidFill>
                  <a:schemeClr val="tx1"/>
                </a:solidFill>
              </a:rPr>
              <a:t>Кокология</a:t>
            </a:r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01222" y="5357826"/>
            <a:ext cx="2714644" cy="1143008"/>
          </a:xfrm>
        </p:spPr>
        <p:txBody>
          <a:bodyPr>
            <a:normAutofit/>
          </a:bodyPr>
          <a:lstStyle/>
          <a:p>
            <a:pPr algn="l"/>
            <a:endParaRPr lang="ru-RU" sz="2000" dirty="0"/>
          </a:p>
        </p:txBody>
      </p:sp>
      <p:pic>
        <p:nvPicPr>
          <p:cNvPr id="168962" name="Picture 2" descr="http://school16.edu.tomsk.ru/zaozerye/wp-content/uploads/sites/3/2015/03/Library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928934"/>
            <a:ext cx="4786346" cy="3340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85794"/>
            <a:ext cx="7500990" cy="1928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Функции художественного текста в педагогическом процессе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857496"/>
            <a:ext cx="7186634" cy="4395798"/>
          </a:xfrm>
        </p:spPr>
        <p:txBody>
          <a:bodyPr/>
          <a:lstStyle/>
          <a:p>
            <a:r>
              <a:rPr lang="ru-RU" sz="2800" dirty="0" smtClean="0"/>
              <a:t>Иллюстративная</a:t>
            </a:r>
          </a:p>
          <a:p>
            <a:r>
              <a:rPr lang="ru-RU" sz="2800" dirty="0" smtClean="0"/>
              <a:t>Информационно-познавательная</a:t>
            </a:r>
          </a:p>
          <a:p>
            <a:r>
              <a:rPr lang="ru-RU" sz="2800" dirty="0" smtClean="0"/>
              <a:t>Психодиагностическая</a:t>
            </a:r>
          </a:p>
          <a:p>
            <a:r>
              <a:rPr lang="ru-RU" sz="2800" dirty="0" smtClean="0"/>
              <a:t>Воспитательная</a:t>
            </a:r>
          </a:p>
          <a:p>
            <a:r>
              <a:rPr lang="ru-RU" sz="2800" dirty="0" err="1" smtClean="0"/>
              <a:t>Кммуникативная</a:t>
            </a:r>
            <a:endParaRPr lang="ru-RU" sz="2800" dirty="0" smtClean="0"/>
          </a:p>
          <a:p>
            <a:r>
              <a:rPr lang="ru-RU" sz="2800" dirty="0" smtClean="0"/>
              <a:t>Оценочная</a:t>
            </a:r>
          </a:p>
          <a:p>
            <a:r>
              <a:rPr lang="ru-RU" sz="2800" dirty="0" smtClean="0"/>
              <a:t>Стимулирующая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643050"/>
            <a:ext cx="7429552" cy="33575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БИБЛИОТЕРАПИЯ</a:t>
            </a:r>
            <a:r>
              <a:rPr lang="ru-RU" sz="3600" dirty="0" smtClean="0"/>
              <a:t> – междисциплинарная область прикладного знания о лечебном эффекте чтения литературы различных жанров , типов и разновидностей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5536" y="5429264"/>
            <a:ext cx="8358246" cy="714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04088"/>
            <a:ext cx="7615262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КРЫЛАТЫЕ ВЫРАЖЕНИЯ, ИЗРЕЧЕНИЯ ВЫДАЮЩИХСЯ ЛЮДЕЙ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28802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 врачевании</a:t>
            </a:r>
          </a:p>
          <a:p>
            <a:r>
              <a:rPr lang="ru-RU" sz="2800" dirty="0" smtClean="0"/>
              <a:t>О здоровье</a:t>
            </a:r>
          </a:p>
          <a:p>
            <a:r>
              <a:rPr lang="ru-RU" sz="2800" dirty="0" smtClean="0"/>
              <a:t>О медицине</a:t>
            </a:r>
          </a:p>
          <a:p>
            <a:r>
              <a:rPr lang="ru-RU" sz="2800" dirty="0" smtClean="0"/>
              <a:t>О врачебной интуиции</a:t>
            </a:r>
          </a:p>
          <a:p>
            <a:r>
              <a:rPr lang="ru-RU" sz="2800" dirty="0" smtClean="0"/>
              <a:t>Об ошибках врача</a:t>
            </a:r>
          </a:p>
          <a:p>
            <a:r>
              <a:rPr lang="ru-RU" sz="2800" dirty="0" smtClean="0"/>
              <a:t>О роли искусства и слова в </a:t>
            </a:r>
            <a:r>
              <a:rPr lang="ru-RU" sz="2800" dirty="0" err="1" smtClean="0"/>
              <a:t>прфессии</a:t>
            </a:r>
            <a:r>
              <a:rPr lang="ru-RU" sz="2800" dirty="0" smtClean="0"/>
              <a:t> врача</a:t>
            </a:r>
          </a:p>
          <a:p>
            <a:r>
              <a:rPr lang="ru-RU" sz="2800" dirty="0" smtClean="0"/>
              <a:t>О </a:t>
            </a:r>
            <a:r>
              <a:rPr lang="ru-RU" sz="2800" dirty="0" smtClean="0"/>
              <a:t>враче в поэзии</a:t>
            </a:r>
            <a:endParaRPr lang="ru-RU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14348" y="785794"/>
            <a:ext cx="8329642" cy="11327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Поэтическая метафора в </a:t>
            </a:r>
            <a:r>
              <a:rPr lang="ru-RU" sz="3200" b="1" dirty="0" err="1" smtClean="0"/>
              <a:t>библиотерапии</a:t>
            </a:r>
            <a:r>
              <a:rPr lang="ru-RU" sz="3200" b="1" dirty="0" smtClean="0"/>
              <a:t> как диагностический тест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2000240"/>
            <a:ext cx="3924328" cy="457203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600" b="1" dirty="0" smtClean="0"/>
              <a:t>      </a:t>
            </a:r>
            <a:endParaRPr lang="ru-RU" sz="3600" dirty="0" smtClean="0"/>
          </a:p>
          <a:p>
            <a:pPr>
              <a:buNone/>
            </a:pPr>
            <a:r>
              <a:rPr lang="ru-RU" sz="5500" dirty="0" smtClean="0"/>
              <a:t>    Я - древо, а сердце - дупло,</a:t>
            </a:r>
            <a:br>
              <a:rPr lang="ru-RU" sz="5500" dirty="0" smtClean="0"/>
            </a:br>
            <a:r>
              <a:rPr lang="ru-RU" sz="5500" dirty="0" smtClean="0"/>
              <a:t>Где сирина-птицы зимовье,</a:t>
            </a:r>
            <a:br>
              <a:rPr lang="ru-RU" sz="5500" dirty="0" smtClean="0"/>
            </a:br>
            <a:r>
              <a:rPr lang="ru-RU" sz="5500" dirty="0" smtClean="0"/>
              <a:t>Поет он - и сени светло,</a:t>
            </a:r>
            <a:br>
              <a:rPr lang="ru-RU" sz="5500" dirty="0" smtClean="0"/>
            </a:br>
            <a:r>
              <a:rPr lang="ru-RU" sz="5500" dirty="0" smtClean="0"/>
              <a:t>Умолкнет - </a:t>
            </a:r>
            <a:r>
              <a:rPr lang="ru-RU" sz="5500" dirty="0" err="1" smtClean="0"/>
              <a:t>заплачется</a:t>
            </a:r>
            <a:r>
              <a:rPr lang="ru-RU" sz="5500" dirty="0" smtClean="0"/>
              <a:t> кровью.</a:t>
            </a:r>
          </a:p>
          <a:p>
            <a:pPr>
              <a:buNone/>
            </a:pPr>
            <a:r>
              <a:rPr lang="ru-RU" sz="5500" dirty="0" smtClean="0"/>
              <a:t>    Пустынею глянет земля,</a:t>
            </a:r>
            <a:br>
              <a:rPr lang="ru-RU" sz="5500" dirty="0" smtClean="0"/>
            </a:br>
            <a:r>
              <a:rPr lang="ru-RU" sz="5500" dirty="0" smtClean="0"/>
              <a:t>Золой власяничное солнце,</a:t>
            </a:r>
            <a:br>
              <a:rPr lang="ru-RU" sz="5500" dirty="0" smtClean="0"/>
            </a:br>
            <a:r>
              <a:rPr lang="ru-RU" sz="5500" dirty="0" smtClean="0"/>
              <a:t>И умной листвой шевеля,</a:t>
            </a:r>
            <a:br>
              <a:rPr lang="ru-RU" sz="5500" dirty="0" smtClean="0"/>
            </a:br>
            <a:r>
              <a:rPr lang="ru-RU" sz="5500" dirty="0" smtClean="0"/>
              <a:t>Я слушаю тяжкое донце.</a:t>
            </a:r>
          </a:p>
          <a:p>
            <a:pPr>
              <a:buNone/>
            </a:pPr>
            <a:r>
              <a:rPr lang="ru-RU" sz="5500" dirty="0" smtClean="0"/>
              <a:t>    </a:t>
            </a:r>
          </a:p>
          <a:p>
            <a:pPr>
              <a:buNone/>
            </a:pPr>
            <a:r>
              <a:rPr lang="ru-RU" sz="5500" dirty="0" smtClean="0"/>
              <a:t>    Н.А. Клюев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786314" y="1785926"/>
            <a:ext cx="4114800" cy="4500594"/>
          </a:xfrm>
        </p:spPr>
        <p:txBody>
          <a:bodyPr>
            <a:noAutofit/>
          </a:bodyPr>
          <a:lstStyle/>
          <a:p>
            <a:pPr fontAlgn="t">
              <a:buNone/>
            </a:pPr>
            <a:endParaRPr lang="ru-RU" sz="1600" dirty="0" smtClean="0"/>
          </a:p>
          <a:p>
            <a:pPr fontAlgn="t">
              <a:buNone/>
            </a:pPr>
            <a:r>
              <a:rPr lang="ru-RU" sz="1400" dirty="0" smtClean="0"/>
              <a:t>Клен ты мой опавший, клен заледенелый,</a:t>
            </a:r>
          </a:p>
          <a:p>
            <a:pPr fontAlgn="t">
              <a:buNone/>
            </a:pPr>
            <a:r>
              <a:rPr lang="ru-RU" sz="1400" dirty="0" smtClean="0"/>
              <a:t>Что стоишь нагнувшись под метелью белой?</a:t>
            </a:r>
          </a:p>
          <a:p>
            <a:pPr fontAlgn="t">
              <a:buNone/>
            </a:pPr>
            <a:r>
              <a:rPr lang="ru-RU" sz="1400" dirty="0" smtClean="0"/>
              <a:t>Или что увидел? Или что услышал?</a:t>
            </a:r>
          </a:p>
          <a:p>
            <a:pPr fontAlgn="t">
              <a:buNone/>
            </a:pPr>
            <a:r>
              <a:rPr lang="ru-RU" sz="1400" dirty="0" smtClean="0"/>
              <a:t>Словно за деревню погулять ты вышел.</a:t>
            </a:r>
          </a:p>
          <a:p>
            <a:pPr fontAlgn="t">
              <a:buNone/>
            </a:pPr>
            <a:r>
              <a:rPr lang="ru-RU" sz="1400" dirty="0" smtClean="0"/>
              <a:t>И, как пьяный сторож, выйдя на дорогу,</a:t>
            </a:r>
          </a:p>
          <a:p>
            <a:pPr fontAlgn="t">
              <a:buNone/>
            </a:pPr>
            <a:r>
              <a:rPr lang="ru-RU" sz="1400" dirty="0" smtClean="0"/>
              <a:t>Утонул в сугробе, приморозил ногу.</a:t>
            </a:r>
          </a:p>
          <a:p>
            <a:pPr fontAlgn="t">
              <a:buNone/>
            </a:pPr>
            <a:r>
              <a:rPr lang="ru-RU" sz="1400" dirty="0" smtClean="0"/>
              <a:t>Ах, и сам я нынче </a:t>
            </a:r>
            <a:r>
              <a:rPr lang="ru-RU" sz="1400" dirty="0" err="1" smtClean="0"/>
              <a:t>чтой-то</a:t>
            </a:r>
            <a:r>
              <a:rPr lang="ru-RU" sz="1400" dirty="0" smtClean="0"/>
              <a:t> стал нестойкий,</a:t>
            </a:r>
          </a:p>
          <a:p>
            <a:pPr fontAlgn="t">
              <a:buNone/>
            </a:pPr>
            <a:r>
              <a:rPr lang="ru-RU" sz="1400" dirty="0" smtClean="0"/>
              <a:t>Не дойду до дома с дружеской попойки.</a:t>
            </a:r>
          </a:p>
          <a:p>
            <a:pPr fontAlgn="t">
              <a:buNone/>
            </a:pPr>
            <a:r>
              <a:rPr lang="ru-RU" sz="1400" dirty="0" smtClean="0"/>
              <a:t>Там вон встретил вербу, там сосну приметил,</a:t>
            </a:r>
          </a:p>
          <a:p>
            <a:pPr fontAlgn="t">
              <a:buNone/>
            </a:pPr>
            <a:r>
              <a:rPr lang="ru-RU" sz="1400" dirty="0" smtClean="0"/>
              <a:t>Распевал им песни под метель о лете.</a:t>
            </a:r>
          </a:p>
          <a:p>
            <a:pPr fontAlgn="t">
              <a:buNone/>
            </a:pPr>
            <a:r>
              <a:rPr lang="ru-RU" sz="1400" dirty="0" smtClean="0"/>
              <a:t>Сам себе казался я таким же кленом,</a:t>
            </a:r>
          </a:p>
          <a:p>
            <a:pPr fontAlgn="t">
              <a:buNone/>
            </a:pPr>
            <a:r>
              <a:rPr lang="ru-RU" sz="1400" dirty="0" smtClean="0"/>
              <a:t>Только не опавшим, а вовсю зеленым.</a:t>
            </a:r>
          </a:p>
          <a:p>
            <a:pPr fontAlgn="t">
              <a:buNone/>
            </a:pPr>
            <a:r>
              <a:rPr lang="ru-RU" sz="1400" dirty="0" smtClean="0"/>
              <a:t>И, утратив скромность, одуревши в доску,</a:t>
            </a:r>
          </a:p>
          <a:p>
            <a:pPr fontAlgn="t">
              <a:buNone/>
            </a:pPr>
            <a:r>
              <a:rPr lang="ru-RU" sz="1400" dirty="0" smtClean="0"/>
              <a:t>Как жену чужую, обнимал березку.</a:t>
            </a:r>
          </a:p>
          <a:p>
            <a:pPr fontAlgn="t">
              <a:buNone/>
            </a:pPr>
            <a:endParaRPr lang="ru-RU" sz="1400" dirty="0" smtClean="0"/>
          </a:p>
          <a:p>
            <a:pPr fontAlgn="t">
              <a:buNone/>
            </a:pPr>
            <a:r>
              <a:rPr lang="ru-RU" sz="2000" dirty="0" smtClean="0"/>
              <a:t> С. А. Есенин</a:t>
            </a:r>
          </a:p>
          <a:p>
            <a:pPr fontAlgn="t">
              <a:buNone/>
            </a:pPr>
            <a:r>
              <a:rPr lang="ru-RU" sz="1400" dirty="0" smtClean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911546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Поэтическая метафора в </a:t>
            </a:r>
            <a:r>
              <a:rPr lang="ru-RU" sz="3200" b="1" dirty="0" err="1" smtClean="0"/>
              <a:t>библиотерапии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как диагностический тест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43050"/>
            <a:ext cx="4643470" cy="4714908"/>
          </a:xfrm>
        </p:spPr>
        <p:txBody>
          <a:bodyPr numCol="1">
            <a:normAutofit fontScale="70000" lnSpcReduction="20000"/>
          </a:bodyPr>
          <a:lstStyle/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 лукоморья дуб зелёный;</a:t>
            </a:r>
            <a:br>
              <a:rPr lang="ru-RU" sz="2800" dirty="0" smtClean="0"/>
            </a:br>
            <a:r>
              <a:rPr lang="ru-RU" sz="2800" dirty="0" smtClean="0"/>
              <a:t>Златая цепь на дубе том:</a:t>
            </a:r>
            <a:br>
              <a:rPr lang="ru-RU" sz="2800" dirty="0" smtClean="0"/>
            </a:br>
            <a:r>
              <a:rPr lang="ru-RU" sz="2800" dirty="0" smtClean="0"/>
              <a:t>И днём и ночью кот учёный</a:t>
            </a:r>
            <a:br>
              <a:rPr lang="ru-RU" sz="2800" dirty="0" smtClean="0"/>
            </a:br>
            <a:r>
              <a:rPr lang="ru-RU" sz="2800" dirty="0" smtClean="0"/>
              <a:t>Всё ходит по цепи кругом;</a:t>
            </a:r>
            <a:br>
              <a:rPr lang="ru-RU" sz="2800" dirty="0" smtClean="0"/>
            </a:br>
            <a:r>
              <a:rPr lang="ru-RU" sz="2800" dirty="0" smtClean="0"/>
              <a:t>Идёт направо - песнь заводит,</a:t>
            </a:r>
            <a:br>
              <a:rPr lang="ru-RU" sz="2800" dirty="0" smtClean="0"/>
            </a:br>
            <a:r>
              <a:rPr lang="ru-RU" sz="2800" dirty="0" smtClean="0"/>
              <a:t>Налево - сказку говорит.</a:t>
            </a:r>
            <a:br>
              <a:rPr lang="ru-RU" sz="2800" dirty="0" smtClean="0"/>
            </a:br>
            <a:r>
              <a:rPr lang="ru-RU" sz="2800" dirty="0" smtClean="0"/>
              <a:t>Там чудеса: там леший бродит,</a:t>
            </a:r>
            <a:br>
              <a:rPr lang="ru-RU" sz="2800" dirty="0" smtClean="0"/>
            </a:br>
            <a:r>
              <a:rPr lang="ru-RU" sz="2800" dirty="0" smtClean="0"/>
              <a:t>Русалка на ветвях сидит;</a:t>
            </a:r>
            <a:br>
              <a:rPr lang="ru-RU" sz="2800" dirty="0" smtClean="0"/>
            </a:br>
            <a:r>
              <a:rPr lang="ru-RU" sz="2800" dirty="0" smtClean="0"/>
              <a:t>Там на неведомых дорожках</a:t>
            </a:r>
            <a:br>
              <a:rPr lang="ru-RU" sz="2800" dirty="0" smtClean="0"/>
            </a:br>
            <a:r>
              <a:rPr lang="ru-RU" sz="2800" dirty="0" smtClean="0"/>
              <a:t>Следы невиданных зверей;</a:t>
            </a:r>
            <a:br>
              <a:rPr lang="ru-RU" sz="2800" dirty="0" smtClean="0"/>
            </a:br>
            <a:r>
              <a:rPr lang="ru-RU" sz="2800" dirty="0" smtClean="0"/>
              <a:t>Избушка там на курьих ножках</a:t>
            </a:r>
            <a:br>
              <a:rPr lang="ru-RU" sz="2800" dirty="0" smtClean="0"/>
            </a:br>
            <a:r>
              <a:rPr lang="ru-RU" sz="2800" dirty="0" smtClean="0"/>
              <a:t>Стоит без окон, без дверей.</a:t>
            </a:r>
          </a:p>
          <a:p>
            <a:pPr lvl="1">
              <a:buNone/>
            </a:pPr>
            <a:endParaRPr lang="ru-RU" b="1" dirty="0" smtClean="0"/>
          </a:p>
          <a:p>
            <a:pPr lvl="1">
              <a:buNone/>
            </a:pPr>
            <a:r>
              <a:rPr lang="ru-RU" b="1" dirty="0" smtClean="0"/>
              <a:t> А.С. Пушкин,</a:t>
            </a:r>
          </a:p>
          <a:p>
            <a:pPr lvl="1">
              <a:buNone/>
            </a:pPr>
            <a:r>
              <a:rPr lang="ru-RU" b="1" dirty="0" smtClean="0"/>
              <a:t> из поэмы «Руслан и Людмила»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501122" cy="14390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Художественный текст как учебная задача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8286808" cy="3922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Чтение  литературного текста и решение поставленных задач по прочитанному материалу. Например:</a:t>
            </a:r>
          </a:p>
          <a:p>
            <a:pPr>
              <a:buNone/>
            </a:pPr>
            <a:r>
              <a:rPr lang="ru-RU" dirty="0" smtClean="0"/>
              <a:t>- определить тип личности героя ;</a:t>
            </a:r>
          </a:p>
          <a:p>
            <a:pPr>
              <a:buFontTx/>
              <a:buChar char="-"/>
            </a:pPr>
            <a:r>
              <a:rPr lang="ru-RU" dirty="0" smtClean="0"/>
              <a:t>тип отношения к болезни; </a:t>
            </a:r>
          </a:p>
          <a:p>
            <a:pPr>
              <a:buFontTx/>
              <a:buChar char="-"/>
            </a:pPr>
            <a:r>
              <a:rPr lang="ru-RU" dirty="0" smtClean="0"/>
              <a:t>приемы врачебного психологического воздействия на больного и др.</a:t>
            </a:r>
          </a:p>
          <a:p>
            <a:pPr>
              <a:buNone/>
            </a:pPr>
            <a:r>
              <a:rPr lang="ru-RU" dirty="0" smtClean="0"/>
              <a:t>Формы работы с текстом – чтение на занятии или дома по заданию.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80097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Художественный текст как учебная задача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00306"/>
            <a:ext cx="8358246" cy="36433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Рассказ О.Генри «Последний лист»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Притча Л.Н.Толстого «Чем люди живут»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Рассказ Ивлина  Во «Коротенький отпуск мистера </a:t>
            </a:r>
            <a:r>
              <a:rPr lang="ru-RU" dirty="0" err="1" smtClean="0"/>
              <a:t>Лавдея</a:t>
            </a:r>
            <a:r>
              <a:rPr lang="ru-RU" dirty="0" smtClean="0"/>
              <a:t>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Повесть А.П. Платонова « Река </a:t>
            </a:r>
            <a:r>
              <a:rPr lang="ru-RU" dirty="0" err="1" smtClean="0"/>
              <a:t>Потудань</a:t>
            </a:r>
            <a:r>
              <a:rPr lang="ru-RU" dirty="0" smtClean="0"/>
              <a:t>»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Рассказ  М.Кучерской «Озеро Чудес»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Рассказ   М.А.Рогозиной « Корабль Крузенштерн»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329642" cy="30003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Литературное творчество как источник самораскрытия и самопознания в психотерапии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72660" y="5214950"/>
            <a:ext cx="1071570" cy="203834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0" y="0"/>
            <a:ext cx="1143040" cy="7857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2530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pic>
        <p:nvPicPr>
          <p:cNvPr id="162818" name="Picture 2" descr="http://www.lucaschristopherross.net/18/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285992"/>
            <a:ext cx="5214941" cy="3151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001056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3600" b="1" dirty="0" smtClean="0"/>
              <a:t>НАПРАВЛЕНИЯ БИБЛИОТЕРАПИИ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b="1" dirty="0" err="1" smtClean="0"/>
              <a:t>Библиоведческое</a:t>
            </a:r>
            <a:r>
              <a:rPr lang="ru-RU" dirty="0" smtClean="0"/>
              <a:t>, представители которого считают, что библиотека должна играть роль фактора, только отвлекающего от мыслей о болезни, проблемах, но не ставить перед собой целей руководства чтением конкретного читателя или группы </a:t>
            </a:r>
            <a:r>
              <a:rPr lang="ru-RU" dirty="0" err="1" smtClean="0"/>
              <a:t>читетелей</a:t>
            </a:r>
            <a:r>
              <a:rPr lang="ru-RU" dirty="0" smtClean="0"/>
              <a:t>;</a:t>
            </a:r>
          </a:p>
          <a:p>
            <a:pPr fontAlgn="base">
              <a:buNone/>
            </a:pPr>
            <a:r>
              <a:rPr lang="ru-RU" b="1" dirty="0" smtClean="0"/>
              <a:t>Психотерапевтическое</a:t>
            </a:r>
            <a:r>
              <a:rPr lang="ru-RU" dirty="0" smtClean="0"/>
              <a:t>, представители в Германии утверждают, что </a:t>
            </a:r>
            <a:r>
              <a:rPr lang="ru-RU" dirty="0" err="1" smtClean="0"/>
              <a:t>библиотерапия</a:t>
            </a:r>
            <a:r>
              <a:rPr lang="ru-RU" dirty="0" smtClean="0"/>
              <a:t> является компонентом психотерапевтического лечения больных и должна осуществляться врачом-психотерапевтом без участия библиотекаря;</a:t>
            </a:r>
          </a:p>
          <a:p>
            <a:pPr fontAlgn="base">
              <a:buNone/>
            </a:pPr>
            <a:r>
              <a:rPr lang="ru-RU" b="1" dirty="0" err="1" smtClean="0"/>
              <a:t>Психокоррекционное</a:t>
            </a:r>
            <a:r>
              <a:rPr lang="ru-RU" dirty="0" smtClean="0"/>
              <a:t> вспомогательное направление, в котором участвуют и врач, и библиотекарь. Используется это направление в комплексе с другими средствами коррекции как равноправная часть лечебного процесса.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571612"/>
            <a:ext cx="7358114" cy="2143140"/>
          </a:xfrm>
        </p:spPr>
        <p:txBody>
          <a:bodyPr>
            <a:normAutofit/>
          </a:bodyPr>
          <a:lstStyle/>
          <a:p>
            <a:pPr algn="l"/>
            <a:r>
              <a:rPr lang="ru-RU" sz="4900" dirty="0" smtClean="0">
                <a:solidFill>
                  <a:schemeClr val="tx1"/>
                </a:solidFill>
              </a:rPr>
              <a:t>             фильм</a:t>
            </a:r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786322"/>
            <a:ext cx="7500990" cy="1357322"/>
          </a:xfrm>
        </p:spPr>
        <p:txBody>
          <a:bodyPr>
            <a:normAutofit/>
          </a:bodyPr>
          <a:lstStyle/>
          <a:p>
            <a:pPr algn="l"/>
            <a:endParaRPr lang="ru-RU" sz="2000" dirty="0"/>
          </a:p>
        </p:txBody>
      </p:sp>
      <p:pic>
        <p:nvPicPr>
          <p:cNvPr id="4" name="black_books_s01e01_DVDRip_NewStudio.TV_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6715172" cy="11430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ИНТЕРЕСНЫЙ ФАКТ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       </a:t>
            </a:r>
            <a:r>
              <a:rPr lang="ru-RU" b="1" i="1" dirty="0" smtClean="0"/>
              <a:t> </a:t>
            </a:r>
            <a:r>
              <a:rPr lang="ru-RU" dirty="0" smtClean="0"/>
              <a:t>Сегодня в книжных магазинах Финляндии, Италии, Англии, Франции и Германии можно встретить </a:t>
            </a:r>
            <a:r>
              <a:rPr lang="ru-RU" dirty="0" smtClean="0">
                <a:solidFill>
                  <a:srgbClr val="92D050"/>
                </a:solidFill>
              </a:rPr>
              <a:t>«терапевтическую поэзию»-</a:t>
            </a:r>
            <a:r>
              <a:rPr lang="ru-RU" dirty="0" smtClean="0"/>
              <a:t>сборники стихов, оформленные в виде упаковок для лекарств. На обложке таких изданий указано назначение, противопоказания, дозировка и свойства предлагаемого «поэтического снадобья». Такие стихи-медикаменты, по признанию покупателей, действительно помогают избавиться от душевной, а порой и телесной боли. Поэтому они пользуются спросом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6715172" cy="11430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Гипнотическая сила поэзии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i="1" dirty="0" smtClean="0"/>
              <a:t>     Поэтическая метафора может оказать сильное воздействие на эмоциональное и  психофизиологическое состояние человека, оживить каскад приятных образов  и воспоминаний, а через них изменить умонастроение  и самочувствие.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Сила гипнотического текста гипнотизера пропорциональна насыщенности сообщения метафорами. Гипноз – это передача образов, т.к. </a:t>
            </a:r>
            <a:r>
              <a:rPr lang="ru-RU" i="1" dirty="0" smtClean="0">
                <a:solidFill>
                  <a:srgbClr val="92D050"/>
                </a:solidFill>
              </a:rPr>
              <a:t>подсознание понимает только язык образов.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500990" cy="4000528"/>
          </a:xfrm>
        </p:spPr>
        <p:txBody>
          <a:bodyPr>
            <a:normAutofit/>
          </a:bodyPr>
          <a:lstStyle/>
          <a:p>
            <a:pPr algn="l"/>
            <a:r>
              <a:rPr lang="ru-RU" sz="4900" dirty="0" smtClean="0">
                <a:solidFill>
                  <a:schemeClr val="tx1"/>
                </a:solidFill>
              </a:rPr>
              <a:t>             </a:t>
            </a:r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857760"/>
            <a:ext cx="4786346" cy="1428760"/>
          </a:xfrm>
        </p:spPr>
        <p:txBody>
          <a:bodyPr>
            <a:noAutofit/>
          </a:bodyPr>
          <a:lstStyle/>
          <a:p>
            <a:pPr algn="just"/>
            <a:r>
              <a:rPr lang="ru-RU" sz="4800" dirty="0" smtClean="0"/>
              <a:t>         Лимон                                     </a:t>
            </a:r>
            <a:endParaRPr lang="ru-RU" sz="4800" dirty="0"/>
          </a:p>
        </p:txBody>
      </p:sp>
      <p:pic>
        <p:nvPicPr>
          <p:cNvPr id="32772" name="Picture 4" descr="http://youqueen.com/wp-content/uploads/2013/04/lemon-slices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643050"/>
            <a:ext cx="5000660" cy="2814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6858048" cy="214314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ИНТЕРЕСНЫЙ ФАКТ: </a:t>
            </a:r>
            <a:r>
              <a:rPr lang="ru-RU" sz="3200" b="1" dirty="0" err="1" smtClean="0"/>
              <a:t>мультимодальное</a:t>
            </a:r>
            <a:r>
              <a:rPr lang="ru-RU" sz="3200" b="1" dirty="0" smtClean="0"/>
              <a:t> воздействие метафоры на психофизиологические процессы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8115328" cy="36099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     </a:t>
            </a:r>
            <a:r>
              <a:rPr lang="ru-RU" b="1" i="1" dirty="0" smtClean="0"/>
              <a:t>Иван Ефремов Час Быка: «</a:t>
            </a:r>
            <a:r>
              <a:rPr lang="ru-RU" dirty="0" smtClean="0"/>
              <a:t>Фай </a:t>
            </a:r>
            <a:r>
              <a:rPr lang="ru-RU" dirty="0" err="1" smtClean="0"/>
              <a:t>Родис</a:t>
            </a:r>
            <a:r>
              <a:rPr lang="ru-RU" dirty="0" smtClean="0"/>
              <a:t> переходила от одной кровати к другой, присаживаясь на краешек, утоляла боль гипнозом, </a:t>
            </a:r>
            <a:r>
              <a:rPr lang="ru-RU" dirty="0" smtClean="0">
                <a:solidFill>
                  <a:srgbClr val="92D050"/>
                </a:solidFill>
              </a:rPr>
              <a:t>успокаивала песней</a:t>
            </a:r>
            <a:r>
              <a:rPr lang="ru-RU" dirty="0" smtClean="0"/>
              <a:t>, учила внушать самим себе сон или развлекаться воображениями»</a:t>
            </a:r>
            <a:endParaRPr lang="ru-R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1248</TotalTime>
  <Words>1089</Words>
  <Application>Microsoft Office PowerPoint</Application>
  <PresentationFormat>Экран (4:3)</PresentationFormat>
  <Paragraphs>208</Paragraphs>
  <Slides>140</Slides>
  <Notes>8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140</vt:i4>
      </vt:variant>
    </vt:vector>
  </HeadingPairs>
  <TitlesOfParts>
    <vt:vector size="141" baseType="lpstr">
      <vt:lpstr>Поток</vt:lpstr>
      <vt:lpstr>Использование художественных произведений в педагогической и психотерапевти-ческой работе </vt:lpstr>
      <vt:lpstr>БИБЛИОТЕРАПИЯ [ гр. biblion - книга + therapeia - забота, лечение] –  лечение книгой (в 1916 г. термин впервые использовал американский исследователь С. Крозерс)  </vt:lpstr>
      <vt:lpstr>БИБЛИОТЕРАПИЯ – междисциплинарная область прикладного знания о лечебном эффекте чтения литературы различных жанров , типов и разновидностей </vt:lpstr>
      <vt:lpstr> НАПРАВЛЕНИЯ БИБЛИОТЕРАПИИ</vt:lpstr>
      <vt:lpstr>             фильм</vt:lpstr>
      <vt:lpstr>ИНТЕРЕСНЫЙ ФАКТ</vt:lpstr>
      <vt:lpstr>Гипнотическая сила поэзии</vt:lpstr>
      <vt:lpstr>             </vt:lpstr>
      <vt:lpstr>ИНТЕРЕСНЫЙ ФАКТ: мультимодальное воздействие метафоры на психофизиологические процессы</vt:lpstr>
      <vt:lpstr>ИНТЕРЕСНЫЙ ФАКТ: художественный образ доступен для понимания любому, научное понятие-избранному.</vt:lpstr>
      <vt:lpstr>Поэтическая метафора в библиотерапии как диагностический тест</vt:lpstr>
      <vt:lpstr>ФОРМЫ БИБЛИОТЕРАПИИ В СОВРЕМЕННОЙ ПСИХОТЕРАПИИ</vt:lpstr>
      <vt:lpstr>ФОРМЫ БИБЛИОТЕРАПИИ В  СОВРЕМЕННОЙ ПСИХОТЕРАПИИ</vt:lpstr>
      <vt:lpstr>ФОРМЫ БИБЛИОТЕРАПИИ В СОВРЕМЕННОЙ ПСИХОТЕРАПИИ</vt:lpstr>
      <vt:lpstr>ФОРМЫ БИБЛИОТЕРАПИИ В СОВРЕМЕННОЙ ПСИХОТЕРАПИИ</vt:lpstr>
      <vt:lpstr>ФОРМЫ БИБЛИОТЕРАПИИ В СОВРЕМЕННОЙ ПСИХОТЕРАПИИ</vt:lpstr>
      <vt:lpstr>ФОРМЫ БИБЛИОТЕРАПИИ В СОВРЕМЕННОЙ ПСИХОТЕРАПИИ</vt:lpstr>
      <vt:lpstr>Слайд 18</vt:lpstr>
      <vt:lpstr>Слайд 19</vt:lpstr>
      <vt:lpstr>Слайд 20</vt:lpstr>
      <vt:lpstr>ФОРМЫ БИБЛИОТЕРАПИИ В СОВРЕМЕННОЙ ПСИХОТЕРАПИИ</vt:lpstr>
      <vt:lpstr>ЦЕЛИ БИБЛИОТЕРАПИИ</vt:lpstr>
      <vt:lpstr>ВАРИАНТЫ ИСПОЛЬЗОВАНИЯ ХУДОЖЕСТВЕННОГО ТЕКСТА В ПЕДАГОГИЧЕСКОМ И ТЕРАПЕВТИЧЕСКОМ ПРОЦЕССАХ</vt:lpstr>
      <vt:lpstr>Слайд 24</vt:lpstr>
      <vt:lpstr>В НАЧАЛЕ БЫЛО СЛОВО, И СЛОВО БЫЛО У БОГА, И СЛОВО БЫЛО БОГ. Евангелие от Иоанна, Новый Завет</vt:lpstr>
      <vt:lpstr>Слайд 26</vt:lpstr>
      <vt:lpstr> Психика  или  Душа? Эмпатия или Благоговение? Работа или Служение? Аборт или Убийство во чреве? </vt:lpstr>
      <vt:lpstr>Популярная психология Кокология</vt:lpstr>
      <vt:lpstr>Функции художественного текста в педагогическом процессе</vt:lpstr>
      <vt:lpstr>КРЫЛАТЫЕ ВЫРАЖЕНИЯ, ИЗРЕЧЕНИЯ ВЫДАЮЩИХСЯ ЛЮДЕЙ</vt:lpstr>
      <vt:lpstr>Поэтическая метафора в библиотерапии как диагностический тест</vt:lpstr>
      <vt:lpstr>Поэтическая метафора в библиотерапии  как диагностический тест</vt:lpstr>
      <vt:lpstr>Художественный текст как учебная задача</vt:lpstr>
      <vt:lpstr>Художественный текст как учебная задача</vt:lpstr>
      <vt:lpstr>Литературное творчество как источник самораскрытия и самопознания в психотерапии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Слайд 103</vt:lpstr>
      <vt:lpstr>Слайд 104</vt:lpstr>
      <vt:lpstr>Слайд 105</vt:lpstr>
      <vt:lpstr>Слайд 106</vt:lpstr>
      <vt:lpstr>Слайд 107</vt:lpstr>
      <vt:lpstr>Слайд 108</vt:lpstr>
      <vt:lpstr>Слайд 109</vt:lpstr>
      <vt:lpstr>Слайд 110</vt:lpstr>
      <vt:lpstr>Слайд 111</vt:lpstr>
      <vt:lpstr>Слайд 112</vt:lpstr>
      <vt:lpstr>Слайд 113</vt:lpstr>
      <vt:lpstr>Слайд 114</vt:lpstr>
      <vt:lpstr>Слайд 115</vt:lpstr>
      <vt:lpstr>Слайд 116</vt:lpstr>
      <vt:lpstr>Слайд 117</vt:lpstr>
      <vt:lpstr>Слайд 118</vt:lpstr>
      <vt:lpstr>Слайд 119</vt:lpstr>
      <vt:lpstr>Слайд 120</vt:lpstr>
      <vt:lpstr>Слайд 121</vt:lpstr>
      <vt:lpstr>Слайд 122</vt:lpstr>
      <vt:lpstr>Слайд 123</vt:lpstr>
      <vt:lpstr>Слайд 124</vt:lpstr>
      <vt:lpstr>Слайд 125</vt:lpstr>
      <vt:lpstr>Слайд 126</vt:lpstr>
      <vt:lpstr>Слайд 127</vt:lpstr>
      <vt:lpstr>Слайд 128</vt:lpstr>
      <vt:lpstr>Слайд 129</vt:lpstr>
      <vt:lpstr>Слайд 130</vt:lpstr>
      <vt:lpstr>Слайд 131</vt:lpstr>
      <vt:lpstr>Слайд 132</vt:lpstr>
      <vt:lpstr>Слайд 133</vt:lpstr>
      <vt:lpstr>Кокология</vt:lpstr>
      <vt:lpstr>Функции художественного текста в педагогическом процессе</vt:lpstr>
      <vt:lpstr>КРЫЛАТЫЕ ВЫРАЖЕНИЯ, ИЗРЕЧЕНИЯ ВЫДАЮЩИХСЯ ЛЮДЕЙ</vt:lpstr>
      <vt:lpstr>Книга фото</vt:lpstr>
      <vt:lpstr>Поэтическая метафора в библиотерапии как диагностический тест</vt:lpstr>
      <vt:lpstr>Поэтическая метафора в библиотерапии как диагностический тест</vt:lpstr>
      <vt:lpstr>Слайд 140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Win-7</dc:creator>
  <cp:lastModifiedBy>Win-7</cp:lastModifiedBy>
  <cp:revision>129</cp:revision>
  <dcterms:created xsi:type="dcterms:W3CDTF">2015-10-24T15:47:53Z</dcterms:created>
  <dcterms:modified xsi:type="dcterms:W3CDTF">2015-10-28T21:17:39Z</dcterms:modified>
</cp:coreProperties>
</file>