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74" r:id="rId2"/>
    <p:sldId id="256" r:id="rId3"/>
    <p:sldId id="257" r:id="rId4"/>
    <p:sldId id="258" r:id="rId5"/>
    <p:sldId id="259" r:id="rId6"/>
    <p:sldId id="280" r:id="rId7"/>
    <p:sldId id="278" r:id="rId8"/>
    <p:sldId id="261" r:id="rId9"/>
    <p:sldId id="279" r:id="rId10"/>
    <p:sldId id="262" r:id="rId11"/>
    <p:sldId id="263" r:id="rId12"/>
    <p:sldId id="264" r:id="rId13"/>
    <p:sldId id="265" r:id="rId14"/>
    <p:sldId id="266" r:id="rId15"/>
    <p:sldId id="277" r:id="rId16"/>
    <p:sldId id="267" r:id="rId17"/>
    <p:sldId id="268" r:id="rId18"/>
    <p:sldId id="269" r:id="rId19"/>
    <p:sldId id="270" r:id="rId20"/>
    <p:sldId id="271" r:id="rId21"/>
    <p:sldId id="272" r:id="rId22"/>
    <p:sldId id="275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26200"/>
    <a:srgbClr val="112F37"/>
    <a:srgbClr val="E9CFD5"/>
    <a:srgbClr val="9DFDAF"/>
    <a:srgbClr val="FFFF9B"/>
    <a:srgbClr val="A6F0F8"/>
    <a:srgbClr val="D8A8B2"/>
    <a:srgbClr val="BAF1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71" autoAdjust="0"/>
  </p:normalViewPr>
  <p:slideViewPr>
    <p:cSldViewPr>
      <p:cViewPr varScale="1">
        <p:scale>
          <a:sx n="78" d="100"/>
          <a:sy n="78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чел.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2009 год</c:v>
                </c:pt>
                <c:pt idx="1">
                  <c:v>2013 год</c:v>
                </c:pt>
                <c:pt idx="2">
                  <c:v>2015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0.75000000000000222</c:v>
                </c:pt>
                <c:pt idx="1">
                  <c:v>73</c:v>
                </c:pt>
                <c:pt idx="2">
                  <c:v>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2009 год</c:v>
                </c:pt>
                <c:pt idx="1">
                  <c:v>2013 год</c:v>
                </c:pt>
                <c:pt idx="2">
                  <c:v>2015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3"/>
                <c:pt idx="0">
                  <c:v>2009 год</c:v>
                </c:pt>
                <c:pt idx="1">
                  <c:v>2013 год</c:v>
                </c:pt>
                <c:pt idx="2">
                  <c:v>2015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marker val="1"/>
        <c:axId val="121702656"/>
        <c:axId val="121724288"/>
      </c:lineChart>
      <c:catAx>
        <c:axId val="121702656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rgbClr val="1F497D">
                <a:lumMod val="50000"/>
              </a:srgbClr>
            </a:solidFill>
          </a:ln>
        </c:spPr>
        <c:crossAx val="121724288"/>
        <c:crosses val="autoZero"/>
        <c:auto val="1"/>
        <c:lblAlgn val="ctr"/>
        <c:lblOffset val="100"/>
      </c:catAx>
      <c:valAx>
        <c:axId val="121724288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bg1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ajorGridlines>
        <c:numFmt formatCode="General" sourceLinked="1"/>
        <c:tickLblPos val="nextTo"/>
        <c:crossAx val="121702656"/>
        <c:crosses val="autoZero"/>
        <c:crossBetween val="between"/>
      </c:valAx>
    </c:plotArea>
    <c:plotVisOnly val="1"/>
  </c:chart>
  <c:spPr>
    <a:solidFill>
      <a:schemeClr val="bg1"/>
    </a:solidFill>
    <a:ln>
      <a:solidFill>
        <a:srgbClr val="1F497D">
          <a:lumMod val="50000"/>
        </a:srgb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/>
              <a:t>Число обращений в РГБ , тыс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1.7784366551864609E-2"/>
          <c:y val="2.519561318583649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обращений в РГБ , тыс.</c:v>
                </c:pt>
              </c:strCache>
            </c:strRef>
          </c:tx>
          <c:spPr>
            <a:solidFill>
              <a:srgbClr val="C0504D">
                <a:lumMod val="50000"/>
              </a:srgbClr>
            </a:solidFill>
          </c:spPr>
          <c:explosion val="14"/>
          <c:dPt>
            <c:idx val="0"/>
            <c:spPr>
              <a:solidFill>
                <a:schemeClr val="accent6">
                  <a:lumMod val="75000"/>
                </a:schemeClr>
              </a:solidFill>
              <a:ln w="28575"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chemeClr val="tx2">
                    <a:lumMod val="75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i="0" baseline="0" dirty="0"/>
                      <a:t>945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4988517060367449E-2"/>
                  <c:y val="-0.35630044291338581"/>
                </c:manualLayout>
              </c:layout>
              <c:tx>
                <c:rich>
                  <a:bodyPr/>
                  <a:lstStyle/>
                  <a:p>
                    <a:r>
                      <a:rPr lang="en-US" b="1" i="0" baseline="0" dirty="0"/>
                      <a:t>10000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количество посещений </c:v>
                </c:pt>
                <c:pt idx="1">
                  <c:v>число посещений WEB-сайта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945</c:v>
                </c:pt>
                <c:pt idx="1">
                  <c:v>10000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1875000000000235"/>
          <c:y val="0.16616289370078738"/>
          <c:w val="0.34215179794837608"/>
          <c:h val="0.59852675099591746"/>
        </c:manualLayout>
      </c:layout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aseline="0" dirty="0"/>
              <a:t>Показатели одного дня, чел.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 одного дня, чел.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accent6">
                    <a:lumMod val="50000"/>
                  </a:schemeClr>
                </a:solidFill>
              </a:ln>
            </c:spPr>
          </c:dPt>
          <c:dPt>
            <c:idx val="1"/>
            <c:explosion val="15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c:spPr>
          </c:dPt>
          <c:dLbls>
            <c:dLbl>
              <c:idx val="1"/>
              <c:layout>
                <c:manualLayout>
                  <c:x val="-0.10706204850734052"/>
                  <c:y val="-0.30299070543524664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Запись новых пользователей</c:v>
                </c:pt>
                <c:pt idx="1">
                  <c:v>Число обращений к WEB-сайту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200</c:v>
                </c:pt>
                <c:pt idx="1">
                  <c:v>27500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spPr>
        <a:solidFill>
          <a:schemeClr val="bg1"/>
        </a:solidFill>
      </c:spPr>
    </c:legend>
    <c:plotVisOnly val="1"/>
  </c:chart>
  <c:spPr>
    <a:solidFill>
      <a:prstClr val="white"/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посещений, тыс. </c:v>
                </c:pt>
              </c:strCache>
            </c:strRef>
          </c:tx>
          <c:spPr>
            <a:ln w="76200">
              <a:solidFill>
                <a:srgbClr val="0000FF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13.6</c:v>
                </c:pt>
                <c:pt idx="1">
                  <c:v>30.3</c:v>
                </c:pt>
                <c:pt idx="2">
                  <c:v>33.200000000000003</c:v>
                </c:pt>
                <c:pt idx="3">
                  <c:v>30.6</c:v>
                </c:pt>
                <c:pt idx="4">
                  <c:v>40.800000000000004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посетителей,тыс.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9.4</c:v>
                </c:pt>
                <c:pt idx="1">
                  <c:v>20.6</c:v>
                </c:pt>
                <c:pt idx="2">
                  <c:v>22.7</c:v>
                </c:pt>
                <c:pt idx="3">
                  <c:v>20.3</c:v>
                </c:pt>
                <c:pt idx="4">
                  <c:v>28.3</c:v>
                </c:pt>
              </c:numCache>
            </c:numRef>
          </c:val>
        </c:ser>
        <c:marker val="1"/>
        <c:axId val="123803136"/>
        <c:axId val="123804672"/>
      </c:lineChart>
      <c:catAx>
        <c:axId val="123803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23804672"/>
        <c:crosses val="autoZero"/>
        <c:auto val="1"/>
        <c:lblAlgn val="ctr"/>
        <c:lblOffset val="100"/>
      </c:catAx>
      <c:valAx>
        <c:axId val="123804672"/>
        <c:scaling>
          <c:orientation val="minMax"/>
        </c:scaling>
        <c:axPos val="l"/>
        <c:numFmt formatCode="General" sourceLinked="1"/>
        <c:tickLblPos val="nextTo"/>
        <c:crossAx val="123803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004139370578581"/>
          <c:y val="0.63118391205478086"/>
          <c:w val="0.33081952758544858"/>
          <c:h val="0.22106615439353433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85EF2-5D34-4DD3-9DBD-10C8DC70F26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443DEF-C187-4D81-9B1D-0D262FBAE83C}">
      <dgm:prSet phldrT="[Текст]" custT="1"/>
      <dgm:spPr>
        <a:ln>
          <a:solidFill>
            <a:schemeClr val="tx2">
              <a:lumMod val="50000"/>
            </a:schemeClr>
          </a:solidFill>
        </a:ln>
        <a:effectLst>
          <a:outerShdw blurRad="50800" dist="50800" dir="5400000" algn="ctr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 extrusionH="76200">
          <a:extrusionClr>
            <a:srgbClr val="C00000"/>
          </a:extrusionClr>
        </a:sp3d>
      </dgm:spPr>
      <dgm:t>
        <a:bodyPr/>
        <a:lstStyle/>
        <a:p>
          <a:r>
            <a:rPr lang="ru-RU" sz="2400" b="1" dirty="0" smtClean="0"/>
            <a:t>регистрация в поисковых системах и справочниках ресурсов Интернет</a:t>
          </a:r>
          <a:endParaRPr lang="ru-RU" sz="2400" b="1" dirty="0"/>
        </a:p>
      </dgm:t>
    </dgm:pt>
    <dgm:pt modelId="{68F48713-ABEE-4483-8076-F8BEC5677FFA}" type="parTrans" cxnId="{E2934B84-FE5D-43D4-8D96-75D037BBCBFB}">
      <dgm:prSet/>
      <dgm:spPr/>
      <dgm:t>
        <a:bodyPr/>
        <a:lstStyle/>
        <a:p>
          <a:endParaRPr lang="ru-RU"/>
        </a:p>
      </dgm:t>
    </dgm:pt>
    <dgm:pt modelId="{962A3D6A-FC83-4887-8441-A7A4EB335673}" type="sibTrans" cxnId="{E2934B84-FE5D-43D4-8D96-75D037BBCBFB}">
      <dgm:prSet/>
      <dgm:spPr/>
      <dgm:t>
        <a:bodyPr/>
        <a:lstStyle/>
        <a:p>
          <a:endParaRPr lang="ru-RU"/>
        </a:p>
      </dgm:t>
    </dgm:pt>
    <dgm:pt modelId="{EE9CAE6C-B4B4-400A-992C-FFC4EDBAFC99}">
      <dgm:prSet phldrT="[Текст]" custT="1"/>
      <dgm:spPr>
        <a:ln>
          <a:solidFill>
            <a:srgbClr val="002060"/>
          </a:solidFill>
        </a:ln>
        <a:effectLst>
          <a:outerShdw blurRad="50800" dist="50800" dir="5400000" algn="ctr" rotWithShape="0">
            <a:srgbClr val="000000">
              <a:alpha val="64000"/>
            </a:srgbClr>
          </a:outerShdw>
        </a:effectLst>
        <a:scene3d>
          <a:camera prst="orthographicFront"/>
          <a:lightRig rig="threePt" dir="t"/>
        </a:scene3d>
        <a:sp3d extrusionH="76200">
          <a:extrusionClr>
            <a:srgbClr val="C00000"/>
          </a:extrusionClr>
        </a:sp3d>
      </dgm:spPr>
      <dgm:t>
        <a:bodyPr/>
        <a:lstStyle/>
        <a:p>
          <a:r>
            <a:rPr lang="ru-RU" sz="2400" b="1" dirty="0" err="1" smtClean="0"/>
            <a:t>баннерные</a:t>
          </a:r>
          <a:r>
            <a:rPr lang="ru-RU" sz="2400" b="1" dirty="0" smtClean="0"/>
            <a:t> обмены</a:t>
          </a:r>
        </a:p>
      </dgm:t>
    </dgm:pt>
    <dgm:pt modelId="{8E15FB49-8C4D-46CF-82AA-E5B65B424B90}" type="parTrans" cxnId="{CFD606A6-1629-4119-8A2E-8BA917F52B2D}">
      <dgm:prSet/>
      <dgm:spPr/>
      <dgm:t>
        <a:bodyPr/>
        <a:lstStyle/>
        <a:p>
          <a:endParaRPr lang="ru-RU"/>
        </a:p>
      </dgm:t>
    </dgm:pt>
    <dgm:pt modelId="{3DBC92B7-8E72-4264-9410-4CA49301CC45}" type="sibTrans" cxnId="{CFD606A6-1629-4119-8A2E-8BA917F52B2D}">
      <dgm:prSet/>
      <dgm:spPr/>
      <dgm:t>
        <a:bodyPr/>
        <a:lstStyle/>
        <a:p>
          <a:endParaRPr lang="ru-RU"/>
        </a:p>
      </dgm:t>
    </dgm:pt>
    <dgm:pt modelId="{6CB36CB4-96C8-427A-BA55-E4F432182361}">
      <dgm:prSet phldrT="[Текст]" custT="1"/>
      <dgm:spPr>
        <a:ln>
          <a:solidFill>
            <a:srgbClr val="002060"/>
          </a:solidFill>
        </a:ln>
        <a:scene3d>
          <a:camera prst="orthographicFront"/>
          <a:lightRig rig="threePt" dir="t"/>
        </a:scene3d>
        <a:sp3d extrusionH="76200">
          <a:extrusionClr>
            <a:srgbClr val="C00000"/>
          </a:extrusionClr>
        </a:sp3d>
      </dgm:spPr>
      <dgm:t>
        <a:bodyPr/>
        <a:lstStyle/>
        <a:p>
          <a:r>
            <a:rPr lang="ru-RU" sz="2400" b="1" dirty="0" smtClean="0"/>
            <a:t>участие в конференциях, тематических форумах и списках рассылки</a:t>
          </a:r>
        </a:p>
      </dgm:t>
    </dgm:pt>
    <dgm:pt modelId="{30BCDCE5-766B-44F9-83A6-A33A3771FD4B}" type="parTrans" cxnId="{6669C948-08FC-42D8-9381-DBE424082763}">
      <dgm:prSet/>
      <dgm:spPr/>
      <dgm:t>
        <a:bodyPr/>
        <a:lstStyle/>
        <a:p>
          <a:endParaRPr lang="ru-RU"/>
        </a:p>
      </dgm:t>
    </dgm:pt>
    <dgm:pt modelId="{30543301-941D-4382-839B-1582C84EE77B}" type="sibTrans" cxnId="{6669C948-08FC-42D8-9381-DBE424082763}">
      <dgm:prSet/>
      <dgm:spPr/>
      <dgm:t>
        <a:bodyPr/>
        <a:lstStyle/>
        <a:p>
          <a:endParaRPr lang="ru-RU"/>
        </a:p>
      </dgm:t>
    </dgm:pt>
    <dgm:pt modelId="{5C8C8438-EA0F-40D9-A800-EB5FD0109B7E}">
      <dgm:prSet custT="1"/>
      <dgm:spPr>
        <a:scene3d>
          <a:camera prst="orthographicFront"/>
          <a:lightRig rig="threePt" dir="t"/>
        </a:scene3d>
        <a:sp3d extrusionH="76200">
          <a:extrusionClr>
            <a:srgbClr val="C00000"/>
          </a:extrusionClr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размещение ссылок на серверах аналогичной тематики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343E2CE3-DE65-4AD8-8AEA-CF2DD9D89DF1}" type="parTrans" cxnId="{6E5405BF-F395-4AA3-B304-DE25F86142C9}">
      <dgm:prSet/>
      <dgm:spPr/>
      <dgm:t>
        <a:bodyPr/>
        <a:lstStyle/>
        <a:p>
          <a:endParaRPr lang="ru-RU"/>
        </a:p>
      </dgm:t>
    </dgm:pt>
    <dgm:pt modelId="{D28434BD-4C37-4915-934E-1751B9C5728F}" type="sibTrans" cxnId="{6E5405BF-F395-4AA3-B304-DE25F86142C9}">
      <dgm:prSet/>
      <dgm:spPr/>
      <dgm:t>
        <a:bodyPr/>
        <a:lstStyle/>
        <a:p>
          <a:endParaRPr lang="ru-RU"/>
        </a:p>
      </dgm:t>
    </dgm:pt>
    <dgm:pt modelId="{0B34CA4F-D5D2-433C-A5D6-02BE6CE7EC71}" type="pres">
      <dgm:prSet presAssocID="{22585EF2-5D34-4DD3-9DBD-10C8DC70F26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058A63-8439-48AB-8C21-B3436428F4C6}" type="pres">
      <dgm:prSet presAssocID="{80443DEF-C187-4D81-9B1D-0D262FBAE83C}" presName="circle1" presStyleLbl="node1" presStyleIdx="0" presStyleCnt="4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scene3d>
          <a:camera prst="orthographicFront"/>
          <a:lightRig rig="threePt" dir="t"/>
        </a:scene3d>
        <a:sp3d extrusionH="76200">
          <a:bevelT prst="relaxedInset"/>
          <a:extrusionClr>
            <a:srgbClr val="C00000"/>
          </a:extrusionClr>
        </a:sp3d>
      </dgm:spPr>
    </dgm:pt>
    <dgm:pt modelId="{A578C795-1300-4861-88D4-1051DEEB50FF}" type="pres">
      <dgm:prSet presAssocID="{80443DEF-C187-4D81-9B1D-0D262FBAE83C}" presName="space" presStyleCnt="0"/>
      <dgm:spPr>
        <a:scene3d>
          <a:camera prst="orthographicFront"/>
          <a:lightRig rig="threePt" dir="t"/>
        </a:scene3d>
        <a:sp3d extrusionH="76200">
          <a:bevelT prst="relaxedInset"/>
          <a:extrusionClr>
            <a:srgbClr val="C00000"/>
          </a:extrusionClr>
        </a:sp3d>
      </dgm:spPr>
    </dgm:pt>
    <dgm:pt modelId="{40C6C37E-BAC3-4FDB-A43F-E7B2100319ED}" type="pres">
      <dgm:prSet presAssocID="{80443DEF-C187-4D81-9B1D-0D262FBAE83C}" presName="rect1" presStyleLbl="alignAcc1" presStyleIdx="0" presStyleCnt="4" custLinFactNeighborX="1044" custLinFactNeighborY="-1384"/>
      <dgm:spPr/>
      <dgm:t>
        <a:bodyPr/>
        <a:lstStyle/>
        <a:p>
          <a:endParaRPr lang="ru-RU"/>
        </a:p>
      </dgm:t>
    </dgm:pt>
    <dgm:pt modelId="{D6575EB9-2951-4198-B812-499CEE1150E1}" type="pres">
      <dgm:prSet presAssocID="{EE9CAE6C-B4B4-400A-992C-FFC4EDBAFC99}" presName="vertSpace2" presStyleLbl="node1" presStyleIdx="0" presStyleCnt="4"/>
      <dgm:spPr>
        <a:scene3d>
          <a:camera prst="orthographicFront"/>
          <a:lightRig rig="threePt" dir="t"/>
        </a:scene3d>
        <a:sp3d extrusionH="76200">
          <a:bevelT prst="relaxedInset"/>
          <a:extrusionClr>
            <a:srgbClr val="C00000"/>
          </a:extrusionClr>
        </a:sp3d>
      </dgm:spPr>
    </dgm:pt>
    <dgm:pt modelId="{EDC3274D-AB36-4243-83B5-FCC1BB613D56}" type="pres">
      <dgm:prSet presAssocID="{EE9CAE6C-B4B4-400A-992C-FFC4EDBAFC99}" presName="circle2" presStyleLbl="node1" presStyleIdx="1" presStyleCnt="4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scene3d>
          <a:camera prst="orthographicFront"/>
          <a:lightRig rig="threePt" dir="t"/>
        </a:scene3d>
        <a:sp3d extrusionH="76200">
          <a:bevelT prst="relaxedInset"/>
          <a:extrusionClr>
            <a:srgbClr val="C00000"/>
          </a:extrusionClr>
        </a:sp3d>
      </dgm:spPr>
    </dgm:pt>
    <dgm:pt modelId="{45B35037-4154-44E7-BC0C-B485C33275B9}" type="pres">
      <dgm:prSet presAssocID="{EE9CAE6C-B4B4-400A-992C-FFC4EDBAFC99}" presName="rect2" presStyleLbl="alignAcc1" presStyleIdx="1" presStyleCnt="4"/>
      <dgm:spPr/>
      <dgm:t>
        <a:bodyPr/>
        <a:lstStyle/>
        <a:p>
          <a:endParaRPr lang="ru-RU"/>
        </a:p>
      </dgm:t>
    </dgm:pt>
    <dgm:pt modelId="{50DDED43-25F8-4DA7-91CC-37DA2717A019}" type="pres">
      <dgm:prSet presAssocID="{5C8C8438-EA0F-40D9-A800-EB5FD0109B7E}" presName="vertSpace3" presStyleLbl="node1" presStyleIdx="1" presStyleCnt="4"/>
      <dgm:spPr>
        <a:scene3d>
          <a:camera prst="orthographicFront"/>
          <a:lightRig rig="threePt" dir="t"/>
        </a:scene3d>
        <a:sp3d extrusionH="76200">
          <a:bevelT prst="relaxedInset"/>
          <a:extrusionClr>
            <a:srgbClr val="C00000"/>
          </a:extrusionClr>
        </a:sp3d>
      </dgm:spPr>
    </dgm:pt>
    <dgm:pt modelId="{DDC2FAB2-24FD-4445-A017-BADF2F0FB5FD}" type="pres">
      <dgm:prSet presAssocID="{5C8C8438-EA0F-40D9-A800-EB5FD0109B7E}" presName="circle3" presStyleLbl="node1" presStyleIdx="2" presStyleCnt="4"/>
      <dgm:sp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scene3d>
          <a:camera prst="orthographicFront"/>
          <a:lightRig rig="threePt" dir="t"/>
        </a:scene3d>
        <a:sp3d extrusionH="76200">
          <a:bevelT prst="relaxedInset"/>
          <a:extrusionClr>
            <a:srgbClr val="C00000"/>
          </a:extrusionClr>
        </a:sp3d>
      </dgm:spPr>
    </dgm:pt>
    <dgm:pt modelId="{197385D8-C02A-4555-AF6B-A622F7749781}" type="pres">
      <dgm:prSet presAssocID="{5C8C8438-EA0F-40D9-A800-EB5FD0109B7E}" presName="rect3" presStyleLbl="alignAcc1" presStyleIdx="2" presStyleCnt="4"/>
      <dgm:spPr/>
      <dgm:t>
        <a:bodyPr/>
        <a:lstStyle/>
        <a:p>
          <a:endParaRPr lang="ru-RU"/>
        </a:p>
      </dgm:t>
    </dgm:pt>
    <dgm:pt modelId="{75B85B2E-DEB9-4742-A4CE-7DAEA5264A83}" type="pres">
      <dgm:prSet presAssocID="{6CB36CB4-96C8-427A-BA55-E4F432182361}" presName="vertSpace4" presStyleLbl="node1" presStyleIdx="2" presStyleCnt="4"/>
      <dgm:spPr>
        <a:scene3d>
          <a:camera prst="orthographicFront"/>
          <a:lightRig rig="threePt" dir="t"/>
        </a:scene3d>
        <a:sp3d extrusionH="76200">
          <a:bevelT prst="relaxedInset"/>
          <a:extrusionClr>
            <a:srgbClr val="C00000"/>
          </a:extrusionClr>
        </a:sp3d>
      </dgm:spPr>
    </dgm:pt>
    <dgm:pt modelId="{0823E684-5127-4BC3-8BEB-D396B7985C72}" type="pres">
      <dgm:prSet presAssocID="{6CB36CB4-96C8-427A-BA55-E4F432182361}" presName="circle4" presStyleLbl="node1" presStyleIdx="3" presStyleCnt="4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scene3d>
          <a:camera prst="orthographicFront"/>
          <a:lightRig rig="threePt" dir="t"/>
        </a:scene3d>
        <a:sp3d extrusionH="76200">
          <a:bevelT prst="relaxedInset"/>
          <a:extrusionClr>
            <a:srgbClr val="C00000"/>
          </a:extrusionClr>
        </a:sp3d>
      </dgm:spPr>
    </dgm:pt>
    <dgm:pt modelId="{4C0358DD-8142-4920-BDDC-06DB5C580AAD}" type="pres">
      <dgm:prSet presAssocID="{6CB36CB4-96C8-427A-BA55-E4F432182361}" presName="rect4" presStyleLbl="alignAcc1" presStyleIdx="3" presStyleCnt="4" custScaleY="99174" custLinFactNeighborX="-293" custLinFactNeighborY="1999"/>
      <dgm:spPr/>
      <dgm:t>
        <a:bodyPr/>
        <a:lstStyle/>
        <a:p>
          <a:endParaRPr lang="ru-RU"/>
        </a:p>
      </dgm:t>
    </dgm:pt>
    <dgm:pt modelId="{2E5D9C5A-727C-4BAB-AB75-DF0A4CBA1CF8}" type="pres">
      <dgm:prSet presAssocID="{80443DEF-C187-4D81-9B1D-0D262FBAE83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13A07-626B-455D-BC1C-A71DA6389A5B}" type="pres">
      <dgm:prSet presAssocID="{EE9CAE6C-B4B4-400A-992C-FFC4EDBAFC9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8BCD2-74CF-428F-9956-B91DD383AF44}" type="pres">
      <dgm:prSet presAssocID="{5C8C8438-EA0F-40D9-A800-EB5FD0109B7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43C78F-D5F7-4458-9DC6-E4FF078807CD}" type="pres">
      <dgm:prSet presAssocID="{6CB36CB4-96C8-427A-BA55-E4F432182361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D4292E-C1AD-4D1E-9194-706D5A65AA62}" type="presOf" srcId="{EE9CAE6C-B4B4-400A-992C-FFC4EDBAFC99}" destId="{45B35037-4154-44E7-BC0C-B485C33275B9}" srcOrd="0" destOrd="0" presId="urn:microsoft.com/office/officeart/2005/8/layout/target3"/>
    <dgm:cxn modelId="{32AEAF17-EDA6-46E8-8A62-E372D46908FF}" type="presOf" srcId="{5C8C8438-EA0F-40D9-A800-EB5FD0109B7E}" destId="{197385D8-C02A-4555-AF6B-A622F7749781}" srcOrd="0" destOrd="0" presId="urn:microsoft.com/office/officeart/2005/8/layout/target3"/>
    <dgm:cxn modelId="{C3A3B257-E4A9-467C-A6B6-FD62F441A53F}" type="presOf" srcId="{80443DEF-C187-4D81-9B1D-0D262FBAE83C}" destId="{40C6C37E-BAC3-4FDB-A43F-E7B2100319ED}" srcOrd="0" destOrd="0" presId="urn:microsoft.com/office/officeart/2005/8/layout/target3"/>
    <dgm:cxn modelId="{E2934B84-FE5D-43D4-8D96-75D037BBCBFB}" srcId="{22585EF2-5D34-4DD3-9DBD-10C8DC70F264}" destId="{80443DEF-C187-4D81-9B1D-0D262FBAE83C}" srcOrd="0" destOrd="0" parTransId="{68F48713-ABEE-4483-8076-F8BEC5677FFA}" sibTransId="{962A3D6A-FC83-4887-8441-A7A4EB335673}"/>
    <dgm:cxn modelId="{CFD606A6-1629-4119-8A2E-8BA917F52B2D}" srcId="{22585EF2-5D34-4DD3-9DBD-10C8DC70F264}" destId="{EE9CAE6C-B4B4-400A-992C-FFC4EDBAFC99}" srcOrd="1" destOrd="0" parTransId="{8E15FB49-8C4D-46CF-82AA-E5B65B424B90}" sibTransId="{3DBC92B7-8E72-4264-9410-4CA49301CC45}"/>
    <dgm:cxn modelId="{C644CEF1-38DF-4751-8C18-A1DEEF879C1B}" type="presOf" srcId="{5C8C8438-EA0F-40D9-A800-EB5FD0109B7E}" destId="{9178BCD2-74CF-428F-9956-B91DD383AF44}" srcOrd="1" destOrd="0" presId="urn:microsoft.com/office/officeart/2005/8/layout/target3"/>
    <dgm:cxn modelId="{07059D05-3808-4CA3-87BF-B2078F672654}" type="presOf" srcId="{80443DEF-C187-4D81-9B1D-0D262FBAE83C}" destId="{2E5D9C5A-727C-4BAB-AB75-DF0A4CBA1CF8}" srcOrd="1" destOrd="0" presId="urn:microsoft.com/office/officeart/2005/8/layout/target3"/>
    <dgm:cxn modelId="{74ED7C75-5288-46E9-82D6-0AA37D7E7F10}" type="presOf" srcId="{6CB36CB4-96C8-427A-BA55-E4F432182361}" destId="{7D43C78F-D5F7-4458-9DC6-E4FF078807CD}" srcOrd="1" destOrd="0" presId="urn:microsoft.com/office/officeart/2005/8/layout/target3"/>
    <dgm:cxn modelId="{24B37A57-2929-456E-AB56-97BBBFB2B563}" type="presOf" srcId="{6CB36CB4-96C8-427A-BA55-E4F432182361}" destId="{4C0358DD-8142-4920-BDDC-06DB5C580AAD}" srcOrd="0" destOrd="0" presId="urn:microsoft.com/office/officeart/2005/8/layout/target3"/>
    <dgm:cxn modelId="{48942020-DB8A-4EC1-AB20-891A863DB993}" type="presOf" srcId="{22585EF2-5D34-4DD3-9DBD-10C8DC70F264}" destId="{0B34CA4F-D5D2-433C-A5D6-02BE6CE7EC71}" srcOrd="0" destOrd="0" presId="urn:microsoft.com/office/officeart/2005/8/layout/target3"/>
    <dgm:cxn modelId="{6669C948-08FC-42D8-9381-DBE424082763}" srcId="{22585EF2-5D34-4DD3-9DBD-10C8DC70F264}" destId="{6CB36CB4-96C8-427A-BA55-E4F432182361}" srcOrd="3" destOrd="0" parTransId="{30BCDCE5-766B-44F9-83A6-A33A3771FD4B}" sibTransId="{30543301-941D-4382-839B-1582C84EE77B}"/>
    <dgm:cxn modelId="{6E5405BF-F395-4AA3-B304-DE25F86142C9}" srcId="{22585EF2-5D34-4DD3-9DBD-10C8DC70F264}" destId="{5C8C8438-EA0F-40D9-A800-EB5FD0109B7E}" srcOrd="2" destOrd="0" parTransId="{343E2CE3-DE65-4AD8-8AEA-CF2DD9D89DF1}" sibTransId="{D28434BD-4C37-4915-934E-1751B9C5728F}"/>
    <dgm:cxn modelId="{8B9648D5-8773-4E6C-BD9B-B0CE6E5AEAD7}" type="presOf" srcId="{EE9CAE6C-B4B4-400A-992C-FFC4EDBAFC99}" destId="{F6D13A07-626B-455D-BC1C-A71DA6389A5B}" srcOrd="1" destOrd="0" presId="urn:microsoft.com/office/officeart/2005/8/layout/target3"/>
    <dgm:cxn modelId="{B3C922C4-3801-4EC6-BE3D-2EF48CE99E76}" type="presParOf" srcId="{0B34CA4F-D5D2-433C-A5D6-02BE6CE7EC71}" destId="{21058A63-8439-48AB-8C21-B3436428F4C6}" srcOrd="0" destOrd="0" presId="urn:microsoft.com/office/officeart/2005/8/layout/target3"/>
    <dgm:cxn modelId="{C4DFEB6E-439E-4D10-B4BF-3F0DBFFE7F3A}" type="presParOf" srcId="{0B34CA4F-D5D2-433C-A5D6-02BE6CE7EC71}" destId="{A578C795-1300-4861-88D4-1051DEEB50FF}" srcOrd="1" destOrd="0" presId="urn:microsoft.com/office/officeart/2005/8/layout/target3"/>
    <dgm:cxn modelId="{1E509850-1D18-45F4-87AF-B88CDEFD1B3D}" type="presParOf" srcId="{0B34CA4F-D5D2-433C-A5D6-02BE6CE7EC71}" destId="{40C6C37E-BAC3-4FDB-A43F-E7B2100319ED}" srcOrd="2" destOrd="0" presId="urn:microsoft.com/office/officeart/2005/8/layout/target3"/>
    <dgm:cxn modelId="{78D1C24B-E77A-4FBB-8B3C-11F74B8FC316}" type="presParOf" srcId="{0B34CA4F-D5D2-433C-A5D6-02BE6CE7EC71}" destId="{D6575EB9-2951-4198-B812-499CEE1150E1}" srcOrd="3" destOrd="0" presId="urn:microsoft.com/office/officeart/2005/8/layout/target3"/>
    <dgm:cxn modelId="{E5FA172F-253E-435C-8823-5114188962B2}" type="presParOf" srcId="{0B34CA4F-D5D2-433C-A5D6-02BE6CE7EC71}" destId="{EDC3274D-AB36-4243-83B5-FCC1BB613D56}" srcOrd="4" destOrd="0" presId="urn:microsoft.com/office/officeart/2005/8/layout/target3"/>
    <dgm:cxn modelId="{77A03375-53F5-418E-B1B6-83E319D63A00}" type="presParOf" srcId="{0B34CA4F-D5D2-433C-A5D6-02BE6CE7EC71}" destId="{45B35037-4154-44E7-BC0C-B485C33275B9}" srcOrd="5" destOrd="0" presId="urn:microsoft.com/office/officeart/2005/8/layout/target3"/>
    <dgm:cxn modelId="{B38EBBCD-8714-4EE4-B311-6C555EA41FAC}" type="presParOf" srcId="{0B34CA4F-D5D2-433C-A5D6-02BE6CE7EC71}" destId="{50DDED43-25F8-4DA7-91CC-37DA2717A019}" srcOrd="6" destOrd="0" presId="urn:microsoft.com/office/officeart/2005/8/layout/target3"/>
    <dgm:cxn modelId="{1C36BEA8-BAA0-4CA0-9CD5-B7A8AB5E8D81}" type="presParOf" srcId="{0B34CA4F-D5D2-433C-A5D6-02BE6CE7EC71}" destId="{DDC2FAB2-24FD-4445-A017-BADF2F0FB5FD}" srcOrd="7" destOrd="0" presId="urn:microsoft.com/office/officeart/2005/8/layout/target3"/>
    <dgm:cxn modelId="{C0CCE446-DA17-4FD2-98D8-39BB84C2D065}" type="presParOf" srcId="{0B34CA4F-D5D2-433C-A5D6-02BE6CE7EC71}" destId="{197385D8-C02A-4555-AF6B-A622F7749781}" srcOrd="8" destOrd="0" presId="urn:microsoft.com/office/officeart/2005/8/layout/target3"/>
    <dgm:cxn modelId="{6D3C6C51-7144-459C-BF79-14CAD5129006}" type="presParOf" srcId="{0B34CA4F-D5D2-433C-A5D6-02BE6CE7EC71}" destId="{75B85B2E-DEB9-4742-A4CE-7DAEA5264A83}" srcOrd="9" destOrd="0" presId="urn:microsoft.com/office/officeart/2005/8/layout/target3"/>
    <dgm:cxn modelId="{1EDC58F0-9EA9-4AB2-A0B2-CAE119D722F7}" type="presParOf" srcId="{0B34CA4F-D5D2-433C-A5D6-02BE6CE7EC71}" destId="{0823E684-5127-4BC3-8BEB-D396B7985C72}" srcOrd="10" destOrd="0" presId="urn:microsoft.com/office/officeart/2005/8/layout/target3"/>
    <dgm:cxn modelId="{8931DE3D-4094-4AAA-8155-4E8604332B95}" type="presParOf" srcId="{0B34CA4F-D5D2-433C-A5D6-02BE6CE7EC71}" destId="{4C0358DD-8142-4920-BDDC-06DB5C580AAD}" srcOrd="11" destOrd="0" presId="urn:microsoft.com/office/officeart/2005/8/layout/target3"/>
    <dgm:cxn modelId="{F03A29CF-4D70-480E-902A-7374624910A3}" type="presParOf" srcId="{0B34CA4F-D5D2-433C-A5D6-02BE6CE7EC71}" destId="{2E5D9C5A-727C-4BAB-AB75-DF0A4CBA1CF8}" srcOrd="12" destOrd="0" presId="urn:microsoft.com/office/officeart/2005/8/layout/target3"/>
    <dgm:cxn modelId="{B6BAE911-318A-4D54-BEE5-CF8717B4E009}" type="presParOf" srcId="{0B34CA4F-D5D2-433C-A5D6-02BE6CE7EC71}" destId="{F6D13A07-626B-455D-BC1C-A71DA6389A5B}" srcOrd="13" destOrd="0" presId="urn:microsoft.com/office/officeart/2005/8/layout/target3"/>
    <dgm:cxn modelId="{D7034096-00EB-40A9-A576-7655BB67B3EF}" type="presParOf" srcId="{0B34CA4F-D5D2-433C-A5D6-02BE6CE7EC71}" destId="{9178BCD2-74CF-428F-9956-B91DD383AF44}" srcOrd="14" destOrd="0" presId="urn:microsoft.com/office/officeart/2005/8/layout/target3"/>
    <dgm:cxn modelId="{E579B92A-BCE8-43C6-807B-319F59CA4EE6}" type="presParOf" srcId="{0B34CA4F-D5D2-433C-A5D6-02BE6CE7EC71}" destId="{7D43C78F-D5F7-4458-9DC6-E4FF078807CD}" srcOrd="15" destOrd="0" presId="urn:microsoft.com/office/officeart/2005/8/layout/target3"/>
  </dgm:cxnLst>
  <dgm:bg>
    <a:noFill/>
    <a:effectLst>
      <a:outerShdw blurRad="76200" dist="495300" dir="5880000" sy="-23000" kx="-800400" algn="bl" rotWithShape="0">
        <a:schemeClr val="bg1">
          <a:alpha val="56000"/>
        </a:schemeClr>
      </a:outerShdw>
    </a:effectLst>
  </dgm:bg>
  <dgm:whole>
    <a:ln w="104775"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058A63-8439-48AB-8C21-B3436428F4C6}">
      <dsp:nvSpPr>
        <dsp:cNvPr id="0" name=""/>
        <dsp:cNvSpPr/>
      </dsp:nvSpPr>
      <dsp:spPr>
        <a:xfrm>
          <a:off x="0" y="0"/>
          <a:ext cx="4063999" cy="4063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T prst="relaxedInset"/>
          <a:extrusionClr>
            <a:srgbClr val="C00000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6C37E-BAC3-4FDB-A43F-E7B2100319ED}">
      <dsp:nvSpPr>
        <dsp:cNvPr id="0" name=""/>
        <dsp:cNvSpPr/>
      </dsp:nvSpPr>
      <dsp:spPr>
        <a:xfrm>
          <a:off x="2031999" y="0"/>
          <a:ext cx="5384824" cy="406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50800" dist="50800" dir="5400000" algn="ctr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 extrusionH="76200">
          <a:extrusionClr>
            <a:srgbClr val="C00000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регистрация в поисковых системах и справочниках ресурсов Интернет</a:t>
          </a:r>
          <a:endParaRPr lang="ru-RU" sz="2400" b="1" kern="1200" dirty="0"/>
        </a:p>
      </dsp:txBody>
      <dsp:txXfrm>
        <a:off x="2031999" y="0"/>
        <a:ext cx="5384824" cy="863599"/>
      </dsp:txXfrm>
    </dsp:sp>
    <dsp:sp modelId="{EDC3274D-AB36-4243-83B5-FCC1BB613D56}">
      <dsp:nvSpPr>
        <dsp:cNvPr id="0" name=""/>
        <dsp:cNvSpPr/>
      </dsp:nvSpPr>
      <dsp:spPr>
        <a:xfrm>
          <a:off x="533399" y="863599"/>
          <a:ext cx="2997200" cy="29972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T prst="relaxedInset"/>
          <a:extrusionClr>
            <a:srgbClr val="C00000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35037-4154-44E7-BC0C-B485C33275B9}">
      <dsp:nvSpPr>
        <dsp:cNvPr id="0" name=""/>
        <dsp:cNvSpPr/>
      </dsp:nvSpPr>
      <dsp:spPr>
        <a:xfrm>
          <a:off x="2031999" y="863599"/>
          <a:ext cx="5384824" cy="299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>
          <a:outerShdw blurRad="50800" dist="50800" dir="5400000" algn="ctr" rotWithShape="0">
            <a:srgbClr val="000000">
              <a:alpha val="64000"/>
            </a:srgbClr>
          </a:outerShdw>
        </a:effectLst>
        <a:scene3d>
          <a:camera prst="orthographicFront"/>
          <a:lightRig rig="threePt" dir="t"/>
        </a:scene3d>
        <a:sp3d extrusionH="76200">
          <a:extrusionClr>
            <a:srgbClr val="C00000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баннерные</a:t>
          </a:r>
          <a:r>
            <a:rPr lang="ru-RU" sz="2400" b="1" kern="1200" dirty="0" smtClean="0"/>
            <a:t> обмены</a:t>
          </a:r>
        </a:p>
      </dsp:txBody>
      <dsp:txXfrm>
        <a:off x="2031999" y="863599"/>
        <a:ext cx="5384824" cy="863600"/>
      </dsp:txXfrm>
    </dsp:sp>
    <dsp:sp modelId="{DDC2FAB2-24FD-4445-A017-BADF2F0FB5FD}">
      <dsp:nvSpPr>
        <dsp:cNvPr id="0" name=""/>
        <dsp:cNvSpPr/>
      </dsp:nvSpPr>
      <dsp:spPr>
        <a:xfrm>
          <a:off x="1066799" y="1727200"/>
          <a:ext cx="1930399" cy="19303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T prst="relaxedInset"/>
          <a:extrusionClr>
            <a:srgbClr val="C00000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385D8-C02A-4555-AF6B-A622F7749781}">
      <dsp:nvSpPr>
        <dsp:cNvPr id="0" name=""/>
        <dsp:cNvSpPr/>
      </dsp:nvSpPr>
      <dsp:spPr>
        <a:xfrm>
          <a:off x="2031999" y="1727200"/>
          <a:ext cx="5384824" cy="1930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rgbClr val="C00000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размещение ссылок на серверах аналогичной тематики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031999" y="1727200"/>
        <a:ext cx="5384824" cy="863600"/>
      </dsp:txXfrm>
    </dsp:sp>
    <dsp:sp modelId="{0823E684-5127-4BC3-8BEB-D396B7985C72}">
      <dsp:nvSpPr>
        <dsp:cNvPr id="0" name=""/>
        <dsp:cNvSpPr/>
      </dsp:nvSpPr>
      <dsp:spPr>
        <a:xfrm>
          <a:off x="1600200" y="2590800"/>
          <a:ext cx="863599" cy="8635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bevelT prst="relaxedInset"/>
          <a:extrusionClr>
            <a:srgbClr val="C00000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358DD-8142-4920-BDDC-06DB5C580AAD}">
      <dsp:nvSpPr>
        <dsp:cNvPr id="0" name=""/>
        <dsp:cNvSpPr/>
      </dsp:nvSpPr>
      <dsp:spPr>
        <a:xfrm>
          <a:off x="2016222" y="2611630"/>
          <a:ext cx="5384824" cy="8564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rgbClr val="C00000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участие в конференциях, тематических форумах и списках рассылки</a:t>
          </a:r>
        </a:p>
      </dsp:txBody>
      <dsp:txXfrm>
        <a:off x="2016222" y="2611630"/>
        <a:ext cx="5384824" cy="85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E69F6-2985-4B16-95D5-DF699DF4705C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7E32B-46E8-44EB-9030-5E0625392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04664"/>
            <a:ext cx="6291274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ИСПОЛЬЗОВАНИЕ </a:t>
            </a:r>
          </a:p>
          <a:p>
            <a:pPr algn="ctr"/>
            <a:r>
              <a:rPr lang="en-US" sz="4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WEB</a:t>
            </a:r>
            <a:r>
              <a:rPr lang="ru-RU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ru-RU" sz="4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САЙТА УНИВЕРСИТЕТА</a:t>
            </a:r>
          </a:p>
          <a:p>
            <a:pPr algn="ctr"/>
            <a:r>
              <a:rPr lang="ru-RU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СОЗДАНИЯ </a:t>
            </a:r>
            <a:br>
              <a:rPr lang="ru-RU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ПОЛОЖИТЕЛЬНОГО</a:t>
            </a:r>
            <a:br>
              <a:rPr lang="ru-RU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ИМИДЖА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rgbClr val="FFFFFF"/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БИБЛИОТЕКИ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515719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Докладчик: ведущий программист    Научной библиотеки ВГТУ</a:t>
            </a:r>
          </a:p>
          <a:p>
            <a:pPr algn="r"/>
            <a:r>
              <a:rPr lang="ru-RU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Духова Ольга Вячеславовна</a:t>
            </a:r>
            <a:endParaRPr lang="ru-RU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8400" r="1958" b="3401"/>
          <a:stretch>
            <a:fillRect/>
          </a:stretch>
        </p:blipFill>
        <p:spPr bwMode="auto">
          <a:xfrm>
            <a:off x="179512" y="116632"/>
            <a:ext cx="882269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3501008"/>
            <a:ext cx="683568" cy="216024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4365104"/>
            <a:ext cx="1584176" cy="576064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21" t="16667" r="1923" b="5128"/>
          <a:stretch>
            <a:fillRect/>
          </a:stretch>
        </p:blipFill>
        <p:spPr bwMode="auto">
          <a:xfrm>
            <a:off x="107504" y="116632"/>
            <a:ext cx="8856984" cy="5904656"/>
          </a:xfrm>
          <a:prstGeom prst="rect">
            <a:avLst/>
          </a:prstGeom>
          <a:noFill/>
          <a:ln w="412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1872208" cy="36004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9717" r="2212" b="3908"/>
          <a:stretch>
            <a:fillRect/>
          </a:stretch>
        </p:blipFill>
        <p:spPr bwMode="auto">
          <a:xfrm>
            <a:off x="179512" y="0"/>
            <a:ext cx="8747172" cy="666936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196752"/>
            <a:ext cx="1260648" cy="5661248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6712"/>
            <a:ext cx="4248472" cy="288032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2276872"/>
            <a:ext cx="2304256" cy="432048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9231" r="2287" b="4615"/>
          <a:stretch>
            <a:fillRect/>
          </a:stretch>
        </p:blipFill>
        <p:spPr bwMode="auto">
          <a:xfrm>
            <a:off x="179512" y="0"/>
            <a:ext cx="6192688" cy="422108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83568" y="3284984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9000" t="29333" r="34443" b="15366"/>
          <a:stretch>
            <a:fillRect/>
          </a:stretch>
        </p:blipFill>
        <p:spPr bwMode="auto">
          <a:xfrm>
            <a:off x="1691680" y="2708920"/>
            <a:ext cx="7200800" cy="396044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907704" y="4437112"/>
            <a:ext cx="7920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9231" r="2287" b="4615"/>
          <a:stretch>
            <a:fillRect/>
          </a:stretch>
        </p:blipFill>
        <p:spPr bwMode="auto">
          <a:xfrm>
            <a:off x="179512" y="0"/>
            <a:ext cx="8822218" cy="666936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835696" y="2852936"/>
            <a:ext cx="720080" cy="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740352" y="3284984"/>
            <a:ext cx="72008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028384" y="3861048"/>
            <a:ext cx="72008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028384" y="3717032"/>
            <a:ext cx="72008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30102" t="19621" r="26672" b="25967"/>
          <a:stretch>
            <a:fillRect/>
          </a:stretch>
        </p:blipFill>
        <p:spPr bwMode="auto">
          <a:xfrm>
            <a:off x="3635896" y="3861048"/>
            <a:ext cx="4067944" cy="288032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7020272" y="3861048"/>
            <a:ext cx="1080120" cy="216024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24640" r="66799" b="23952"/>
          <a:stretch>
            <a:fillRect/>
          </a:stretch>
        </p:blipFill>
        <p:spPr bwMode="auto">
          <a:xfrm>
            <a:off x="323528" y="4077072"/>
            <a:ext cx="3048901" cy="2655495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611560" y="3645024"/>
            <a:ext cx="1080120" cy="432048"/>
          </a:xfrm>
          <a:prstGeom prst="straightConnector1">
            <a:avLst/>
          </a:prstGeom>
          <a:ln w="349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51520" y="692696"/>
          <a:ext cx="84969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Статистика посещений </a:t>
            </a:r>
            <a:r>
              <a:rPr lang="en-US" sz="2400" b="1" dirty="0" smtClean="0"/>
              <a:t>web</a:t>
            </a:r>
            <a:r>
              <a:rPr lang="ru-RU" sz="2400" b="1" dirty="0" smtClean="0"/>
              <a:t>-страницы </a:t>
            </a:r>
          </a:p>
          <a:p>
            <a:pPr algn="ctr"/>
            <a:r>
              <a:rPr lang="ru-RU" sz="2400" b="1" dirty="0" smtClean="0"/>
              <a:t>Научной библиотеки Воронежского ГАСУ</a:t>
            </a:r>
            <a:endParaRPr lang="ru-RU" sz="2400" b="1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55576" y="1844824"/>
          <a:ext cx="74168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04664"/>
            <a:ext cx="8208912" cy="584775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412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itchFamily="66" charset="0"/>
              </a:rPr>
              <a:t>Методы продвижения web-сайтов 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ogit.ru/wp-content/uploads/2012/06/YG1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8640"/>
            <a:ext cx="3247873" cy="2808312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349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6" name="Picture 4" descr="http://ppt4web.ru/images/288/19200/310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3816424" cy="2856164"/>
          </a:xfrm>
          <a:prstGeom prst="rect">
            <a:avLst/>
          </a:prstGeom>
          <a:noFill/>
          <a:ln w="476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078" name="Picture 6" descr="http://mypresentation.ru/documents/ea13cbba221e5b6902488b353be64ebf/img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780928"/>
            <a:ext cx="5027712" cy="3770784"/>
          </a:xfrm>
          <a:prstGeom prst="rect">
            <a:avLst/>
          </a:prstGeom>
          <a:noFill/>
          <a:ln w="47625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extbook.vadimstepanov.ru/images/regist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840760" cy="511256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39552" y="188640"/>
            <a:ext cx="8028384" cy="954107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317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Форма регистрации сайта в справочнике ресурсов Интернет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88640"/>
            <a:ext cx="5400600" cy="584775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349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112F37"/>
                </a:solidFill>
              </a:rPr>
              <a:t>Banner</a:t>
            </a:r>
            <a:r>
              <a:rPr lang="ru-RU" sz="3200" b="1" dirty="0" smtClean="0">
                <a:solidFill>
                  <a:srgbClr val="112F37"/>
                </a:solidFill>
              </a:rPr>
              <a:t> </a:t>
            </a:r>
            <a:r>
              <a:rPr lang="ru-RU" sz="3200" b="1" dirty="0" err="1" smtClean="0">
                <a:solidFill>
                  <a:srgbClr val="112F37"/>
                </a:solidFill>
              </a:rPr>
              <a:t>Exchange</a:t>
            </a:r>
            <a:r>
              <a:rPr lang="ru-RU" sz="3200" b="1" dirty="0" smtClean="0">
                <a:solidFill>
                  <a:srgbClr val="112F37"/>
                </a:solidFill>
              </a:rPr>
              <a:t> </a:t>
            </a:r>
            <a:r>
              <a:rPr lang="ru-RU" sz="3200" b="1" dirty="0" err="1" smtClean="0">
                <a:solidFill>
                  <a:srgbClr val="112F37"/>
                </a:solidFill>
              </a:rPr>
              <a:t>Services</a:t>
            </a:r>
            <a:endParaRPr lang="ru-RU" sz="3200" b="1" dirty="0">
              <a:solidFill>
                <a:srgbClr val="112F37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0165" t="9434" r="22524" b="7547"/>
          <a:stretch>
            <a:fillRect/>
          </a:stretch>
        </p:blipFill>
        <p:spPr bwMode="auto">
          <a:xfrm>
            <a:off x="251519" y="908720"/>
            <a:ext cx="4683793" cy="3816424"/>
          </a:xfrm>
          <a:prstGeom prst="rect">
            <a:avLst/>
          </a:prstGeom>
          <a:noFill/>
          <a:ln w="444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7653" name="Picture 5" descr="http://www.arabicwebmasters.com/images/whyusa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156176" y="908720"/>
            <a:ext cx="2736304" cy="2189043"/>
          </a:xfrm>
          <a:prstGeom prst="rect">
            <a:avLst/>
          </a:prstGeom>
          <a:noFill/>
          <a:ln w="4762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140968"/>
            <a:ext cx="6224013" cy="3501008"/>
          </a:xfrm>
          <a:prstGeom prst="rect">
            <a:avLst/>
          </a:prstGeom>
          <a:noFill/>
          <a:ln w="476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919" t="8325" r="17518" b="28902"/>
          <a:stretch>
            <a:fillRect/>
          </a:stretch>
        </p:blipFill>
        <p:spPr bwMode="auto">
          <a:xfrm>
            <a:off x="107504" y="0"/>
            <a:ext cx="3240360" cy="315278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6972" r="15686" b="5882"/>
          <a:stretch>
            <a:fillRect/>
          </a:stretch>
        </p:blipFill>
        <p:spPr bwMode="auto">
          <a:xfrm>
            <a:off x="2051720" y="188640"/>
            <a:ext cx="4334881" cy="252028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9654" t="8333" r="12221" b="2778"/>
          <a:stretch>
            <a:fillRect/>
          </a:stretch>
        </p:blipFill>
        <p:spPr bwMode="auto">
          <a:xfrm>
            <a:off x="17494" y="3068960"/>
            <a:ext cx="4050450" cy="259228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t="11320" r="2615" b="3784"/>
          <a:stretch>
            <a:fillRect/>
          </a:stretch>
        </p:blipFill>
        <p:spPr bwMode="auto">
          <a:xfrm>
            <a:off x="3563888" y="3212976"/>
            <a:ext cx="5580112" cy="273630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l="14742" t="6552" r="17075" b="4995"/>
          <a:stretch>
            <a:fillRect/>
          </a:stretch>
        </p:blipFill>
        <p:spPr bwMode="auto">
          <a:xfrm>
            <a:off x="5492927" y="692696"/>
            <a:ext cx="3651073" cy="266429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 t="9454" b="13334"/>
          <a:stretch>
            <a:fillRect/>
          </a:stretch>
        </p:blipFill>
        <p:spPr bwMode="auto">
          <a:xfrm>
            <a:off x="2555776" y="4509120"/>
            <a:ext cx="4973912" cy="216024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9285" b="13339"/>
          <a:stretch>
            <a:fillRect/>
          </a:stretch>
        </p:blipFill>
        <p:spPr bwMode="auto">
          <a:xfrm>
            <a:off x="0" y="260648"/>
            <a:ext cx="903649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504" y="332656"/>
            <a:ext cx="3456384" cy="646331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444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Участие в обмене является добровольным и бесплатным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 l="354" t="27512" r="78507" b="51090"/>
          <a:stretch>
            <a:fillRect/>
          </a:stretch>
        </p:blipFill>
        <p:spPr bwMode="auto">
          <a:xfrm>
            <a:off x="4211960" y="4149080"/>
            <a:ext cx="4299906" cy="2448272"/>
          </a:xfrm>
          <a:prstGeom prst="rect">
            <a:avLst/>
          </a:prstGeom>
          <a:noFill/>
          <a:ln w="444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9125" t="12000" r="20125" b="6000"/>
          <a:stretch>
            <a:fillRect/>
          </a:stretch>
        </p:blipFill>
        <p:spPr bwMode="auto">
          <a:xfrm>
            <a:off x="251520" y="188640"/>
            <a:ext cx="4741990" cy="3600400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t="10111" r="6161" b="3949"/>
          <a:stretch>
            <a:fillRect/>
          </a:stretch>
        </p:blipFill>
        <p:spPr bwMode="auto">
          <a:xfrm>
            <a:off x="2195736" y="2924944"/>
            <a:ext cx="6709451" cy="345638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60648"/>
            <a:ext cx="8064896" cy="563231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dist="88900" algn="ctr" rotWithShape="0">
              <a:schemeClr val="bg1"/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Направления работы по улучшению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имиджа библиотеки через </a:t>
            </a:r>
            <a:r>
              <a:rPr kumimoji="0" lang="en-US" sz="3600" b="1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Web</a:t>
            </a:r>
            <a:r>
              <a:rPr kumimoji="0" lang="ru-RU" sz="3600" b="1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-сайт: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600" b="1" i="0" u="none" strike="noStrike" cap="none" normalizeH="0" baseline="0" dirty="0" smtClean="0">
              <a:ln w="1270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создание англоязычной страницы</a:t>
            </a:r>
            <a:endParaRPr kumimoji="0" lang="ru-RU" sz="3600" b="1" i="0" u="none" strike="noStrike" cap="none" normalizeH="0" baseline="0" dirty="0" smtClean="0">
              <a:ln w="1270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наличие </a:t>
            </a:r>
            <a:r>
              <a:rPr kumimoji="0" lang="ru-RU" sz="3600" b="1" i="0" u="none" strike="noStrike" cap="none" normalizeH="0" baseline="0" dirty="0" err="1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слогана</a:t>
            </a:r>
            <a:r>
              <a:rPr kumimoji="0" lang="ru-RU" sz="3600" b="1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странице</a:t>
            </a:r>
            <a:endParaRPr kumimoji="0" lang="ru-RU" sz="3600" b="1" i="0" u="none" strike="noStrike" cap="none" normalizeH="0" baseline="0" dirty="0" smtClean="0">
              <a:ln w="1270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виртуальная справка</a:t>
            </a:r>
            <a:endParaRPr kumimoji="0" lang="ru-RU" sz="3600" b="1" i="0" u="none" strike="noStrike" cap="none" normalizeH="0" baseline="0" dirty="0" smtClean="0">
              <a:ln w="1270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457200" algn="l"/>
              </a:tabLst>
            </a:pPr>
            <a:r>
              <a:rPr kumimoji="0" lang="ru-RU" sz="3600" b="1" i="0" u="none" strike="noStrike" cap="none" normalizeH="0" baseline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публикация </a:t>
            </a:r>
            <a:r>
              <a:rPr kumimoji="0" lang="ru-RU" sz="3600" b="1" i="0" u="none" strike="noStrike" cap="none" normalizeH="0" baseline="0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электронных документов</a:t>
            </a:r>
          </a:p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3600" b="1" dirty="0" smtClean="0">
                <a:ln w="127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Times New Roman" pitchFamily="18" charset="0"/>
              </a:rPr>
              <a:t> регистрация на аналогичных ресурсах</a:t>
            </a:r>
            <a:endParaRPr kumimoji="0" lang="ru-RU" sz="3600" b="1" i="0" u="none" strike="noStrike" cap="none" normalizeH="0" baseline="0" dirty="0" smtClean="0">
              <a:ln w="1270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4482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043608" y="1268760"/>
          <a:ext cx="77048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60648"/>
            <a:ext cx="9144000" cy="1015663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u="sng" dirty="0" smtClean="0">
                <a:solidFill>
                  <a:schemeClr val="accent2">
                    <a:lumMod val="50000"/>
                  </a:schemeClr>
                </a:solidFill>
              </a:rPr>
              <a:t>Динамика посещений </a:t>
            </a:r>
            <a:r>
              <a:rPr lang="en-US" sz="3000" b="1" u="sng" dirty="0" smtClean="0">
                <a:solidFill>
                  <a:schemeClr val="accent2">
                    <a:lumMod val="50000"/>
                  </a:schemeClr>
                </a:solidFill>
              </a:rPr>
              <a:t>WEB-</a:t>
            </a:r>
            <a:r>
              <a:rPr lang="ru-RU" sz="3000" b="1" u="sng" dirty="0" smtClean="0">
                <a:solidFill>
                  <a:schemeClr val="accent2">
                    <a:lumMod val="50000"/>
                  </a:schemeClr>
                </a:solidFill>
              </a:rPr>
              <a:t>сайтов библиотек 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(млн. чел.)</a:t>
            </a:r>
            <a:endParaRPr lang="ru-RU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4249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Российская Государственная библиотека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9512" y="1124744"/>
          <a:ext cx="432048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716016" y="2492896"/>
          <a:ext cx="415178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95536" y="260648"/>
            <a:ext cx="8496944" cy="6264696"/>
            <a:chOff x="395536" y="260648"/>
            <a:chExt cx="8496944" cy="62646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95536" y="260648"/>
              <a:ext cx="8496944" cy="6264696"/>
            </a:xfrm>
            <a:prstGeom prst="rect">
              <a:avLst/>
            </a:prstGeom>
            <a:solidFill>
              <a:schemeClr val="bg1"/>
            </a:solidFill>
          </p:spPr>
        </p:sp>
        <p:sp>
          <p:nvSpPr>
            <p:cNvPr id="7" name="Полилиния 6"/>
            <p:cNvSpPr/>
            <p:nvPr/>
          </p:nvSpPr>
          <p:spPr>
            <a:xfrm>
              <a:off x="4473497" y="1484786"/>
              <a:ext cx="2544889" cy="2880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0162"/>
                  </a:lnTo>
                  <a:lnTo>
                    <a:pt x="2544889" y="270162"/>
                  </a:lnTo>
                  <a:lnTo>
                    <a:pt x="2544889" y="28803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4473497" y="1484786"/>
              <a:ext cx="2112376" cy="149774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479875"/>
                  </a:lnTo>
                  <a:lnTo>
                    <a:pt x="2112376" y="1479875"/>
                  </a:lnTo>
                  <a:lnTo>
                    <a:pt x="2112376" y="149774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2197992" y="1484786"/>
              <a:ext cx="2275504" cy="171376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75504" y="0"/>
                  </a:moveTo>
                  <a:lnTo>
                    <a:pt x="2275504" y="1695898"/>
                  </a:lnTo>
                  <a:lnTo>
                    <a:pt x="0" y="1695898"/>
                  </a:lnTo>
                  <a:lnTo>
                    <a:pt x="0" y="171376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2102154" y="1484786"/>
              <a:ext cx="2371343" cy="308191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71343" y="0"/>
                  </a:moveTo>
                  <a:lnTo>
                    <a:pt x="2371343" y="3064051"/>
                  </a:lnTo>
                  <a:lnTo>
                    <a:pt x="0" y="3064051"/>
                  </a:lnTo>
                  <a:lnTo>
                    <a:pt x="0" y="308191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4499992" y="2276872"/>
              <a:ext cx="2188683" cy="26498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32003"/>
                  </a:lnTo>
                  <a:lnTo>
                    <a:pt x="2188683" y="2632003"/>
                  </a:lnTo>
                  <a:lnTo>
                    <a:pt x="2188683" y="2649871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1472103" y="1484786"/>
              <a:ext cx="3001393" cy="4896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01393" y="0"/>
                  </a:moveTo>
                  <a:lnTo>
                    <a:pt x="3001393" y="471763"/>
                  </a:lnTo>
                  <a:lnTo>
                    <a:pt x="0" y="471763"/>
                  </a:lnTo>
                  <a:lnTo>
                    <a:pt x="0" y="48963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2771800" y="347079"/>
              <a:ext cx="3403393" cy="1137706"/>
            </a:xfrm>
            <a:custGeom>
              <a:avLst/>
              <a:gdLst>
                <a:gd name="connsiteX0" fmla="*/ 0 w 3403393"/>
                <a:gd name="connsiteY0" fmla="*/ 0 h 1137706"/>
                <a:gd name="connsiteX1" fmla="*/ 3403393 w 3403393"/>
                <a:gd name="connsiteY1" fmla="*/ 0 h 1137706"/>
                <a:gd name="connsiteX2" fmla="*/ 3403393 w 3403393"/>
                <a:gd name="connsiteY2" fmla="*/ 1137706 h 1137706"/>
                <a:gd name="connsiteX3" fmla="*/ 0 w 3403393"/>
                <a:gd name="connsiteY3" fmla="*/ 1137706 h 1137706"/>
                <a:gd name="connsiteX4" fmla="*/ 0 w 3403393"/>
                <a:gd name="connsiteY4" fmla="*/ 0 h 1137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3393" h="1137706">
                  <a:moveTo>
                    <a:pt x="0" y="0"/>
                  </a:moveTo>
                  <a:lnTo>
                    <a:pt x="3403393" y="0"/>
                  </a:lnTo>
                  <a:lnTo>
                    <a:pt x="3403393" y="1137706"/>
                  </a:lnTo>
                  <a:lnTo>
                    <a:pt x="0" y="11377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69850">
              <a:bevelT w="158750" h="107950" prst="slope"/>
              <a:extrusionClr>
                <a:schemeClr val="accent1">
                  <a:lumMod val="50000"/>
                </a:schemeClr>
              </a:extrusion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1" kern="1200" dirty="0" smtClean="0">
                  <a:solidFill>
                    <a:schemeClr val="tx2">
                      <a:lumMod val="50000"/>
                    </a:schemeClr>
                  </a:solidFill>
                </a:rPr>
                <a:t>Показатели качества для сайтов библиотек </a:t>
              </a:r>
              <a:endParaRPr lang="ru-RU" sz="2400" b="1" i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67544" y="1628801"/>
              <a:ext cx="1721086" cy="917792"/>
            </a:xfrm>
            <a:custGeom>
              <a:avLst/>
              <a:gdLst>
                <a:gd name="connsiteX0" fmla="*/ 0 w 1433054"/>
                <a:gd name="connsiteY0" fmla="*/ 0 h 572175"/>
                <a:gd name="connsiteX1" fmla="*/ 1433054 w 1433054"/>
                <a:gd name="connsiteY1" fmla="*/ 0 h 572175"/>
                <a:gd name="connsiteX2" fmla="*/ 1433054 w 1433054"/>
                <a:gd name="connsiteY2" fmla="*/ 572175 h 572175"/>
                <a:gd name="connsiteX3" fmla="*/ 0 w 1433054"/>
                <a:gd name="connsiteY3" fmla="*/ 572175 h 572175"/>
                <a:gd name="connsiteX4" fmla="*/ 0 w 1433054"/>
                <a:gd name="connsiteY4" fmla="*/ 0 h 57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054" h="572175">
                  <a:moveTo>
                    <a:pt x="0" y="0"/>
                  </a:moveTo>
                  <a:lnTo>
                    <a:pt x="1433054" y="0"/>
                  </a:lnTo>
                  <a:lnTo>
                    <a:pt x="1433054" y="572175"/>
                  </a:lnTo>
                  <a:lnTo>
                    <a:pt x="0" y="572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F12F"/>
            </a:solidFill>
            <a:ln>
              <a:solidFill>
                <a:schemeClr val="tx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rgbClr val="002060"/>
                  </a:solidFill>
                </a:rPr>
                <a:t>Глубина содержания</a:t>
              </a:r>
              <a:endParaRPr lang="ru-RU" sz="22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 rot="10800000" flipV="1">
              <a:off x="5940148" y="4797152"/>
              <a:ext cx="2304259" cy="1224136"/>
            </a:xfrm>
            <a:custGeom>
              <a:avLst/>
              <a:gdLst>
                <a:gd name="connsiteX0" fmla="*/ 0 w 867992"/>
                <a:gd name="connsiteY0" fmla="*/ 0 h 421898"/>
                <a:gd name="connsiteX1" fmla="*/ 867992 w 867992"/>
                <a:gd name="connsiteY1" fmla="*/ 0 h 421898"/>
                <a:gd name="connsiteX2" fmla="*/ 867992 w 867992"/>
                <a:gd name="connsiteY2" fmla="*/ 421898 h 421898"/>
                <a:gd name="connsiteX3" fmla="*/ 0 w 867992"/>
                <a:gd name="connsiteY3" fmla="*/ 421898 h 421898"/>
                <a:gd name="connsiteX4" fmla="*/ 0 w 867992"/>
                <a:gd name="connsiteY4" fmla="*/ 0 h 421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992" h="421898">
                  <a:moveTo>
                    <a:pt x="867992" y="421897"/>
                  </a:moveTo>
                  <a:lnTo>
                    <a:pt x="0" y="421897"/>
                  </a:lnTo>
                  <a:lnTo>
                    <a:pt x="0" y="1"/>
                  </a:lnTo>
                  <a:lnTo>
                    <a:pt x="867992" y="1"/>
                  </a:lnTo>
                  <a:lnTo>
                    <a:pt x="867992" y="421897"/>
                  </a:lnTo>
                  <a:close/>
                </a:path>
              </a:pathLst>
            </a:custGeom>
            <a:solidFill>
              <a:srgbClr val="9DFDAF"/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Доступность для пользователей</a:t>
              </a:r>
              <a:endParaRPr lang="ru-RU" sz="22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67544" y="4566704"/>
              <a:ext cx="2952328" cy="1094543"/>
            </a:xfrm>
            <a:custGeom>
              <a:avLst/>
              <a:gdLst>
                <a:gd name="connsiteX0" fmla="*/ 0 w 820946"/>
                <a:gd name="connsiteY0" fmla="*/ 0 h 388208"/>
                <a:gd name="connsiteX1" fmla="*/ 820946 w 820946"/>
                <a:gd name="connsiteY1" fmla="*/ 0 h 388208"/>
                <a:gd name="connsiteX2" fmla="*/ 820946 w 820946"/>
                <a:gd name="connsiteY2" fmla="*/ 388208 h 388208"/>
                <a:gd name="connsiteX3" fmla="*/ 0 w 820946"/>
                <a:gd name="connsiteY3" fmla="*/ 388208 h 388208"/>
                <a:gd name="connsiteX4" fmla="*/ 0 w 820946"/>
                <a:gd name="connsiteY4" fmla="*/ 0 h 38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0946" h="388208">
                  <a:moveTo>
                    <a:pt x="0" y="0"/>
                  </a:moveTo>
                  <a:lnTo>
                    <a:pt x="820946" y="0"/>
                  </a:lnTo>
                  <a:lnTo>
                    <a:pt x="820946" y="388208"/>
                  </a:lnTo>
                  <a:lnTo>
                    <a:pt x="0" y="388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B">
                <a:alpha val="48627"/>
              </a:srgb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Единство дизайна </a:t>
              </a:r>
              <a:r>
                <a:rPr lang="ru-RU" sz="2200" b="1" dirty="0" smtClean="0">
                  <a:solidFill>
                    <a:schemeClr val="tx2">
                      <a:lumMod val="50000"/>
                    </a:schemeClr>
                  </a:solidFill>
                </a:rPr>
                <a:t>в</a:t>
              </a:r>
              <a:r>
                <a:rPr lang="ru-RU" sz="22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сех разделов</a:t>
              </a:r>
              <a:endParaRPr lang="ru-RU" sz="22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043608" y="3198552"/>
              <a:ext cx="2016223" cy="878520"/>
            </a:xfrm>
            <a:custGeom>
              <a:avLst/>
              <a:gdLst>
                <a:gd name="connsiteX0" fmla="*/ 0 w 1444670"/>
                <a:gd name="connsiteY0" fmla="*/ 0 h 737242"/>
                <a:gd name="connsiteX1" fmla="*/ 1444670 w 1444670"/>
                <a:gd name="connsiteY1" fmla="*/ 0 h 737242"/>
                <a:gd name="connsiteX2" fmla="*/ 1444670 w 1444670"/>
                <a:gd name="connsiteY2" fmla="*/ 737242 h 737242"/>
                <a:gd name="connsiteX3" fmla="*/ 0 w 1444670"/>
                <a:gd name="connsiteY3" fmla="*/ 737242 h 737242"/>
                <a:gd name="connsiteX4" fmla="*/ 0 w 1444670"/>
                <a:gd name="connsiteY4" fmla="*/ 0 h 73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4670" h="737242">
                  <a:moveTo>
                    <a:pt x="0" y="0"/>
                  </a:moveTo>
                  <a:lnTo>
                    <a:pt x="1444670" y="0"/>
                  </a:lnTo>
                  <a:lnTo>
                    <a:pt x="1444670" y="737242"/>
                  </a:lnTo>
                  <a:lnTo>
                    <a:pt x="0" y="737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CFD5"/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Простота навигации</a:t>
              </a:r>
              <a:endParaRPr lang="ru-RU" sz="22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580112" y="2982528"/>
              <a:ext cx="2592288" cy="1094544"/>
            </a:xfrm>
            <a:custGeom>
              <a:avLst/>
              <a:gdLst>
                <a:gd name="connsiteX0" fmla="*/ 0 w 2011522"/>
                <a:gd name="connsiteY0" fmla="*/ 0 h 752690"/>
                <a:gd name="connsiteX1" fmla="*/ 2011522 w 2011522"/>
                <a:gd name="connsiteY1" fmla="*/ 0 h 752690"/>
                <a:gd name="connsiteX2" fmla="*/ 2011522 w 2011522"/>
                <a:gd name="connsiteY2" fmla="*/ 752690 h 752690"/>
                <a:gd name="connsiteX3" fmla="*/ 0 w 2011522"/>
                <a:gd name="connsiteY3" fmla="*/ 752690 h 752690"/>
                <a:gd name="connsiteX4" fmla="*/ 0 w 2011522"/>
                <a:gd name="connsiteY4" fmla="*/ 0 h 75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522" h="752690">
                  <a:moveTo>
                    <a:pt x="0" y="0"/>
                  </a:moveTo>
                  <a:lnTo>
                    <a:pt x="2011522" y="0"/>
                  </a:lnTo>
                  <a:lnTo>
                    <a:pt x="2011522" y="752690"/>
                  </a:lnTo>
                  <a:lnTo>
                    <a:pt x="0" y="752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F0F8"/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Стабильность информационных ресурсов</a:t>
              </a:r>
              <a:endParaRPr lang="ru-RU" sz="22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6228184" y="1628800"/>
              <a:ext cx="2016224" cy="986882"/>
            </a:xfrm>
            <a:custGeom>
              <a:avLst/>
              <a:gdLst>
                <a:gd name="connsiteX0" fmla="*/ 0 w 1724417"/>
                <a:gd name="connsiteY0" fmla="*/ 0 h 842866"/>
                <a:gd name="connsiteX1" fmla="*/ 1724417 w 1724417"/>
                <a:gd name="connsiteY1" fmla="*/ 0 h 842866"/>
                <a:gd name="connsiteX2" fmla="*/ 1724417 w 1724417"/>
                <a:gd name="connsiteY2" fmla="*/ 842866 h 842866"/>
                <a:gd name="connsiteX3" fmla="*/ 0 w 1724417"/>
                <a:gd name="connsiteY3" fmla="*/ 842866 h 842866"/>
                <a:gd name="connsiteX4" fmla="*/ 0 w 1724417"/>
                <a:gd name="connsiteY4" fmla="*/ 0 h 84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417" h="842866">
                  <a:moveTo>
                    <a:pt x="0" y="0"/>
                  </a:moveTo>
                  <a:lnTo>
                    <a:pt x="1724417" y="0"/>
                  </a:lnTo>
                  <a:lnTo>
                    <a:pt x="1724417" y="842866"/>
                  </a:lnTo>
                  <a:lnTo>
                    <a:pt x="0" y="8428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solidFill>
                    <a:schemeClr val="tx2">
                      <a:lumMod val="50000"/>
                    </a:schemeClr>
                  </a:solidFill>
                </a:rPr>
                <a:t>Оперативность обновления информации</a:t>
              </a:r>
              <a:endParaRPr lang="ru-RU" sz="2200" b="1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505" t="9760" r="40000" b="12961"/>
          <a:stretch>
            <a:fillRect/>
          </a:stretch>
        </p:blipFill>
        <p:spPr bwMode="auto">
          <a:xfrm>
            <a:off x="539552" y="0"/>
            <a:ext cx="3275856" cy="6624736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7665" t="31520" r="68426" b="46640"/>
          <a:stretch>
            <a:fillRect/>
          </a:stretch>
        </p:blipFill>
        <p:spPr bwMode="auto">
          <a:xfrm>
            <a:off x="4572000" y="1556792"/>
            <a:ext cx="3749955" cy="3312368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1403648" y="3789040"/>
            <a:ext cx="3672408" cy="1800200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39552" y="5157192"/>
            <a:ext cx="936104" cy="72008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64088" y="332656"/>
            <a:ext cx="338437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Научно-техническая библиотека ВГТУ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5229200"/>
            <a:ext cx="338437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Научная библиотека ВГАСУ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7596336" y="4437112"/>
            <a:ext cx="936104" cy="936104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-1476672" y="2996952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812360" y="980728"/>
            <a:ext cx="648072" cy="1008112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9231" r="2287" b="4615"/>
          <a:stretch>
            <a:fillRect/>
          </a:stretch>
        </p:blipFill>
        <p:spPr bwMode="auto">
          <a:xfrm>
            <a:off x="179512" y="0"/>
            <a:ext cx="8822218" cy="666936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196752"/>
            <a:ext cx="720080" cy="57606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720080" cy="21602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573016"/>
            <a:ext cx="720080" cy="21602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836712"/>
            <a:ext cx="720080" cy="43204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2564904"/>
            <a:ext cx="1440160" cy="36004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25" t="16438" r="2913" b="21097"/>
          <a:stretch>
            <a:fillRect/>
          </a:stretch>
        </p:blipFill>
        <p:spPr bwMode="auto">
          <a:xfrm>
            <a:off x="251520" y="116632"/>
            <a:ext cx="8080056" cy="2952328"/>
          </a:xfrm>
          <a:prstGeom prst="rect">
            <a:avLst/>
          </a:prstGeom>
          <a:noFill/>
          <a:ln w="412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412776"/>
            <a:ext cx="1008112" cy="36004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149" t="16347" r="2299" b="3959"/>
          <a:stretch>
            <a:fillRect/>
          </a:stretch>
        </p:blipFill>
        <p:spPr bwMode="auto">
          <a:xfrm>
            <a:off x="251520" y="3212976"/>
            <a:ext cx="8280920" cy="331236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3212976"/>
            <a:ext cx="2160240" cy="36004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65628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924944"/>
            <a:ext cx="1080120" cy="1512168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162</Words>
  <Application>Microsoft Office PowerPoint</Application>
  <PresentationFormat>Экран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Библиотека</cp:lastModifiedBy>
  <cp:revision>94</cp:revision>
  <dcterms:created xsi:type="dcterms:W3CDTF">2016-04-13T11:52:05Z</dcterms:created>
  <dcterms:modified xsi:type="dcterms:W3CDTF">2016-12-07T12:37:00Z</dcterms:modified>
</cp:coreProperties>
</file>