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56" r:id="rId2"/>
    <p:sldId id="280" r:id="rId3"/>
    <p:sldId id="258" r:id="rId4"/>
    <p:sldId id="261" r:id="rId5"/>
    <p:sldId id="263" r:id="rId6"/>
    <p:sldId id="281" r:id="rId7"/>
    <p:sldId id="266" r:id="rId8"/>
    <p:sldId id="267" r:id="rId9"/>
    <p:sldId id="268" r:id="rId10"/>
    <p:sldId id="269" r:id="rId11"/>
    <p:sldId id="270" r:id="rId12"/>
    <p:sldId id="271" r:id="rId13"/>
    <p:sldId id="272" r:id="rId14"/>
    <p:sldId id="276" r:id="rId15"/>
    <p:sldId id="278" r:id="rId16"/>
    <p:sldId id="27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228" autoAdjust="0"/>
  </p:normalViewPr>
  <p:slideViewPr>
    <p:cSldViewPr>
      <p:cViewPr varScale="1">
        <p:scale>
          <a:sx n="97" d="100"/>
          <a:sy n="97" d="100"/>
        </p:scale>
        <p:origin x="-3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1AB67-0B2E-4449-886D-6705AFFEC616}" type="datetimeFigureOut">
              <a:rPr lang="ru-RU" smtClean="0"/>
              <a:pPr/>
              <a:t>27.04.2017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9358C-EA07-4526-B781-8ED64923DB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27.04.2017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ics.livejournal.com/natalyavladi/pic/00001s23/"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kirtas-tech.com/APT1200.html"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www.parc.com/default.php" TargetMode="External"/><Relationship Id="rId4" Type="http://schemas.openxmlformats.org/officeDocument/2006/relationships/hyperlink" Target="http://www.kirtas-tech.com/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mages-blogger-opensocial.googleusercontent.com/gadgets/proxy?url=http://3.bp.blogspot.com/-ZdHZOFdERMY/U6wFvCrg7gI/AAAAAAAAH4g/JP9t9WfwQW8/s1600/2.jpg&amp;container=blogger&amp;gadget=a&amp;rewriteMime=image/*"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normAutofit fontScale="90000"/>
          </a:bodyPr>
          <a:lstStyle/>
          <a:p>
            <a:r>
              <a:rPr lang="ru-RU" b="1" dirty="0"/>
              <a:t>Роботы осваивают специальность библиотекаря</a:t>
            </a:r>
          </a:p>
        </p:txBody>
      </p:sp>
      <p:pic>
        <p:nvPicPr>
          <p:cNvPr id="4" name="Содержимое 3" descr="https://library.kuzstu.ru/method/elvistavki/allforuser/485358_1326825581_large.jpg"/>
          <p:cNvPicPr>
            <a:picLocks noGrp="1"/>
          </p:cNvPicPr>
          <p:nvPr>
            <p:ph idx="1"/>
          </p:nvPr>
        </p:nvPicPr>
        <p:blipFill>
          <a:blip r:embed="rId2"/>
          <a:stretch>
            <a:fillRect/>
          </a:stretch>
        </p:blipFill>
        <p:spPr bwMode="auto">
          <a:xfrm>
            <a:off x="1352281" y="1700659"/>
            <a:ext cx="6439437" cy="450760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136904" cy="1077218"/>
          </a:xfrm>
          <a:prstGeom prst="rect">
            <a:avLst/>
          </a:prstGeom>
          <a:noFill/>
        </p:spPr>
        <p:txBody>
          <a:bodyPr wrap="square" rtlCol="0">
            <a:spAutoFit/>
          </a:bodyPr>
          <a:lstStyle/>
          <a:p>
            <a:r>
              <a:rPr lang="ru-RU" sz="1600" dirty="0" smtClean="0">
                <a:latin typeface="Calibri" pitchFamily="34" charset="0"/>
              </a:rPr>
              <a:t>     Британская </a:t>
            </a:r>
            <a:r>
              <a:rPr lang="ru-RU" sz="1600" dirty="0">
                <a:latin typeface="Calibri" pitchFamily="34" charset="0"/>
              </a:rPr>
              <a:t>библиотека решила радикально бороться с деградацией бумаги под действием кислорода и построила архив, из помещений которого удалена большая часть этого газа. Чтобы оттуда можно было достать нужные документы и потом убрать их</a:t>
            </a:r>
          </a:p>
          <a:p>
            <a:r>
              <a:rPr lang="ru-RU" sz="1600" dirty="0">
                <a:latin typeface="Calibri" pitchFamily="34" charset="0"/>
              </a:rPr>
              <a:t>на место, библиотекарей заменили на специальную роботизированную систему</a:t>
            </a:r>
            <a:r>
              <a:rPr lang="ru-RU" sz="1600" dirty="0"/>
              <a:t> </a:t>
            </a:r>
          </a:p>
        </p:txBody>
      </p:sp>
      <p:pic>
        <p:nvPicPr>
          <p:cNvPr id="4" name="Рисунок 3" descr="http://i24.com.ua/photos/articles/383/310x205.jpg"/>
          <p:cNvPicPr/>
          <p:nvPr/>
        </p:nvPicPr>
        <p:blipFill>
          <a:blip r:embed="rId2"/>
          <a:srcRect/>
          <a:stretch>
            <a:fillRect/>
          </a:stretch>
        </p:blipFill>
        <p:spPr bwMode="auto">
          <a:xfrm>
            <a:off x="1835696" y="1337865"/>
            <a:ext cx="5040560" cy="2432793"/>
          </a:xfrm>
          <a:prstGeom prst="rect">
            <a:avLst/>
          </a:prstGeom>
          <a:noFill/>
          <a:ln w="9525">
            <a:noFill/>
            <a:miter lim="800000"/>
            <a:headEnd/>
            <a:tailEnd/>
          </a:ln>
        </p:spPr>
      </p:pic>
      <p:sp>
        <p:nvSpPr>
          <p:cNvPr id="3" name="Прямоугольник 2">
            <a:extLst>
              <a:ext uri="{FF2B5EF4-FFF2-40B4-BE49-F238E27FC236}">
                <a16:creationId xmlns:a16="http://schemas.microsoft.com/office/drawing/2014/main" xmlns="" id="{EA432FCA-8127-4F2D-AD75-2EC57378B6C4}"/>
              </a:ext>
            </a:extLst>
          </p:cNvPr>
          <p:cNvSpPr/>
          <p:nvPr/>
        </p:nvSpPr>
        <p:spPr>
          <a:xfrm>
            <a:off x="395536" y="3770659"/>
            <a:ext cx="8352928" cy="2800767"/>
          </a:xfrm>
          <a:prstGeom prst="rect">
            <a:avLst/>
          </a:prstGeom>
        </p:spPr>
        <p:txBody>
          <a:bodyPr wrap="square">
            <a:spAutoFit/>
          </a:bodyPr>
          <a:lstStyle/>
          <a:p>
            <a:r>
              <a:rPr lang="ru-RU" sz="1600" dirty="0" smtClean="0">
                <a:latin typeface="Calibri" panose="020F0502020204030204" pitchFamily="34" charset="0"/>
                <a:cs typeface="Calibri" panose="020F0502020204030204" pitchFamily="34" charset="0"/>
              </a:rPr>
              <a:t>      Архив </a:t>
            </a:r>
            <a:r>
              <a:rPr lang="ru-RU" sz="1600" dirty="0">
                <a:latin typeface="Calibri" panose="020F0502020204030204" pitchFamily="34" charset="0"/>
                <a:cs typeface="Calibri" panose="020F0502020204030204" pitchFamily="34" charset="0"/>
              </a:rPr>
              <a:t>герметизирован, а вдоль всех стеллажей по специальным рельсам передвигаются три крана. Каждая газета в хранилище лежит на определенном месте, координаты которого указываются при обращении к каталогу. Робот при получении заказа будет автоматически брать газету, перевозить ее к выходу в герметично изолированный блок и класть на проходящий через воздушный шлюз транспортер.</a:t>
            </a:r>
          </a:p>
          <a:p>
            <a:r>
              <a:rPr lang="ru-RU" sz="1600" dirty="0" smtClean="0">
                <a:latin typeface="Calibri" panose="020F0502020204030204" pitchFamily="34" charset="0"/>
                <a:cs typeface="Calibri" panose="020F0502020204030204" pitchFamily="34" charset="0"/>
              </a:rPr>
              <a:t>      Разработчики </a:t>
            </a:r>
            <a:r>
              <a:rPr lang="ru-RU" sz="1600" dirty="0">
                <a:latin typeface="Calibri" panose="020F0502020204030204" pitchFamily="34" charset="0"/>
                <a:cs typeface="Calibri" panose="020F0502020204030204" pitchFamily="34" charset="0"/>
              </a:rPr>
              <a:t>утверждают, что новая роботизированная система обеспечит получение любой газеты из архива на 750 тысяч страниц за два дня. Это далеко не самая высокая скорость, однако сложность и необходимость пропускания единиц хранения через воздушный шлюз компенсируется сохранностью газет, некоторым из которым уже более трех столетий. В бескислородной атмосфере медленнее стареет бумага и, кроме того, в ней невозможно возникновение пожара.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robogeek.ru/files/blogs/0002/1486/_cache/fit650x800-aurosslibraryrobot1.jpg"/>
          <p:cNvPicPr/>
          <p:nvPr/>
        </p:nvPicPr>
        <p:blipFill>
          <a:blip r:embed="rId2"/>
          <a:srcRect/>
          <a:stretch>
            <a:fillRect/>
          </a:stretch>
        </p:blipFill>
        <p:spPr bwMode="auto">
          <a:xfrm>
            <a:off x="750067" y="260648"/>
            <a:ext cx="7429552" cy="3341489"/>
          </a:xfrm>
          <a:prstGeom prst="rect">
            <a:avLst/>
          </a:prstGeom>
          <a:noFill/>
          <a:ln w="9525">
            <a:noFill/>
            <a:miter lim="800000"/>
            <a:headEnd/>
            <a:tailEnd/>
          </a:ln>
        </p:spPr>
      </p:pic>
      <p:sp>
        <p:nvSpPr>
          <p:cNvPr id="30721" name="Rectangle 1"/>
          <p:cNvSpPr>
            <a:spLocks noChangeArrowheads="1"/>
          </p:cNvSpPr>
          <p:nvPr/>
        </p:nvSpPr>
        <p:spPr bwMode="auto">
          <a:xfrm>
            <a:off x="428596" y="3834474"/>
            <a:ext cx="846388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effectLst/>
                <a:latin typeface="Calibri" pitchFamily="34" charset="0"/>
                <a:ea typeface="Times New Roman" pitchFamily="18" charset="0"/>
              </a:rPr>
              <a:t>Исследователи из Института A*STAR разработали автономного робота-библиотекаря, главной задачей которого является следить за тем, чтобы книги стояли на своих местах. Робот </a:t>
            </a:r>
            <a:r>
              <a:rPr kumimoji="0" lang="ru-RU" b="0" i="0" u="none" strike="noStrike" cap="none" normalizeH="0" baseline="0" dirty="0" err="1">
                <a:ln>
                  <a:noFill/>
                </a:ln>
                <a:effectLst/>
                <a:latin typeface="Calibri" pitchFamily="34" charset="0"/>
                <a:ea typeface="Times New Roman" pitchFamily="18" charset="0"/>
              </a:rPr>
              <a:t>AuRoSS</a:t>
            </a:r>
            <a:r>
              <a:rPr kumimoji="0" lang="ru-RU" b="0" i="0" u="none" strike="noStrike" cap="none" normalizeH="0" baseline="0" dirty="0">
                <a:ln>
                  <a:noFill/>
                </a:ln>
                <a:effectLst/>
                <a:latin typeface="Calibri" pitchFamily="34" charset="0"/>
                <a:ea typeface="Times New Roman" pitchFamily="18" charset="0"/>
              </a:rPr>
              <a:t> сканирует полки при помощи лазеров и ультразвуковых датчиков и может сразу определить, каких книг недостаёт или какие книги нужно переставить. Во многих библиотеках книги оснащены специальными RFID-метками, которые робот сканирует, чтобы идентифицировать названия и номер книг по каталогу. Робот-библиотекарь уже успел поработать в библиотеках Сингапура, где показал 100% эффективность даже там, где стеллажи стояли не совсем ровно. Создатели также добавляют, что робота в будущем можно будет оснастить камерой, системой </a:t>
            </a:r>
            <a:r>
              <a:rPr kumimoji="0" lang="ru-RU" b="0" i="0" u="none" strike="noStrike" cap="none" normalizeH="0" baseline="0" dirty="0" err="1">
                <a:ln>
                  <a:noFill/>
                </a:ln>
                <a:effectLst/>
                <a:latin typeface="Calibri" pitchFamily="34" charset="0"/>
                <a:ea typeface="Times New Roman" pitchFamily="18" charset="0"/>
              </a:rPr>
              <a:t>Bluetooth</a:t>
            </a:r>
            <a:r>
              <a:rPr kumimoji="0" lang="ru-RU" b="0" i="0" u="none" strike="noStrike" cap="none" normalizeH="0" baseline="0" dirty="0">
                <a:ln>
                  <a:noFill/>
                </a:ln>
                <a:effectLst/>
                <a:latin typeface="Calibri" pitchFamily="34" charset="0"/>
                <a:ea typeface="Times New Roman" pitchFamily="18" charset="0"/>
              </a:rPr>
              <a:t> и </a:t>
            </a:r>
            <a:r>
              <a:rPr kumimoji="0" lang="ru-RU" b="0" i="0" u="none" strike="noStrike" cap="none" normalizeH="0" baseline="0" dirty="0" err="1">
                <a:ln>
                  <a:noFill/>
                </a:ln>
                <a:effectLst/>
                <a:latin typeface="Calibri" pitchFamily="34" charset="0"/>
                <a:ea typeface="Times New Roman" pitchFamily="18" charset="0"/>
              </a:rPr>
              <a:t>Wi-Fi</a:t>
            </a:r>
            <a:r>
              <a:rPr kumimoji="0" lang="ru-RU" b="0" i="0" u="none" strike="noStrike" cap="none" normalizeH="0" baseline="0" dirty="0">
                <a:ln>
                  <a:noFill/>
                </a:ln>
                <a:effectLst/>
                <a:latin typeface="Calibri" pitchFamily="34" charset="0"/>
                <a:ea typeface="Times New Roman" pitchFamily="18" charset="0"/>
              </a:rPr>
              <a:t>.</a:t>
            </a:r>
            <a:endParaRPr kumimoji="0" lang="ru-RU"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58" y="94296"/>
            <a:ext cx="8096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r>
            <a:b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b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Роботы-библиотекари Чук и Гек </a:t>
            </a:r>
            <a:r>
              <a:rPr lang="ru-RU" dirty="0">
                <a:latin typeface="Calibri" pitchFamily="34" charset="0"/>
              </a:rPr>
              <a:t>появились в двух московских библиотеках. </a:t>
            </a:r>
            <a:endParaRPr kumimoji="0" lang="ru-RU" b="0" i="0" u="none" strike="noStrike" cap="none" normalizeH="0" baseline="0" dirty="0">
              <a:ln>
                <a:noFill/>
              </a:ln>
              <a:solidFill>
                <a:schemeClr val="tx1"/>
              </a:solidFill>
              <a:effectLst/>
              <a:latin typeface="Calibri" pitchFamily="34" charset="0"/>
            </a:endParaRPr>
          </a:p>
        </p:txBody>
      </p:sp>
      <p:pic>
        <p:nvPicPr>
          <p:cNvPr id="5" name="Рисунок 4" descr="http://pics.livejournal.com/natalyavladi/pic/00001s23">
            <a:hlinkClick r:id="rId2" tgtFrame="&quot;_self&quot;"/>
          </p:cNvPr>
          <p:cNvPicPr/>
          <p:nvPr/>
        </p:nvPicPr>
        <p:blipFill>
          <a:blip r:embed="rId3"/>
          <a:srcRect/>
          <a:stretch>
            <a:fillRect/>
          </a:stretch>
        </p:blipFill>
        <p:spPr bwMode="auto">
          <a:xfrm>
            <a:off x="332387" y="908720"/>
            <a:ext cx="3857652" cy="3071834"/>
          </a:xfrm>
          <a:prstGeom prst="rect">
            <a:avLst/>
          </a:prstGeom>
          <a:noFill/>
          <a:ln w="9525">
            <a:noFill/>
            <a:miter lim="800000"/>
            <a:headEnd/>
            <a:tailEnd/>
          </a:ln>
        </p:spPr>
      </p:pic>
      <p:pic>
        <p:nvPicPr>
          <p:cNvPr id="9" name="Рисунок 8" descr="&amp;Vcy; &amp;bcy;&amp;icy;&amp;bcy;&amp;lcy;&amp;icy;&amp;ocy;&amp;tcy;&amp;iecy;&amp;kcy;&amp;iecy; &amp;chcy;&amp;icy;&amp;tcy;&amp;acy;&amp;tcy;&amp;iecy;&amp;lcy;&amp;yacy;&amp;mcy; &amp;bcy;&amp;ucy;&amp;dcy;&amp;ucy;&amp;tcy; &amp;pcy;&amp;ocy;&amp;mcy;&amp;ocy;&amp;gcy;&amp;acy;&amp;tcy;&amp;softcy; &amp;rcy;&amp;ocy;&amp;bcy;&amp;ocy;&amp;tcy;&amp;ycy;"/>
          <p:cNvPicPr/>
          <p:nvPr/>
        </p:nvPicPr>
        <p:blipFill>
          <a:blip r:embed="rId4"/>
          <a:srcRect/>
          <a:stretch>
            <a:fillRect/>
          </a:stretch>
        </p:blipFill>
        <p:spPr bwMode="auto">
          <a:xfrm>
            <a:off x="4607719" y="1492137"/>
            <a:ext cx="3810000" cy="1905000"/>
          </a:xfrm>
          <a:prstGeom prst="rect">
            <a:avLst/>
          </a:prstGeom>
          <a:noFill/>
          <a:ln w="9525">
            <a:noFill/>
            <a:miter lim="800000"/>
            <a:headEnd/>
            <a:tailEnd/>
          </a:ln>
        </p:spPr>
      </p:pic>
      <p:sp>
        <p:nvSpPr>
          <p:cNvPr id="2" name="Прямоугольник 1">
            <a:extLst>
              <a:ext uri="{FF2B5EF4-FFF2-40B4-BE49-F238E27FC236}">
                <a16:creationId xmlns:a16="http://schemas.microsoft.com/office/drawing/2014/main" xmlns="" id="{C4D01495-9FF5-4005-888B-930FE7CCB132}"/>
              </a:ext>
            </a:extLst>
          </p:cNvPr>
          <p:cNvSpPr/>
          <p:nvPr/>
        </p:nvSpPr>
        <p:spPr>
          <a:xfrm>
            <a:off x="357158" y="4293096"/>
            <a:ext cx="8096280" cy="2308324"/>
          </a:xfrm>
          <a:prstGeom prst="rect">
            <a:avLst/>
          </a:prstGeom>
        </p:spPr>
        <p:txBody>
          <a:bodyPr wrap="square">
            <a:spAutoFit/>
          </a:bodyPr>
          <a:lstStyle/>
          <a:p>
            <a:r>
              <a:rPr lang="ru-RU" dirty="0" smtClean="0">
                <a:latin typeface="Calibri" pitchFamily="34" charset="0"/>
              </a:rPr>
              <a:t>      Необычные </a:t>
            </a:r>
            <a:r>
              <a:rPr lang="ru-RU" dirty="0">
                <a:latin typeface="Calibri" pitchFamily="34" charset="0"/>
              </a:rPr>
              <a:t>роботы проводят экскурсии вдоль книжных стеллажей, читают вслух аудиокниги, принимают прочитанные экземпляры книг, показывают информацию о планируемых мероприятиях через сенсорный экран на «животе», а также отвечают на многие вопросы юных посетителей библиотеки. </a:t>
            </a:r>
            <a:r>
              <a:rPr lang="ru-RU" dirty="0" smtClean="0">
                <a:latin typeface="Calibri" pitchFamily="34" charset="0"/>
              </a:rPr>
              <a:t>      Каждый </a:t>
            </a:r>
            <a:r>
              <a:rPr lang="ru-RU" dirty="0">
                <a:latin typeface="Calibri" pitchFamily="34" charset="0"/>
              </a:rPr>
              <a:t>робот-библиотекарь оценивается примерно в 100 тысяч рублей.</a:t>
            </a:r>
            <a:br>
              <a:rPr lang="ru-RU" dirty="0">
                <a:latin typeface="Calibri" pitchFamily="34" charset="0"/>
              </a:rPr>
            </a:br>
            <a:r>
              <a:rPr lang="ru-RU" dirty="0">
                <a:latin typeface="Calibri" pitchFamily="34" charset="0"/>
              </a:rPr>
              <a:t>Трудолюбивые роботы-библиотекари Чук и Гек всего метр в высоту, 55 сантиметров в ширину, и весят 36 килограммов. Благодаря устройству Wi-Fi на груди у Гека, роботом можно управлять из любой точки мира через Интернет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73703"/>
            <a:ext cx="853532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rPr>
              <a:t>     Робот-библиотекарь </a:t>
            </a:r>
            <a:r>
              <a:rPr kumimoji="0" lang="ru-RU" b="0" i="0" u="none" strike="noStrike" cap="none" normalizeH="0" baseline="0" dirty="0">
                <a:ln>
                  <a:noFill/>
                </a:ln>
                <a:solidFill>
                  <a:schemeClr val="tx1"/>
                </a:solidFill>
                <a:effectLst/>
                <a:latin typeface="Calibri" pitchFamily="34" charset="0"/>
                <a:ea typeface="Times New Roman" pitchFamily="18" charset="0"/>
              </a:rPr>
              <a:t>появился в библиотеке Пермского государственного национального исследовательского университета. В его рабочие функции входит прием у студентов учебников и учебных пособий. Робот считывает специальные магнитные метки, которые есть практически на всех изданиях университетской библиотеки, и списывает сданные учебники с электронного формуляра студента. Это удобно, поскольку робот значительно уменьшает нагрузку на библиотекарей, сокращая очереди, и работает даже тогда, когда закрыта библиотека.</a:t>
            </a:r>
            <a:endParaRPr kumimoji="0" lang="ru-RU"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rPr>
              <a:t>     Внешне </a:t>
            </a:r>
            <a:r>
              <a:rPr kumimoji="0" lang="ru-RU" b="0" i="0" u="none" strike="noStrike" cap="none" normalizeH="0" baseline="0" dirty="0">
                <a:ln>
                  <a:noFill/>
                </a:ln>
                <a:solidFill>
                  <a:schemeClr val="tx1"/>
                </a:solidFill>
                <a:effectLst/>
                <a:latin typeface="Calibri" pitchFamily="34" charset="0"/>
                <a:ea typeface="Times New Roman" pitchFamily="18" charset="0"/>
              </a:rPr>
              <a:t>новый "работник" напоминает банкомат, усовершенствованный RFID-технологией (с использованием </a:t>
            </a:r>
            <a:r>
              <a:rPr kumimoji="0" lang="ru-RU" b="0" i="0" u="none" strike="noStrike" cap="none" normalizeH="0" baseline="0" dirty="0" err="1">
                <a:ln>
                  <a:noFill/>
                </a:ln>
                <a:solidFill>
                  <a:schemeClr val="tx1"/>
                </a:solidFill>
                <a:effectLst/>
                <a:latin typeface="Calibri" pitchFamily="34" charset="0"/>
                <a:ea typeface="Times New Roman" pitchFamily="18" charset="0"/>
              </a:rPr>
              <a:t>радиометок</a:t>
            </a:r>
            <a:r>
              <a:rPr kumimoji="0" lang="ru-RU" b="0" i="0" u="none" strike="noStrike" cap="none" normalizeH="0" baseline="0" dirty="0">
                <a:ln>
                  <a:noFill/>
                </a:ln>
                <a:solidFill>
                  <a:schemeClr val="tx1"/>
                </a:solidFill>
                <a:effectLst/>
                <a:latin typeface="Calibri" pitchFamily="34" charset="0"/>
                <a:ea typeface="Times New Roman" pitchFamily="18" charset="0"/>
              </a:rPr>
              <a:t>). Но вместо кредитной карты - пропуск студента университета, вместо купюр - учебная литература. Робот был приобретен еще в конце прошлого года в рамках программы развития государственного вуза. Несколько месяцев понадобилось на монтаж оборудования, программирование и наладку работы аппарата. Еще раньше книги университетской библиотеки получили свои метки - специальные электронные коды.</a:t>
            </a:r>
            <a:endParaRPr kumimoji="0" lang="ru-RU" b="0" i="0" u="none" strike="noStrike" cap="none" normalizeH="0" baseline="0" dirty="0">
              <a:ln>
                <a:noFill/>
              </a:ln>
              <a:solidFill>
                <a:schemeClr val="tx1"/>
              </a:solidFill>
              <a:effectLst/>
              <a:latin typeface="Arial" pitchFamily="34" charset="0"/>
              <a:ea typeface="Times New Roman" pitchFamily="18" charset="0"/>
            </a:endParaRPr>
          </a:p>
        </p:txBody>
      </p:sp>
      <p:pic>
        <p:nvPicPr>
          <p:cNvPr id="6" name="Рисунок 5" descr="http://library.psu.ru/files/4_3.jpg"/>
          <p:cNvPicPr/>
          <p:nvPr/>
        </p:nvPicPr>
        <p:blipFill>
          <a:blip r:embed="rId2"/>
          <a:srcRect/>
          <a:stretch>
            <a:fillRect/>
          </a:stretch>
        </p:blipFill>
        <p:spPr bwMode="auto">
          <a:xfrm>
            <a:off x="2195736" y="4044021"/>
            <a:ext cx="4392488" cy="2553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79512" y="110416"/>
            <a:ext cx="85358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Единственный </a:t>
            </a: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робот-библиотекарь появился в Татарстане. Его зовут «Робертино», он работает в Центральной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библиотеке </a:t>
            </a: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им. Г.Тукая в Лениногорске.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Директор библиотеки </a:t>
            </a:r>
            <a:r>
              <a:rPr lang="ru-RU" dirty="0" smtClean="0">
                <a:latin typeface="Calibri" pitchFamily="34" charset="0"/>
              </a:rPr>
              <a:t>рассказала </a:t>
            </a:r>
            <a:r>
              <a:rPr lang="ru-RU" dirty="0">
                <a:latin typeface="Calibri" pitchFamily="34" charset="0"/>
              </a:rPr>
              <a:t>,что входит в обязанности Робертино.</a:t>
            </a:r>
            <a:r>
              <a:rPr lang="ru-RU" b="1" dirty="0">
                <a:latin typeface="Calibri" pitchFamily="34" charset="0"/>
              </a:rPr>
              <a:t> </a:t>
            </a:r>
            <a:r>
              <a:rPr lang="ru-RU" dirty="0">
                <a:latin typeface="Calibri" pitchFamily="34" charset="0"/>
              </a:rPr>
              <a:t>Он проводит экскурсии по отделам библиотеки, отвечает на вопросы, принимает участие в мероприятиях , проводимых в библиотеке. Но самым популярным мероприятием с участием робота по имени «РОБЕРТИНО» является познавательно-игровое представление «Давайте с книгою дружить» для воспитанников детских садов города. Дети с огромным удовольствием демонстрируют свои таланты библиотечному другу : читают ему стихи, поют хором песни.</a:t>
            </a:r>
          </a:p>
        </p:txBody>
      </p:sp>
      <p:pic>
        <p:nvPicPr>
          <p:cNvPr id="4" name="Рисунок 3" descr="http://images.aif.ru/008/003/8e429c0c01747ca1caeec53b201ae26b.JPG"/>
          <p:cNvPicPr/>
          <p:nvPr/>
        </p:nvPicPr>
        <p:blipFill>
          <a:blip r:embed="rId2"/>
          <a:srcRect/>
          <a:stretch>
            <a:fillRect/>
          </a:stretch>
        </p:blipFill>
        <p:spPr bwMode="auto">
          <a:xfrm>
            <a:off x="1547664" y="2852936"/>
            <a:ext cx="6072230"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51520" y="323101"/>
            <a:ext cx="82495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Необычный </a:t>
            </a:r>
            <a:r>
              <a:rPr kumimoji="0" lang="ru-RU" b="0" i="0" u="none" strike="noStrike" cap="none" normalizeH="0" baseline="0" dirty="0">
                <a:ln>
                  <a:noFill/>
                </a:ln>
                <a:effectLst/>
                <a:latin typeface="Calibri" pitchFamily="34" charset="0"/>
                <a:ea typeface="Times New Roman" pitchFamily="18" charset="0"/>
                <a:cs typeface="Times New Roman" pitchFamily="18" charset="0"/>
              </a:rPr>
              <a:t>сотрудник появился в  </a:t>
            </a:r>
            <a:r>
              <a:rPr kumimoji="0" lang="ru-RU" b="0" i="0" u="none" strike="noStrike" cap="none" normalizeH="0" baseline="0" dirty="0" err="1">
                <a:ln>
                  <a:noFill/>
                </a:ln>
                <a:effectLst/>
                <a:latin typeface="Calibri" pitchFamily="34" charset="0"/>
                <a:ea typeface="Times New Roman" pitchFamily="18" charset="0"/>
                <a:cs typeface="Times New Roman" pitchFamily="18" charset="0"/>
              </a:rPr>
              <a:t>Сургутской</a:t>
            </a:r>
            <a:r>
              <a:rPr kumimoji="0" lang="ru-RU" b="0" i="0" u="none" strike="noStrike" cap="none" normalizeH="0" baseline="0" dirty="0">
                <a:ln>
                  <a:noFill/>
                </a:ln>
                <a:effectLst/>
                <a:latin typeface="Calibri" pitchFamily="34" charset="0"/>
                <a:ea typeface="Times New Roman" pitchFamily="18" charset="0"/>
                <a:cs typeface="Times New Roman" pitchFamily="18" charset="0"/>
              </a:rPr>
              <a:t> детской библиотеке - самый настоящий робот ростом в полтора метра. Он умеет говорить, может проводить экскурсии по библиотеке, читать книги и отвечать на вопросы</a:t>
            </a:r>
            <a:endParaRPr kumimoji="0" lang="ru-RU" b="0" i="0" u="none" strike="noStrike" cap="none" normalizeH="0" baseline="0" dirty="0">
              <a:ln>
                <a:noFill/>
              </a:ln>
              <a:effectLst/>
              <a:latin typeface="Arial" pitchFamily="34" charset="0"/>
            </a:endParaRPr>
          </a:p>
        </p:txBody>
      </p:sp>
      <p:pic>
        <p:nvPicPr>
          <p:cNvPr id="34817" name="Рисунок 22" descr="робот.jpg"/>
          <p:cNvPicPr>
            <a:picLocks noChangeAspect="1" noChangeArrowheads="1"/>
          </p:cNvPicPr>
          <p:nvPr/>
        </p:nvPicPr>
        <p:blipFill>
          <a:blip r:embed="rId2"/>
          <a:srcRect/>
          <a:stretch>
            <a:fillRect/>
          </a:stretch>
        </p:blipFill>
        <p:spPr bwMode="auto">
          <a:xfrm>
            <a:off x="2267744" y="1246431"/>
            <a:ext cx="3929090" cy="2500330"/>
          </a:xfrm>
          <a:prstGeom prst="rect">
            <a:avLst/>
          </a:prstGeom>
          <a:noFill/>
        </p:spPr>
      </p:pic>
      <p:sp>
        <p:nvSpPr>
          <p:cNvPr id="34819" name="Rectangle 3"/>
          <p:cNvSpPr>
            <a:spLocks noChangeArrowheads="1"/>
          </p:cNvSpPr>
          <p:nvPr/>
        </p:nvSpPr>
        <p:spPr bwMode="auto">
          <a:xfrm>
            <a:off x="251520" y="3933057"/>
            <a:ext cx="8640960" cy="31573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a:ln>
                  <a:noFill/>
                </a:ln>
                <a:effectLst/>
                <a:latin typeface="Calibri" pitchFamily="34" charset="0"/>
                <a:ea typeface="Times New Roman" pitchFamily="18" charset="0"/>
                <a:cs typeface="Times New Roman" pitchFamily="18" charset="0"/>
              </a:rPr>
              <a:t>Я могу проводить интерактивные экскурсии, я умею шутить я очень красивый и обаятельный».</a:t>
            </a:r>
            <a:endParaRPr kumimoji="0" lang="ru-RU" b="0" i="0" u="none" strike="noStrike" cap="none" normalizeH="0" baseline="0" dirty="0">
              <a:ln>
                <a:noFill/>
              </a:ln>
              <a:effectLst/>
              <a:latin typeface="Arial" pitchFamily="34" charset="0"/>
            </a:endParaRPr>
          </a:p>
          <a:p>
            <a:pPr eaLnBrk="0" fontAlgn="base" hangingPunct="0">
              <a:spcBef>
                <a:spcPct val="0"/>
              </a:spcBef>
              <a:spcAft>
                <a:spcPct val="0"/>
              </a:spcAf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По </a:t>
            </a:r>
            <a:r>
              <a:rPr kumimoji="0" lang="ru-RU" b="0" i="0" u="none" strike="noStrike" cap="none" normalizeH="0" baseline="0" dirty="0">
                <a:ln>
                  <a:noFill/>
                </a:ln>
                <a:effectLst/>
                <a:latin typeface="Calibri" pitchFamily="34" charset="0"/>
                <a:ea typeface="Times New Roman" pitchFamily="18" charset="0"/>
                <a:cs typeface="Times New Roman" pitchFamily="18" charset="0"/>
              </a:rPr>
              <a:t>сути </a:t>
            </a:r>
            <a:r>
              <a:rPr kumimoji="0" lang="ru-RU" b="0" i="0" u="none" strike="noStrike" cap="none" normalizeH="0" baseline="0" dirty="0" err="1">
                <a:ln>
                  <a:noFill/>
                </a:ln>
                <a:effectLst/>
                <a:latin typeface="Calibri" pitchFamily="34" charset="0"/>
                <a:ea typeface="Times New Roman" pitchFamily="18" charset="0"/>
                <a:cs typeface="Times New Roman" pitchFamily="18" charset="0"/>
              </a:rPr>
              <a:t>Элби</a:t>
            </a:r>
            <a:r>
              <a:rPr kumimoji="0" lang="ru-RU" b="0" i="0" u="none" strike="noStrike" cap="none" normalizeH="0" baseline="0" dirty="0">
                <a:ln>
                  <a:noFill/>
                </a:ln>
                <a:effectLst/>
                <a:latin typeface="Calibri" pitchFamily="34" charset="0"/>
                <a:ea typeface="Times New Roman" pitchFamily="18" charset="0"/>
                <a:cs typeface="Times New Roman" pitchFamily="18" charset="0"/>
              </a:rPr>
              <a:t> представляет собой мобильное устройство, имеющее особое программное обеспечение. Робот не просто говорит, он может вести диалог - задавать вопросы и отвечать на них. Может даже отличить, кто перед ним - взрослый или ребенок,  мальчик или девочка. </a:t>
            </a:r>
            <a:r>
              <a:rPr lang="ru-RU" dirty="0">
                <a:latin typeface="Calibri" pitchFamily="34" charset="0"/>
              </a:rPr>
              <a:t>Рост механического библиотекаря чуть меньше полутора метров. Он может работать без зарядки весь рабочий день - 8 часов. </a:t>
            </a:r>
            <a:r>
              <a:rPr lang="ru-RU" dirty="0" smtClean="0">
                <a:latin typeface="Calibri" pitchFamily="34" charset="0"/>
              </a:rPr>
              <a:t>    Передвигается </a:t>
            </a:r>
            <a:r>
              <a:rPr lang="ru-RU" dirty="0">
                <a:latin typeface="Calibri" pitchFamily="34" charset="0"/>
              </a:rPr>
              <a:t>на колесах и может преодолеть порог высотой в 10 сантиметров, то есть помощь при передвижении по библиотеке ему не нужна. Он самостоятельно проведет здесь экскурсию.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282" y="428605"/>
            <a:ext cx="792961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dirty="0"/>
          </a:p>
          <a:p>
            <a:r>
              <a:rPr lang="ru-RU" sz="1400" dirty="0">
                <a:latin typeface="Calibri" pitchFamily="34" charset="0"/>
              </a:rPr>
              <a:t>               </a:t>
            </a:r>
            <a:endParaRPr lang="ru-RU" dirty="0"/>
          </a:p>
          <a:p>
            <a:r>
              <a:rPr lang="ru-RU" dirty="0"/>
              <a:t> </a:t>
            </a:r>
          </a:p>
          <a:p>
            <a:r>
              <a:rPr lang="ru-RU" sz="1400" dirty="0">
                <a:latin typeface="Calibri" pitchFamily="34" charset="0"/>
              </a:rPr>
              <a:t>               </a:t>
            </a:r>
            <a:r>
              <a:rPr lang="ru-RU" dirty="0">
                <a:latin typeface="Calibri" pitchFamily="34" charset="0"/>
              </a:rPr>
              <a:t>   </a:t>
            </a:r>
            <a:endParaRPr kumimoji="0" lang="ru-RU" sz="1600" b="0" i="0" u="none" strike="noStrike" cap="none" normalizeH="0" baseline="0" dirty="0">
              <a:ln>
                <a:noFill/>
              </a:ln>
              <a:solidFill>
                <a:schemeClr val="tx1"/>
              </a:solidFill>
              <a:effectLst/>
              <a:latin typeface="Arial" pitchFamily="34" charset="0"/>
            </a:endParaRPr>
          </a:p>
        </p:txBody>
      </p:sp>
      <p:pic>
        <p:nvPicPr>
          <p:cNvPr id="4" name="Рисунок 3" descr="рпрпр.jpg"/>
          <p:cNvPicPr>
            <a:picLocks noChangeAspect="1"/>
          </p:cNvPicPr>
          <p:nvPr/>
        </p:nvPicPr>
        <p:blipFill>
          <a:blip r:embed="rId2"/>
          <a:stretch>
            <a:fillRect/>
          </a:stretch>
        </p:blipFill>
        <p:spPr>
          <a:xfrm>
            <a:off x="714348" y="3443687"/>
            <a:ext cx="7429552" cy="3271460"/>
          </a:xfrm>
          <a:prstGeom prst="rect">
            <a:avLst/>
          </a:prstGeom>
        </p:spPr>
      </p:pic>
      <p:sp>
        <p:nvSpPr>
          <p:cNvPr id="1026" name="Rectangle 2"/>
          <p:cNvSpPr>
            <a:spLocks noChangeArrowheads="1"/>
          </p:cNvSpPr>
          <p:nvPr/>
        </p:nvSpPr>
        <p:spPr bwMode="auto">
          <a:xfrm>
            <a:off x="428596" y="214290"/>
            <a:ext cx="828680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rPr>
              <a:t>       Так как библиотека играет ведущую роль в учебном и научном процессах университета, она обязана соответствовать изменяющимся потребностям современного общества. Современный пользователь имеет сложные информационные запросы. Он ожидает от библиотеки получение информации быстро, качественно и в удобной для него форме.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endParaRPr>
          </a:p>
          <a:p>
            <a:pPr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Считается, что у библиотечной профессии женское лицо, потому что мужчины не спешат сесть за библиотечные кафедры. Внедрение современных информационных технологий в библиотечное пространство конечно заставляет во многом обращаться к мужской помощи</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a:t>
            </a:r>
            <a:r>
              <a:rPr kumimoji="0" lang="ru-RU" sz="1600" b="0" i="0" u="none" strike="noStrike" cap="none" normalizeH="0" baseline="0" dirty="0" smtClean="0">
                <a:ln>
                  <a:noFill/>
                </a:ln>
                <a:solidFill>
                  <a:schemeClr val="tx1"/>
                </a:solidFill>
                <a:effectLst/>
                <a:latin typeface="Calibri" pitchFamily="34" charset="0"/>
                <a:ea typeface="Times New Roman" pitchFamily="18" charset="0"/>
              </a:rPr>
              <a:t> Но встретить беседующего библиотекаря зала обслуживания (мужчину) с читателями, это большая редкость! И, наверно, пока зарплата библиотекаря будет так невелика, нам придется мириться с таким положением.</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Хотя</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теперь нам на помощь пришли роботы!</a:t>
            </a:r>
            <a:r>
              <a:rPr lang="ru-RU" sz="1600" dirty="0" smtClean="0"/>
              <a:t> </a:t>
            </a:r>
          </a:p>
          <a:p>
            <a:pPr eaLnBrk="0" fontAlgn="base" hangingPunct="0">
              <a:spcBef>
                <a:spcPct val="0"/>
              </a:spcBef>
              <a:spcAft>
                <a:spcPct val="0"/>
              </a:spcAft>
            </a:pPr>
            <a:endParaRPr lang="ru-RU" sz="1600" dirty="0" smtClean="0"/>
          </a:p>
          <a:p>
            <a:pPr eaLnBrk="0" fontAlgn="base" hangingPunct="0">
              <a:spcBef>
                <a:spcPct val="0"/>
              </a:spcBef>
              <a:spcAft>
                <a:spcPct val="0"/>
              </a:spcAft>
            </a:pPr>
            <a:r>
              <a:rPr lang="ru-RU" sz="1600" dirty="0" smtClean="0"/>
              <a:t>         А закончить хотелось бы словами Уолта Диснея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4B3A4A-C46C-44D5-8F12-6CF9D0A54C33}"/>
              </a:ext>
            </a:extLst>
          </p:cNvPr>
          <p:cNvSpPr txBox="1"/>
          <p:nvPr/>
        </p:nvSpPr>
        <p:spPr>
          <a:xfrm>
            <a:off x="251520" y="928670"/>
            <a:ext cx="8640960" cy="4524315"/>
          </a:xfrm>
          <a:prstGeom prst="rect">
            <a:avLst/>
          </a:prstGeom>
          <a:noFill/>
        </p:spPr>
        <p:txBody>
          <a:bodyPr wrap="square" rtlCol="0">
            <a:spAutoFit/>
          </a:bodyPr>
          <a:lstStyle/>
          <a:p>
            <a:r>
              <a:rPr lang="ru-RU" dirty="0" smtClean="0">
                <a:latin typeface="Calibri" panose="020F0502020204030204" pitchFamily="34" charset="0"/>
                <a:cs typeface="Calibri" panose="020F0502020204030204" pitchFamily="34" charset="0"/>
              </a:rPr>
              <a:t>     Процессы</a:t>
            </a:r>
            <a:r>
              <a:rPr lang="ru-RU" dirty="0">
                <a:latin typeface="Calibri" panose="020F0502020204030204" pitchFamily="34" charset="0"/>
                <a:cs typeface="Calibri" panose="020F0502020204030204" pitchFamily="34" charset="0"/>
              </a:rPr>
              <a:t>, происходящие в современном обществе, ставят библиотечных специалистов перед необходимостью постоянного поиска новых идей, форм, средств и методов работы, управленческих действий, анализа своей деятельности, конкретизации её целей и задач.</a:t>
            </a:r>
            <a:br>
              <a:rPr lang="ru-RU" dirty="0">
                <a:latin typeface="Calibri" panose="020F0502020204030204" pitchFamily="34" charset="0"/>
                <a:cs typeface="Calibri" panose="020F0502020204030204" pitchFamily="34" charset="0"/>
              </a:rPr>
            </a:br>
            <a:r>
              <a:rPr lang="ru-RU" dirty="0">
                <a:latin typeface="Calibri" panose="020F0502020204030204" pitchFamily="34" charset="0"/>
                <a:cs typeface="Calibri" panose="020F0502020204030204" pitchFamily="34" charset="0"/>
              </a:rPr>
              <a:t>Пересматриваются многие традиционные методы библиотечной работы, возникает необходимость обновления и обогащения прежних теоретических и практических установок с тем, чтобы лучшим образом ответить на многочисленные вопросы времени. </a:t>
            </a:r>
            <a:endParaRPr lang="ru-RU" dirty="0" smtClean="0">
              <a:latin typeface="Calibri" panose="020F0502020204030204" pitchFamily="34" charset="0"/>
              <a:cs typeface="Calibri" panose="020F0502020204030204" pitchFamily="34" charset="0"/>
            </a:endParaRPr>
          </a:p>
          <a:p>
            <a:r>
              <a:rPr lang="ru-RU" dirty="0" smtClean="0">
                <a:latin typeface="Calibri" panose="020F0502020204030204" pitchFamily="34" charset="0"/>
                <a:cs typeface="Calibri" panose="020F0502020204030204" pitchFamily="34" charset="0"/>
              </a:rPr>
              <a:t>Эффективное </a:t>
            </a:r>
            <a:r>
              <a:rPr lang="ru-RU" dirty="0">
                <a:latin typeface="Calibri" panose="020F0502020204030204" pitchFamily="34" charset="0"/>
                <a:cs typeface="Calibri" panose="020F0502020204030204" pitchFamily="34" charset="0"/>
              </a:rPr>
              <a:t>использование инноваций - сложнейшая профессиональная задача библиотечного сообщества. </a:t>
            </a:r>
          </a:p>
          <a:p>
            <a:r>
              <a:rPr lang="ru-RU" dirty="0">
                <a:latin typeface="Calibri" panose="020F0502020204030204" pitchFamily="34" charset="0"/>
                <a:cs typeface="Calibri" panose="020F0502020204030204" pitchFamily="34" charset="0"/>
              </a:rPr>
              <a:t> </a:t>
            </a:r>
          </a:p>
          <a:p>
            <a:r>
              <a:rPr lang="ru-RU" dirty="0" smtClean="0">
                <a:latin typeface="Calibri" panose="020F0502020204030204" pitchFamily="34" charset="0"/>
                <a:cs typeface="Calibri" panose="020F0502020204030204" pitchFamily="34" charset="0"/>
              </a:rPr>
              <a:t>     В </a:t>
            </a:r>
            <a:r>
              <a:rPr lang="ru-RU" dirty="0">
                <a:latin typeface="Calibri" panose="020F0502020204030204" pitchFamily="34" charset="0"/>
                <a:cs typeface="Calibri" panose="020F0502020204030204" pitchFamily="34" charset="0"/>
              </a:rPr>
              <a:t>современном мире, когда количество информации увеличивается, а свободное время, наоборот, сокращается, люди стремятся всеми способами автоматизировать и ускорить процессы поиска необходимых данных. И даже библиотеки – самые, казалось бы, консервативные учреждения – не могут устоять перед веянием прогресса и повсеместно подвергаются модернизации. </a:t>
            </a:r>
          </a:p>
        </p:txBody>
      </p:sp>
    </p:spTree>
    <p:extLst>
      <p:ext uri="{BB962C8B-B14F-4D97-AF65-F5344CB8AC3E}">
        <p14:creationId xmlns:p14="http://schemas.microsoft.com/office/powerpoint/2010/main" xmlns="" val="3977414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607330" cy="2031325"/>
          </a:xfrm>
          <a:prstGeom prst="rect">
            <a:avLst/>
          </a:prstGeom>
          <a:noFill/>
        </p:spPr>
        <p:txBody>
          <a:bodyPr wrap="square" rtlCol="0">
            <a:spAutoFit/>
          </a:bodyPr>
          <a:lstStyle/>
          <a:p>
            <a:r>
              <a:rPr lang="ru-RU" dirty="0" smtClean="0">
                <a:latin typeface="Calibri" pitchFamily="34" charset="0"/>
              </a:rPr>
              <a:t>      Два </a:t>
            </a:r>
            <a:r>
              <a:rPr lang="ru-RU" dirty="0">
                <a:latin typeface="Calibri" pitchFamily="34" charset="0"/>
              </a:rPr>
              <a:t>студента-мыслителя из Уэльса (Великобритания) создали уникального робота-библиотекаря и даже дали ему имя Хью. По сути, Хью - библиотечный каталог, который умеет разговаривать и своеобразно ходить, знает расположение печатных копий, принимает голосовые заявки на книги и даже провожает студентов к нужной книжной полке. Посмотреть и попользоваться услугами необычного библиотекаря желающих море. Его создателями стали студенты университета Паси Уильям Сачити (Pasi William Sachiti) и Ариель Ладегаард (Ariel Ladegaard). </a:t>
            </a:r>
          </a:p>
        </p:txBody>
      </p:sp>
      <p:pic>
        <p:nvPicPr>
          <p:cNvPr id="3" name="Рисунок 2" descr="8456977ea826b75524347eda3d9dddb4.jpg">
            <a:extLst>
              <a:ext uri="{FF2B5EF4-FFF2-40B4-BE49-F238E27FC236}">
                <a16:creationId xmlns:a16="http://schemas.microsoft.com/office/drawing/2014/main" xmlns="" id="{9043B603-BAFD-4D42-96B9-2E382D577993}"/>
              </a:ext>
            </a:extLst>
          </p:cNvPr>
          <p:cNvPicPr>
            <a:picLocks noChangeAspect="1"/>
          </p:cNvPicPr>
          <p:nvPr/>
        </p:nvPicPr>
        <p:blipFill>
          <a:blip r:embed="rId2"/>
          <a:stretch>
            <a:fillRect/>
          </a:stretch>
        </p:blipFill>
        <p:spPr>
          <a:xfrm>
            <a:off x="971600" y="2147958"/>
            <a:ext cx="6840759" cy="45032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251520" y="1096657"/>
            <a:ext cx="85689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effectLst/>
              <a:latin typeface="Calibri" pitchFamily="34" charset="0"/>
            </a:endParaRPr>
          </a:p>
        </p:txBody>
      </p:sp>
      <p:sp>
        <p:nvSpPr>
          <p:cNvPr id="2" name="Прямоугольник 1">
            <a:extLst>
              <a:ext uri="{FF2B5EF4-FFF2-40B4-BE49-F238E27FC236}">
                <a16:creationId xmlns:a16="http://schemas.microsoft.com/office/drawing/2014/main" xmlns="" id="{E25850F9-B3E8-427E-BE8F-3C0C4AAC51F3}"/>
              </a:ext>
            </a:extLst>
          </p:cNvPr>
          <p:cNvSpPr/>
          <p:nvPr/>
        </p:nvSpPr>
        <p:spPr>
          <a:xfrm>
            <a:off x="107504" y="188640"/>
            <a:ext cx="8712968" cy="2308324"/>
          </a:xfrm>
          <a:prstGeom prst="rect">
            <a:avLst/>
          </a:prstGeom>
        </p:spPr>
        <p:txBody>
          <a:bodyPr wrap="square">
            <a:spAutoFit/>
          </a:bodyPr>
          <a:lstStyle/>
          <a:p>
            <a:r>
              <a:rPr lang="ru-RU" sz="1600" dirty="0" smtClean="0">
                <a:latin typeface="Calibri" panose="020F0502020204030204" pitchFamily="34" charset="0"/>
                <a:ea typeface="Times New Roman" panose="02020603050405020304" pitchFamily="18" charset="0"/>
                <a:cs typeface="Times New Roman" panose="02020603050405020304" pitchFamily="18" charset="0"/>
              </a:rPr>
              <a:t>     Процесс </a:t>
            </a:r>
            <a:r>
              <a:rPr lang="ru-RU" sz="1600" dirty="0">
                <a:latin typeface="Calibri" panose="020F0502020204030204" pitchFamily="34" charset="0"/>
                <a:ea typeface="Times New Roman" panose="02020603050405020304" pitchFamily="18" charset="0"/>
                <a:cs typeface="Times New Roman" panose="02020603050405020304" pitchFamily="18" charset="0"/>
              </a:rPr>
              <a:t>обслуживания в подобных библиотеках довольно прост: пользователи для поиска используют онлайн-каталоги, после чего запрос на необходимую книгу передается в архивную систему </a:t>
            </a:r>
            <a:r>
              <a:rPr lang="ru-RU" sz="1600" dirty="0" err="1">
                <a:latin typeface="Calibri" panose="020F0502020204030204" pitchFamily="34" charset="0"/>
                <a:ea typeface="Times New Roman" panose="02020603050405020304" pitchFamily="18" charset="0"/>
                <a:cs typeface="Times New Roman" panose="02020603050405020304" pitchFamily="18" charset="0"/>
              </a:rPr>
              <a:t>Dematic</a:t>
            </a:r>
            <a:r>
              <a:rPr lang="ru-RU" sz="1600" dirty="0">
                <a:latin typeface="Calibri" panose="020F0502020204030204" pitchFamily="34" charset="0"/>
                <a:ea typeface="Times New Roman" panose="02020603050405020304" pitchFamily="18" charset="0"/>
                <a:cs typeface="Times New Roman" panose="02020603050405020304" pitchFamily="18" charset="0"/>
              </a:rPr>
              <a:t>. Все книги размещены по отдельным секторам и ячейкам, поэтому роботы, обслуживающие библиотеки, используют информацию о местонахождении книг для быстрого поиска и доставки пользователю нужных экземпляров.</a:t>
            </a:r>
            <a:endParaRPr lang="ru-RU" sz="1600" dirty="0">
              <a:ea typeface="Times New Roman" panose="02020603050405020304" pitchFamily="18" charset="0"/>
            </a:endParaRPr>
          </a:p>
          <a:p>
            <a:r>
              <a:rPr lang="ru-RU" sz="1600" dirty="0" smtClean="0">
                <a:latin typeface="Calibri" panose="020F0502020204030204" pitchFamily="34" charset="0"/>
                <a:ea typeface="Times New Roman" panose="02020603050405020304" pitchFamily="18" charset="0"/>
                <a:cs typeface="Times New Roman" panose="02020603050405020304" pitchFamily="18" charset="0"/>
              </a:rPr>
              <a:t>     Всего </a:t>
            </a:r>
            <a:r>
              <a:rPr lang="ru-RU" sz="1600" dirty="0">
                <a:latin typeface="Calibri" panose="020F0502020204030204" pitchFamily="34" charset="0"/>
                <a:ea typeface="Times New Roman" panose="02020603050405020304" pitchFamily="18" charset="0"/>
                <a:cs typeface="Times New Roman" panose="02020603050405020304" pitchFamily="18" charset="0"/>
              </a:rPr>
              <a:t>в библиотеке Чикагского университета работают пять роботов (которые при высоте 15 метров скорее напоминают небольшие башенные краны). Роботы двигаются по специальным рельсам, размещенным прямо на полу библиотеки, поэтому их движения ограничены диапазоном, который позволяет им только брать необходимые книги с полок.</a:t>
            </a:r>
            <a:endParaRPr lang="ru-RU" sz="1600" dirty="0">
              <a:ea typeface="Times New Roman" panose="02020603050405020304" pitchFamily="18" charset="0"/>
            </a:endParaRPr>
          </a:p>
        </p:txBody>
      </p:sp>
      <p:pic>
        <p:nvPicPr>
          <p:cNvPr id="6" name="Рисунок 5">
            <a:extLst>
              <a:ext uri="{FF2B5EF4-FFF2-40B4-BE49-F238E27FC236}">
                <a16:creationId xmlns:a16="http://schemas.microsoft.com/office/drawing/2014/main" xmlns="" id="{80A64F67-5D8E-4144-A81F-50EAC8443BFB}"/>
              </a:ext>
            </a:extLst>
          </p:cNvPr>
          <p:cNvPicPr>
            <a:picLocks noChangeAspect="1"/>
          </p:cNvPicPr>
          <p:nvPr/>
        </p:nvPicPr>
        <p:blipFill>
          <a:blip r:embed="rId2"/>
          <a:stretch>
            <a:fillRect/>
          </a:stretch>
        </p:blipFill>
        <p:spPr>
          <a:xfrm>
            <a:off x="683568" y="2517797"/>
            <a:ext cx="7128792" cy="41515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6" descr="http://www.hma2.com/sites/default/files/imagecache/ImagesSlideshow/00-1_outdoor_view_new_entrance_stairs_0.jpg"/>
          <p:cNvPicPr>
            <a:picLocks noChangeAspect="1" noChangeArrowheads="1"/>
          </p:cNvPicPr>
          <p:nvPr/>
        </p:nvPicPr>
        <p:blipFill>
          <a:blip r:embed="rId2"/>
          <a:srcRect/>
          <a:stretch>
            <a:fillRect/>
          </a:stretch>
        </p:blipFill>
        <p:spPr bwMode="auto">
          <a:xfrm>
            <a:off x="467544" y="176135"/>
            <a:ext cx="7848872" cy="3053437"/>
          </a:xfrm>
          <a:prstGeom prst="rect">
            <a:avLst/>
          </a:prstGeom>
          <a:noFill/>
        </p:spPr>
      </p:pic>
      <p:sp>
        <p:nvSpPr>
          <p:cNvPr id="21507" name="Rectangle 3"/>
          <p:cNvSpPr>
            <a:spLocks noChangeArrowheads="1"/>
          </p:cNvSpPr>
          <p:nvPr/>
        </p:nvSpPr>
        <p:spPr bwMode="auto">
          <a:xfrm>
            <a:off x="323528" y="3337980"/>
            <a:ext cx="8424936"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400" b="0" i="0" u="none" strike="noStrike" cap="none" normalizeH="0" baseline="0" dirty="0">
                <a:ln>
                  <a:noFill/>
                </a:ln>
                <a:solidFill>
                  <a:schemeClr val="bg1"/>
                </a:solidFill>
                <a:effectLst/>
                <a:latin typeface="Calibri" pitchFamily="34" charset="0"/>
                <a:ea typeface="Times New Roman" pitchFamily="18" charset="0"/>
              </a:rPr>
              <a:t>  </a:t>
            </a:r>
            <a:r>
              <a:rPr kumimoji="0" lang="ru-RU" sz="1400" b="0" i="0" u="none" strike="noStrike" cap="none" normalizeH="0" baseline="0" dirty="0" smtClean="0">
                <a:ln>
                  <a:noFill/>
                </a:ln>
                <a:solidFill>
                  <a:schemeClr val="bg1"/>
                </a:solidFill>
                <a:effectLst/>
                <a:latin typeface="Calibri" pitchFamily="34" charset="0"/>
                <a:ea typeface="Times New Roman" pitchFamily="18" charset="0"/>
              </a:rPr>
              <a:t>   </a:t>
            </a:r>
            <a:r>
              <a:rPr lang="ru-RU" dirty="0" smtClean="0">
                <a:latin typeface="Calibri" pitchFamily="34" charset="0"/>
                <a:ea typeface="Times New Roman" pitchFamily="18" charset="0"/>
              </a:rPr>
              <a:t>В </a:t>
            </a:r>
            <a:r>
              <a:rPr lang="ru-RU" dirty="0">
                <a:latin typeface="Calibri" pitchFamily="34" charset="0"/>
                <a:ea typeface="Times New Roman" pitchFamily="18" charset="0"/>
              </a:rPr>
              <a:t>библиотеке Westport</a:t>
            </a:r>
            <a:r>
              <a:rPr lang="ru-RU" dirty="0">
                <a:latin typeface="Arial" pitchFamily="34" charset="0"/>
                <a:ea typeface="Times New Roman" pitchFamily="18" charset="0"/>
              </a:rPr>
              <a:t> ,</a:t>
            </a:r>
            <a:r>
              <a:rPr kumimoji="0" lang="ru-RU" b="0" i="0" u="none" strike="noStrike" cap="none" normalizeH="0" baseline="0" dirty="0">
                <a:ln>
                  <a:noFill/>
                </a:ln>
                <a:effectLst/>
                <a:latin typeface="Calibri" pitchFamily="34" charset="0"/>
                <a:ea typeface="Times New Roman" pitchFamily="18" charset="0"/>
              </a:rPr>
              <a:t>которая находится в Коннектикуте,  появились пара  новых роботов по имени Винсент и Нэнси. Они  полностью автономные, могут ходить, вести разговор на 19  различных языках,  и даже распознавать лица. Но что еще более важно для библиотеки, библиотечные роботы будут запрограммированы с использованием Python и Java на выполнение  совершенно новых функций. Их основная цель обучать навыкам программирования, необходимым для создания таких машин</a:t>
            </a:r>
            <a:endParaRPr kumimoji="0" lang="ru-RU" b="0" i="0" u="none" strike="noStrike" cap="none" normalizeH="0" baseline="0" dirty="0">
              <a:ln>
                <a:noFill/>
              </a:ln>
              <a:effectLst/>
              <a:latin typeface="Calibri" pitchFamily="34" charset="0"/>
              <a:ea typeface="Times New Roman" pitchFamily="18" charset="0"/>
              <a:cs typeface="Times New Roman" pitchFamily="18" charset="0"/>
            </a:endParaRPr>
          </a:p>
          <a:p>
            <a:pPr eaLnBrk="0" fontAlgn="base" hangingPunct="0">
              <a:spcBef>
                <a:spcPct val="0"/>
              </a:spcBef>
              <a:spcAft>
                <a:spcPct val="0"/>
              </a:spcAft>
            </a:pPr>
            <a:r>
              <a:rPr kumimoji="0" lang="ru-RU" b="0" i="0" u="none" strike="noStrike" cap="none" normalizeH="0" baseline="0" dirty="0">
                <a:ln>
                  <a:noFill/>
                </a:ln>
                <a:effectLst/>
                <a:latin typeface="Calibri" pitchFamily="34" charset="0"/>
                <a:ea typeface="Times New Roman" pitchFamily="18" charset="0"/>
                <a:cs typeface="Times New Roman" pitchFamily="18" charset="0"/>
              </a:rPr>
              <a:t>И, хотя, в таких заведениях не предлагают курсы программирования, библиотека Ветспорта станет первой в стране, в которой будут использоваться роботы от французского разработчика </a:t>
            </a:r>
            <a:r>
              <a:rPr kumimoji="0" lang="en-US" b="0" i="0" u="none" strike="noStrike" cap="none" normalizeH="0" baseline="0" dirty="0">
                <a:ln>
                  <a:noFill/>
                </a:ln>
                <a:effectLst/>
                <a:latin typeface="Calibri" pitchFamily="34" charset="0"/>
                <a:ea typeface="Times New Roman" pitchFamily="18" charset="0"/>
                <a:cs typeface="Times New Roman" pitchFamily="18" charset="0"/>
              </a:rPr>
              <a:t>Aldebaran</a:t>
            </a:r>
            <a:r>
              <a:rPr kumimoji="0" lang="ru-RU" b="0" i="0" u="none" strike="noStrike" cap="none" normalizeH="0" baseline="0" dirty="0">
                <a:ln>
                  <a:noFill/>
                </a:ln>
                <a:effectLst/>
                <a:latin typeface="Calibri" pitchFamily="34" charset="0"/>
                <a:ea typeface="Times New Roman" pitchFamily="18" charset="0"/>
                <a:cs typeface="Times New Roman" pitchFamily="18" charset="0"/>
              </a:rPr>
              <a:t> Алекса Джианни </a:t>
            </a:r>
            <a:endParaRPr lang="ru-RU" dirty="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1AD2EA5-9288-4F60-9EF4-65C0B9E47F6D}"/>
              </a:ext>
            </a:extLst>
          </p:cNvPr>
          <p:cNvPicPr>
            <a:picLocks noChangeAspect="1"/>
          </p:cNvPicPr>
          <p:nvPr/>
        </p:nvPicPr>
        <p:blipFill>
          <a:blip r:embed="rId2"/>
          <a:stretch>
            <a:fillRect/>
          </a:stretch>
        </p:blipFill>
        <p:spPr>
          <a:xfrm>
            <a:off x="252425" y="332656"/>
            <a:ext cx="8403366" cy="5976664"/>
          </a:xfrm>
          <a:prstGeom prst="rect">
            <a:avLst/>
          </a:prstGeom>
        </p:spPr>
      </p:pic>
    </p:spTree>
    <p:extLst>
      <p:ext uri="{BB962C8B-B14F-4D97-AF65-F5344CB8AC3E}">
        <p14:creationId xmlns:p14="http://schemas.microsoft.com/office/powerpoint/2010/main" xmlns="" val="148620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55C6D7CF-0664-4792-B485-E838FE910C33}"/>
              </a:ext>
            </a:extLst>
          </p:cNvPr>
          <p:cNvSpPr/>
          <p:nvPr/>
        </p:nvSpPr>
        <p:spPr>
          <a:xfrm>
            <a:off x="179512" y="188640"/>
            <a:ext cx="8640960" cy="3785652"/>
          </a:xfrm>
          <a:prstGeom prst="rect">
            <a:avLst/>
          </a:prstGeom>
        </p:spPr>
        <p:txBody>
          <a:bodyPr wrap="square">
            <a:spAutoFit/>
          </a:bodyPr>
          <a:lstStyle/>
          <a:p>
            <a:r>
              <a:rPr lang="ru-RU" sz="1600" dirty="0" smtClean="0">
                <a:latin typeface="Calibri" panose="020F0502020204030204" pitchFamily="34" charset="0"/>
                <a:ea typeface="Times New Roman" panose="02020603050405020304" pitchFamily="18" charset="0"/>
                <a:cs typeface="Times New Roman" panose="02020603050405020304" pitchFamily="18" charset="0"/>
              </a:rPr>
              <a:t>     Стоимость </a:t>
            </a:r>
            <a:r>
              <a:rPr lang="ru-RU" sz="1600" dirty="0">
                <a:latin typeface="Calibri" panose="020F0502020204030204" pitchFamily="34" charset="0"/>
                <a:ea typeface="Times New Roman" panose="02020603050405020304" pitchFamily="18" charset="0"/>
                <a:cs typeface="Times New Roman" panose="02020603050405020304" pitchFamily="18" charset="0"/>
              </a:rPr>
              <a:t>роботов составляет восемь тысяч долларов. Они оснащены огромным количеством разнообразных девайсов, микрофонов, камер, сенсорных датчиков. </a:t>
            </a:r>
            <a:endParaRPr lang="ru-RU" sz="1600" dirty="0">
              <a:ea typeface="Times New Roman" panose="02020603050405020304" pitchFamily="18" charset="0"/>
            </a:endParaRPr>
          </a:p>
          <a:p>
            <a:r>
              <a:rPr lang="ru-RU" sz="1600" dirty="0">
                <a:latin typeface="Calibri" panose="020F0502020204030204" pitchFamily="34" charset="0"/>
                <a:ea typeface="Times New Roman" panose="02020603050405020304" pitchFamily="18" charset="0"/>
                <a:cs typeface="Times New Roman" panose="02020603050405020304" pitchFamily="18" charset="0"/>
              </a:rPr>
              <a:t>Они работают на той программной платформе, которая позволит им быстро и легко учиться, имеют онлайн-каталог запрограммированных моделей поведения, необходимых для выполнения самых разных своих действий.</a:t>
            </a:r>
            <a:endParaRPr lang="ru-RU" sz="1600" dirty="0">
              <a:ea typeface="Times New Roman" panose="02020603050405020304" pitchFamily="18" charset="0"/>
            </a:endParaRPr>
          </a:p>
          <a:p>
            <a:r>
              <a:rPr lang="ru-RU" sz="1600" dirty="0" smtClean="0">
                <a:latin typeface="Calibri" panose="020F0502020204030204" pitchFamily="34" charset="0"/>
                <a:ea typeface="Times New Roman" panose="02020603050405020304" pitchFamily="18" charset="0"/>
                <a:cs typeface="Times New Roman" panose="02020603050405020304" pitchFamily="18" charset="0"/>
              </a:rPr>
              <a:t>      После </a:t>
            </a:r>
            <a:r>
              <a:rPr lang="ru-RU" sz="1600" dirty="0">
                <a:latin typeface="Calibri" panose="020F0502020204030204" pitchFamily="34" charset="0"/>
                <a:ea typeface="Times New Roman" panose="02020603050405020304" pitchFamily="18" charset="0"/>
                <a:cs typeface="Times New Roman" panose="02020603050405020304" pitchFamily="18" charset="0"/>
              </a:rPr>
              <a:t>того, как </a:t>
            </a:r>
            <a:r>
              <a:rPr lang="ru-RU" sz="1600" dirty="0" smtClean="0">
                <a:latin typeface="Calibri" panose="020F0502020204030204" pitchFamily="34" charset="0"/>
                <a:ea typeface="Times New Roman" panose="02020603050405020304" pitchFamily="18" charset="0"/>
                <a:cs typeface="Times New Roman" panose="02020603050405020304" pitchFamily="18" charset="0"/>
              </a:rPr>
              <a:t>роботы </a:t>
            </a:r>
            <a:r>
              <a:rPr lang="ru-RU" sz="1600" dirty="0">
                <a:latin typeface="Calibri" panose="020F0502020204030204" pitchFamily="34" charset="0"/>
                <a:ea typeface="Times New Roman" panose="02020603050405020304" pitchFamily="18" charset="0"/>
                <a:cs typeface="Times New Roman" panose="02020603050405020304" pitchFamily="18" charset="0"/>
              </a:rPr>
              <a:t>появились в библиотеке, ее сотрудники начали учить посетителей использовать программное обеспечение Винсента и Нэнси. Это даст потенциал для роста, возможность создать что-то такое, что, хотя бы в какой-то степени будет напоминать искусственный интеллект в реальной жизни. Руководство библиотеки планирует подтолкнуть людей к экспериментам, вдохновить их развиваться дальше в этом направлении. В итоге, здесь пройдет олимпиада по программированию. И она выявит сильнейших посетителей, которые смогли усвоить азы программирования и успешно применить их на практике.</a:t>
            </a:r>
            <a:endParaRPr lang="ru-RU" sz="1600" dirty="0">
              <a:ea typeface="Times New Roman" panose="02020603050405020304" pitchFamily="18" charset="0"/>
            </a:endParaRPr>
          </a:p>
          <a:p>
            <a:r>
              <a:rPr lang="ru-RU" sz="1600" dirty="0" smtClean="0">
                <a:latin typeface="Calibri" panose="020F0502020204030204" pitchFamily="34" charset="0"/>
                <a:ea typeface="Times New Roman" panose="02020603050405020304" pitchFamily="18" charset="0"/>
                <a:cs typeface="Times New Roman" panose="02020603050405020304" pitchFamily="18" charset="0"/>
              </a:rPr>
              <a:t>     Как </a:t>
            </a:r>
            <a:r>
              <a:rPr lang="ru-RU" sz="1600" dirty="0">
                <a:latin typeface="Calibri" panose="020F0502020204030204" pitchFamily="34" charset="0"/>
                <a:ea typeface="Times New Roman" panose="02020603050405020304" pitchFamily="18" charset="0"/>
                <a:cs typeface="Times New Roman" panose="02020603050405020304" pitchFamily="18" charset="0"/>
              </a:rPr>
              <a:t>минимум, роботы Нэнси и Винсент смогут взять на себя роль неких покровителей библиотеки, которые будут помогать посетителям найти нужные книги. Это будет веселое применение полезных технологий, идущее на пользу человечеству</a:t>
            </a:r>
            <a:endParaRPr lang="ru-RU" sz="1600" dirty="0"/>
          </a:p>
        </p:txBody>
      </p:sp>
      <p:pic>
        <p:nvPicPr>
          <p:cNvPr id="7" name="Рисунок 6">
            <a:extLst>
              <a:ext uri="{FF2B5EF4-FFF2-40B4-BE49-F238E27FC236}">
                <a16:creationId xmlns:a16="http://schemas.microsoft.com/office/drawing/2014/main" xmlns="" id="{D09BB12F-FB86-4CA0-A3C3-9A1CC4E5FA20}"/>
              </a:ext>
            </a:extLst>
          </p:cNvPr>
          <p:cNvPicPr>
            <a:picLocks noChangeAspect="1"/>
          </p:cNvPicPr>
          <p:nvPr/>
        </p:nvPicPr>
        <p:blipFill>
          <a:blip r:embed="rId2"/>
          <a:stretch>
            <a:fillRect/>
          </a:stretch>
        </p:blipFill>
        <p:spPr>
          <a:xfrm>
            <a:off x="1835697" y="3974292"/>
            <a:ext cx="5256584" cy="27312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00232" y="357166"/>
            <a:ext cx="53578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Calibri" pitchFamily="34" charset="0"/>
                <a:ea typeface="Times New Roman" pitchFamily="18" charset="0"/>
              </a:rPr>
              <a:t>Робот-сканер многократно ускоряет оцифровку библиотек</a:t>
            </a:r>
            <a:endParaRPr kumimoji="0" lang="ru-RU" sz="2400" b="1"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pic>
        <p:nvPicPr>
          <p:cNvPr id="24577" name="Рисунок 139" descr="http://www.membrana.ru/storage/img/k/kdp.jpg"/>
          <p:cNvPicPr>
            <a:picLocks noChangeAspect="1" noChangeArrowheads="1"/>
          </p:cNvPicPr>
          <p:nvPr/>
        </p:nvPicPr>
        <p:blipFill>
          <a:blip r:embed="rId2"/>
          <a:srcRect/>
          <a:stretch>
            <a:fillRect/>
          </a:stretch>
        </p:blipFill>
        <p:spPr bwMode="auto">
          <a:xfrm>
            <a:off x="2857488" y="714356"/>
            <a:ext cx="2428892" cy="1857388"/>
          </a:xfrm>
          <a:prstGeom prst="rect">
            <a:avLst/>
          </a:prstGeom>
          <a:noFill/>
        </p:spPr>
      </p:pic>
      <p:sp>
        <p:nvSpPr>
          <p:cNvPr id="24579" name="Rectangle 3"/>
          <p:cNvSpPr>
            <a:spLocks noChangeArrowheads="1"/>
          </p:cNvSpPr>
          <p:nvPr/>
        </p:nvSpPr>
        <p:spPr bwMode="auto">
          <a:xfrm>
            <a:off x="357158" y="2664076"/>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rPr>
              <a:t>      Аппарат </a:t>
            </a:r>
            <a:r>
              <a:rPr kumimoji="0" lang="ru-RU" sz="1600" b="0" i="0" u="none" strike="noStrike" cap="none" normalizeH="0" baseline="0" dirty="0">
                <a:ln>
                  <a:noFill/>
                </a:ln>
                <a:solidFill>
                  <a:schemeClr val="tx1"/>
                </a:solidFill>
                <a:effectLst/>
                <a:latin typeface="Calibri" pitchFamily="34" charset="0"/>
                <a:ea typeface="Times New Roman" pitchFamily="18" charset="0"/>
                <a:hlinkClick r:id="rId3"/>
              </a:rPr>
              <a:t>APT BookScan 1200</a:t>
            </a:r>
            <a:r>
              <a:rPr kumimoji="0" lang="ru-RU" sz="1600" b="0" i="0" u="none" strike="noStrike" cap="none" normalizeH="0" baseline="0" dirty="0">
                <a:ln>
                  <a:noFill/>
                </a:ln>
                <a:solidFill>
                  <a:schemeClr val="tx1"/>
                </a:solidFill>
                <a:effectLst/>
                <a:latin typeface="Calibri" pitchFamily="34" charset="0"/>
                <a:ea typeface="Times New Roman" pitchFamily="18" charset="0"/>
              </a:rPr>
              <a:t> — первый в мире робот-сканер книг — создан компанией </a:t>
            </a:r>
            <a:r>
              <a:rPr kumimoji="0" lang="ru-RU" sz="1600" b="0" i="0" u="none" strike="noStrike" cap="none" normalizeH="0" baseline="0" dirty="0">
                <a:ln>
                  <a:noFill/>
                </a:ln>
                <a:solidFill>
                  <a:schemeClr val="tx1"/>
                </a:solidFill>
                <a:effectLst/>
                <a:latin typeface="Calibri" pitchFamily="34" charset="0"/>
                <a:ea typeface="Times New Roman" pitchFamily="18" charset="0"/>
                <a:hlinkClick r:id="rId4"/>
              </a:rPr>
              <a:t>Kirtas</a:t>
            </a:r>
            <a:r>
              <a:rPr kumimoji="0" lang="ru-RU" sz="1600" b="0" i="0" u="none" strike="noStrike" cap="none" normalizeH="0" baseline="0" dirty="0">
                <a:ln>
                  <a:noFill/>
                </a:ln>
                <a:solidFill>
                  <a:schemeClr val="tx1"/>
                </a:solidFill>
                <a:effectLst/>
                <a:latin typeface="Calibri" pitchFamily="34" charset="0"/>
                <a:ea typeface="Times New Roman" pitchFamily="18" charset="0"/>
              </a:rPr>
              <a:t> в содружестве с исследовательским центром </a:t>
            </a:r>
            <a:r>
              <a:rPr kumimoji="0" lang="ru-RU" sz="1600" b="0" i="0" u="none" strike="noStrike" cap="none" normalizeH="0" baseline="0" dirty="0">
                <a:ln>
                  <a:noFill/>
                </a:ln>
                <a:solidFill>
                  <a:schemeClr val="tx1"/>
                </a:solidFill>
                <a:effectLst/>
                <a:latin typeface="Calibri" pitchFamily="34" charset="0"/>
                <a:ea typeface="Times New Roman" pitchFamily="18" charset="0"/>
                <a:hlinkClick r:id="rId5"/>
              </a:rPr>
              <a:t>Xerox PARC</a:t>
            </a:r>
            <a:r>
              <a:rPr kumimoji="0" lang="ru-RU" sz="1600" b="0" i="0" u="none" strike="noStrike" cap="none" normalizeH="0" baseline="0" dirty="0">
                <a:ln>
                  <a:noFill/>
                </a:ln>
                <a:solidFill>
                  <a:schemeClr val="tx1"/>
                </a:solidFill>
                <a:effectLst/>
                <a:latin typeface="Calibri" pitchFamily="34" charset="0"/>
                <a:ea typeface="Times New Roman" pitchFamily="18" charset="0"/>
              </a:rPr>
              <a:t>.</a:t>
            </a:r>
            <a:endParaRPr kumimoji="0" lang="ru-RU"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Calibri" pitchFamily="34" charset="0"/>
                <a:ea typeface="Times New Roman" pitchFamily="18" charset="0"/>
              </a:rPr>
              <a:t>Книга укладывается в аппарат и раскрывается на угол 110 градусов («комфортный» режим для старых изданий). </a:t>
            </a:r>
            <a:endParaRPr kumimoji="0" lang="ru-RU"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Calibri" pitchFamily="34" charset="0"/>
                <a:ea typeface="Times New Roman" pitchFamily="18" charset="0"/>
              </a:rPr>
              <a:t>Автоматика аккуратно переворачивает страницы, следя за тем, чтобы не было пропусков, и аккуратно прижимает их к книге перед каждым снимком. Специальное крепление подстраивается под корешок любой книги и изменение его положения по мере перелистывания страниц.</a:t>
            </a:r>
            <a:endParaRPr kumimoji="0" lang="ru-RU"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rPr>
              <a:t>      Создатели </a:t>
            </a:r>
            <a:r>
              <a:rPr kumimoji="0" lang="ru-RU" sz="1600" b="0" i="0" u="none" strike="noStrike" cap="none" normalizeH="0" baseline="0" dirty="0">
                <a:ln>
                  <a:noFill/>
                </a:ln>
                <a:solidFill>
                  <a:schemeClr val="tx1"/>
                </a:solidFill>
                <a:effectLst/>
                <a:latin typeface="Calibri" pitchFamily="34" charset="0"/>
                <a:ea typeface="Times New Roman" pitchFamily="18" charset="0"/>
              </a:rPr>
              <a:t>машины утверждают, что её обращение с бумагой даже более нежное, чем у человека, но при этом сканирование идёт быстрое и неустанное. Людям лишь остаётся менять книги в машине.</a:t>
            </a:r>
            <a:endParaRPr kumimoji="0" lang="ru-RU"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Calibri" pitchFamily="34" charset="0"/>
                <a:ea typeface="Times New Roman" pitchFamily="18" charset="0"/>
              </a:rPr>
              <a:t>Система поворачивающихся зеркал и цифровая камера (с возможностью трансфокации для подстройки к разным форматам книг) делает два кадра на каждом развороте. Так аппарат переводит в цифровую форму по 1200 страниц в час. Разрешение снимков — 16,6 мегапикселя. Цвет — 36 бит или чёрно-белое изображение, на выбор.</a:t>
            </a:r>
            <a:endParaRPr kumimoji="0" lang="ru-RU"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9" descr="http://www.membrana.ru/storage/img/i/iv2.jpg"/>
          <p:cNvPicPr>
            <a:picLocks noChangeAspect="1" noChangeArrowheads="1"/>
          </p:cNvPicPr>
          <p:nvPr/>
        </p:nvPicPr>
        <p:blipFill>
          <a:blip r:embed="rId2"/>
          <a:srcRect/>
          <a:stretch>
            <a:fillRect/>
          </a:stretch>
        </p:blipFill>
        <p:spPr bwMode="auto">
          <a:xfrm>
            <a:off x="142844" y="857232"/>
            <a:ext cx="1714500" cy="1714500"/>
          </a:xfrm>
          <a:prstGeom prst="rect">
            <a:avLst/>
          </a:prstGeom>
          <a:noFill/>
        </p:spPr>
      </p:pic>
      <p:sp>
        <p:nvSpPr>
          <p:cNvPr id="27651" name="Rectangle 3"/>
          <p:cNvSpPr>
            <a:spLocks noChangeArrowheads="1"/>
          </p:cNvSpPr>
          <p:nvPr/>
        </p:nvSpPr>
        <p:spPr bwMode="auto">
          <a:xfrm rot="10800000" flipV="1">
            <a:off x="2071670" y="456869"/>
            <a:ext cx="6858048"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400" b="1" dirty="0"/>
              <a:t>Роботы-библиотекари в Испании…</a:t>
            </a:r>
            <a:endParaRPr lang="ru-RU" sz="1400" dirty="0"/>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rPr>
              <a:t>     Группа </a:t>
            </a:r>
            <a:r>
              <a:rPr kumimoji="0" lang="ru-RU" sz="1400" b="0" i="0" u="none" strike="noStrike" cap="none" normalizeH="0" baseline="0" dirty="0">
                <a:ln>
                  <a:noFill/>
                </a:ln>
                <a:solidFill>
                  <a:schemeClr val="tx1"/>
                </a:solidFill>
                <a:effectLst/>
                <a:latin typeface="Calibri" pitchFamily="34" charset="0"/>
                <a:ea typeface="Times New Roman" pitchFamily="18" charset="0"/>
              </a:rPr>
              <a:t>испанских ученых из Университета имени </a:t>
            </a:r>
            <a:r>
              <a:rPr kumimoji="0" lang="ru-RU" sz="1400" b="0" i="0" u="none" strike="noStrike" cap="none" normalizeH="0" baseline="0" dirty="0" err="1">
                <a:ln>
                  <a:noFill/>
                </a:ln>
                <a:solidFill>
                  <a:schemeClr val="tx1"/>
                </a:solidFill>
                <a:effectLst/>
                <a:latin typeface="Calibri" pitchFamily="34" charset="0"/>
                <a:ea typeface="Times New Roman" pitchFamily="18" charset="0"/>
              </a:rPr>
              <a:t>Хайме</a:t>
            </a:r>
            <a:r>
              <a:rPr kumimoji="0" lang="ru-RU" sz="1400" b="0" i="0" u="none" strike="noStrike" cap="none" normalizeH="0" baseline="0" dirty="0">
                <a:ln>
                  <a:noFill/>
                </a:ln>
                <a:solidFill>
                  <a:schemeClr val="tx1"/>
                </a:solidFill>
                <a:effectLst/>
                <a:latin typeface="Calibri" pitchFamily="34" charset="0"/>
                <a:ea typeface="Times New Roman" pitchFamily="18" charset="0"/>
              </a:rPr>
              <a:t> I создала опытный образец робота-библиотекаря. Новое изобретение получило название UJI </a:t>
            </a:r>
            <a:r>
              <a:rPr kumimoji="0" lang="ru-RU" sz="1400" b="0" i="0" u="none" strike="noStrike" cap="none" normalizeH="0" baseline="0" dirty="0" err="1">
                <a:ln>
                  <a:noFill/>
                </a:ln>
                <a:solidFill>
                  <a:schemeClr val="tx1"/>
                </a:solidFill>
                <a:effectLst/>
                <a:latin typeface="Calibri" pitchFamily="34" charset="0"/>
                <a:ea typeface="Times New Roman" pitchFamily="18" charset="0"/>
              </a:rPr>
              <a:t>Online</a:t>
            </a:r>
            <a:r>
              <a:rPr kumimoji="0" lang="ru-RU" sz="1400" b="0" i="0" u="none" strike="noStrike" cap="none" normalizeH="0" baseline="0" dirty="0">
                <a:ln>
                  <a:noFill/>
                </a:ln>
                <a:solidFill>
                  <a:schemeClr val="tx1"/>
                </a:solidFill>
                <a:effectLst/>
                <a:latin typeface="Calibri" pitchFamily="34" charset="0"/>
                <a:ea typeface="Times New Roman" pitchFamily="18" charset="0"/>
              </a:rPr>
              <a:t> </a:t>
            </a:r>
            <a:r>
              <a:rPr kumimoji="0" lang="ru-RU" sz="1400" b="0" i="0" u="none" strike="noStrike" cap="none" normalizeH="0" baseline="0" dirty="0" err="1">
                <a:ln>
                  <a:noFill/>
                </a:ln>
                <a:solidFill>
                  <a:schemeClr val="tx1"/>
                </a:solidFill>
                <a:effectLst/>
                <a:latin typeface="Calibri" pitchFamily="34" charset="0"/>
                <a:ea typeface="Times New Roman" pitchFamily="18" charset="0"/>
              </a:rPr>
              <a:t>Robot</a:t>
            </a:r>
            <a:r>
              <a:rPr kumimoji="0" lang="ru-RU" sz="1400" b="0" i="0" u="none" strike="noStrike" cap="none" normalizeH="0" baseline="0" dirty="0">
                <a:ln>
                  <a:noFill/>
                </a:ln>
                <a:solidFill>
                  <a:schemeClr val="tx1"/>
                </a:solidFill>
                <a:effectLst/>
                <a:latin typeface="Calibri" pitchFamily="34" charset="0"/>
                <a:ea typeface="Times New Roman" pitchFamily="18" charset="0"/>
              </a:rPr>
              <a:t>. «Библиотекарь» представляет собой манипулятор на трех колесах, оснащенный инфракрасными датчиками, позволяющими ему передвигаться, сканером, с помощью которого он способен читать название и найти нужную книгу. Также он оснащен системой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rPr>
              <a:t>распознавания </a:t>
            </a:r>
            <a:r>
              <a:rPr kumimoji="0" lang="ru-RU" sz="1400" b="0" i="0" u="none" strike="noStrike" cap="none" normalizeH="0" baseline="0" dirty="0">
                <a:ln>
                  <a:noFill/>
                </a:ln>
                <a:solidFill>
                  <a:schemeClr val="tx1"/>
                </a:solidFill>
                <a:effectLst/>
                <a:latin typeface="Calibri" pitchFamily="34" charset="0"/>
                <a:ea typeface="Times New Roman" pitchFamily="18" charset="0"/>
              </a:rPr>
              <a:t>речи, которая позволяет ему получить заказы от посетителей.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rPr>
              <a:t>        После </a:t>
            </a:r>
            <a:r>
              <a:rPr kumimoji="0" lang="ru-RU" sz="1400" b="0" i="0" u="none" strike="noStrike" cap="none" normalizeH="0" baseline="0" dirty="0">
                <a:ln>
                  <a:noFill/>
                </a:ln>
                <a:solidFill>
                  <a:schemeClr val="tx1"/>
                </a:solidFill>
                <a:effectLst/>
                <a:latin typeface="Calibri" pitchFamily="34" charset="0"/>
                <a:ea typeface="Times New Roman" pitchFamily="18" charset="0"/>
              </a:rPr>
              <a:t>того как главный компьютер обработает заказ, роботу сообщается информация о предположительном местонахождении книги. После чего UJI </a:t>
            </a:r>
            <a:r>
              <a:rPr kumimoji="0" lang="ru-RU" sz="1400" b="0" i="0" u="none" strike="noStrike" cap="none" normalizeH="0" baseline="0" dirty="0" err="1">
                <a:ln>
                  <a:noFill/>
                </a:ln>
                <a:solidFill>
                  <a:schemeClr val="tx1"/>
                </a:solidFill>
                <a:effectLst/>
                <a:latin typeface="Calibri" pitchFamily="34" charset="0"/>
                <a:ea typeface="Times New Roman" pitchFamily="18" charset="0"/>
              </a:rPr>
              <a:t>Online</a:t>
            </a:r>
            <a:r>
              <a:rPr kumimoji="0" lang="ru-RU" sz="1400" b="0" i="0" u="none" strike="noStrike" cap="none" normalizeH="0" baseline="0" dirty="0">
                <a:ln>
                  <a:noFill/>
                </a:ln>
                <a:solidFill>
                  <a:schemeClr val="tx1"/>
                </a:solidFill>
                <a:effectLst/>
                <a:latin typeface="Calibri" pitchFamily="34" charset="0"/>
                <a:ea typeface="Times New Roman" pitchFamily="18" charset="0"/>
              </a:rPr>
              <a:t> </a:t>
            </a:r>
            <a:r>
              <a:rPr kumimoji="0" lang="ru-RU" sz="1400" b="0" i="0" u="none" strike="noStrike" cap="none" normalizeH="0" baseline="0" dirty="0" err="1">
                <a:ln>
                  <a:noFill/>
                </a:ln>
                <a:solidFill>
                  <a:schemeClr val="tx1"/>
                </a:solidFill>
                <a:effectLst/>
                <a:latin typeface="Calibri" pitchFamily="34" charset="0"/>
                <a:ea typeface="Times New Roman" pitchFamily="18" charset="0"/>
              </a:rPr>
              <a:t>Robot</a:t>
            </a:r>
            <a:r>
              <a:rPr kumimoji="0" lang="ru-RU" sz="1400" b="0" i="0" u="none" strike="noStrike" cap="none" normalizeH="0" baseline="0" dirty="0">
                <a:ln>
                  <a:noFill/>
                </a:ln>
                <a:solidFill>
                  <a:schemeClr val="tx1"/>
                </a:solidFill>
                <a:effectLst/>
                <a:latin typeface="Calibri" pitchFamily="34" charset="0"/>
                <a:ea typeface="Times New Roman" pitchFamily="18" charset="0"/>
              </a:rPr>
              <a:t> едет в указанное место и просматривает книги в радиусе четырех метров. Найдя нужную книгу, он приносит ее посетителю. Чтобы робот не приносил вреда книгам, его оснастили специальной системой, рассчитывающей силу захвата.</a:t>
            </a:r>
            <a:endParaRPr kumimoji="0" lang="ru-RU" sz="12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Calibri" pitchFamily="34" charset="0"/>
                <a:ea typeface="Times New Roman" pitchFamily="18" charset="0"/>
              </a:rPr>
              <a:t>…И в Японии</a:t>
            </a:r>
            <a:endParaRPr kumimoji="0" lang="ru-RU"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a:t>
            </a:r>
            <a:r>
              <a:rPr kumimoji="0" lang="ru-RU"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Японии создан робот, который позволяет читать книги в библиотеке, не заходя в нее. Он представляет собой коробку  , передавая содержание на дисплей пользователя. Робот предназначен для занятых людей, у которых нет времени ходить по библиотекам. Теперь они могут читать книги, даже если библиотека закрыта. Пока металлический библиотекарь может вытаскивать неплотно стоящие книги и не способен возвращать их обратно. Однако создатели готовы заняться его доводкой и модернизацией</a:t>
            </a:r>
            <a:r>
              <a:rPr kumimoji="0" lang="ru-RU" sz="900" b="0" i="0" u="none" strike="noStrike" cap="none" normalizeH="0" baseline="0" dirty="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pic>
        <p:nvPicPr>
          <p:cNvPr id="8" name="Рисунок 7" descr="http://3.bp.blogspot.com/-ZdHZOFdERMY/U6wFvCrg7gI/AAAAAAAAH4g/JP9t9WfwQW8/s1600/2.jpg">
            <a:hlinkClick r:id="rId3"/>
          </p:cNvPr>
          <p:cNvPicPr/>
          <p:nvPr/>
        </p:nvPicPr>
        <p:blipFill>
          <a:blip r:embed="rId4"/>
          <a:srcRect/>
          <a:stretch>
            <a:fillRect/>
          </a:stretch>
        </p:blipFill>
        <p:spPr bwMode="auto">
          <a:xfrm>
            <a:off x="142844" y="4500570"/>
            <a:ext cx="1419225" cy="1905000"/>
          </a:xfrm>
          <a:prstGeom prst="rect">
            <a:avLst/>
          </a:prstGeom>
          <a:noFill/>
          <a:ln w="9525">
            <a:noFill/>
            <a:miter lim="800000"/>
            <a:headEnd/>
            <a:tailEnd/>
          </a:ln>
        </p:spPr>
      </p:pic>
      <p:sp>
        <p:nvSpPr>
          <p:cNvPr id="10" name="TextBox 9"/>
          <p:cNvSpPr txBox="1"/>
          <p:nvPr/>
        </p:nvSpPr>
        <p:spPr>
          <a:xfrm>
            <a:off x="2071670" y="4857761"/>
            <a:ext cx="6643734" cy="2031325"/>
          </a:xfrm>
          <a:prstGeom prst="rect">
            <a:avLst/>
          </a:prstGeom>
          <a:noFill/>
        </p:spPr>
        <p:txBody>
          <a:bodyPr wrap="square" rtlCol="0">
            <a:spAutoFit/>
          </a:bodyPr>
          <a:lstStyle/>
          <a:p>
            <a:r>
              <a:rPr lang="ru-RU" sz="1400" b="1" dirty="0" smtClean="0">
                <a:latin typeface="Calibri" pitchFamily="34" charset="0"/>
              </a:rPr>
              <a:t>     А </a:t>
            </a:r>
            <a:r>
              <a:rPr lang="ru-RU" sz="1400" b="1" dirty="0">
                <a:latin typeface="Calibri" pitchFamily="34" charset="0"/>
              </a:rPr>
              <a:t>публичная библиотека </a:t>
            </a:r>
            <a:r>
              <a:rPr lang="ru-RU" sz="1400" b="1" dirty="0" err="1">
                <a:latin typeface="Calibri" pitchFamily="34" charset="0"/>
              </a:rPr>
              <a:t>Фуллертона</a:t>
            </a:r>
            <a:r>
              <a:rPr lang="ru-RU" sz="1400" b="1" dirty="0">
                <a:latin typeface="Calibri" pitchFamily="34" charset="0"/>
              </a:rPr>
              <a:t> (Калифорния) </a:t>
            </a:r>
            <a:r>
              <a:rPr lang="ru-RU" sz="1400" dirty="0">
                <a:latin typeface="Calibri" pitchFamily="34" charset="0"/>
              </a:rPr>
              <a:t>имеет книжные автоматы на станции </a:t>
            </a:r>
            <a:r>
              <a:rPr lang="ru-RU" sz="1400" dirty="0" err="1">
                <a:latin typeface="Calibri" pitchFamily="34" charset="0"/>
              </a:rPr>
              <a:t>Metrolink</a:t>
            </a:r>
            <a:r>
              <a:rPr lang="ru-RU" sz="1400" dirty="0">
                <a:latin typeface="Calibri" pitchFamily="34" charset="0"/>
              </a:rPr>
              <a:t>. Как и в торговом автомате, книга выбирается с помощью клавиатуры, а затем попадает через вращающуюся дверцу в нижнюю часть машины. Квитанция с указанием срока возврата также предоставляется. Удобный приемник для возвращения книг расположен рядом с машиной, что позволяет быстро вернуть книгу. Автомат имеет емкость в 500 книг и полностью интегрирован с системой проверки библиотеки. Финансируется за счет библиотечных услуг и гранта. </a:t>
            </a:r>
          </a:p>
          <a:p>
            <a:endParaRPr lang="ru-RU" sz="1400"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40004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40004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228</TotalTime>
  <Words>1050</Words>
  <Application>Microsoft Office PowerPoint</Application>
  <PresentationFormat>Экран (4:3)</PresentationFormat>
  <Paragraphs>46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Роботы осваивают специальность библиотекаря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Роботы осваивают специальность библиотекаря</dc:title>
  <cp:lastModifiedBy>lib2-4</cp:lastModifiedBy>
  <cp:revision>30</cp:revision>
  <dcterms:modified xsi:type="dcterms:W3CDTF">2017-04-27T12:43:42Z</dcterms:modified>
</cp:coreProperties>
</file>