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6"/>
  </p:notesMasterIdLst>
  <p:sldIdLst>
    <p:sldId id="269" r:id="rId2"/>
    <p:sldId id="258" r:id="rId3"/>
    <p:sldId id="259" r:id="rId4"/>
    <p:sldId id="256" r:id="rId5"/>
    <p:sldId id="257" r:id="rId6"/>
    <p:sldId id="260" r:id="rId7"/>
    <p:sldId id="261" r:id="rId8"/>
    <p:sldId id="262" r:id="rId9"/>
    <p:sldId id="263" r:id="rId10"/>
    <p:sldId id="264" r:id="rId11"/>
    <p:sldId id="265" r:id="rId12"/>
    <p:sldId id="266" r:id="rId13"/>
    <p:sldId id="268"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87F15-484B-46C1-82AC-10443C62865F}" type="datetimeFigureOut">
              <a:rPr lang="ru-RU" smtClean="0"/>
              <a:pPr/>
              <a:t>28.12.2020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100CF-A180-4937-841E-8353F63BDA9D}" type="slidenum">
              <a:rPr lang="ru-RU" smtClean="0"/>
              <a:pPr/>
              <a:t>‹#›</a:t>
            </a:fld>
            <a:endParaRPr lang="ru-RU"/>
          </a:p>
        </p:txBody>
      </p:sp>
    </p:spTree>
    <p:extLst>
      <p:ext uri="{BB962C8B-B14F-4D97-AF65-F5344CB8AC3E}">
        <p14:creationId xmlns:p14="http://schemas.microsoft.com/office/powerpoint/2010/main" val="6132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CB73135-1681-46E4-A1FD-86A210306AB5}" type="datetimeFigureOut">
              <a:rPr lang="ru-RU" smtClean="0"/>
              <a:pPr/>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4603C6-FE93-4DDA-8E39-E92C27911FB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B73135-1681-46E4-A1FD-86A210306AB5}" type="datetimeFigureOut">
              <a:rPr lang="ru-RU" smtClean="0"/>
              <a:pPr/>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4603C6-FE93-4DDA-8E39-E92C27911FB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B73135-1681-46E4-A1FD-86A210306AB5}" type="datetimeFigureOut">
              <a:rPr lang="ru-RU" smtClean="0"/>
              <a:pPr/>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4603C6-FE93-4DDA-8E39-E92C27911FB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B73135-1681-46E4-A1FD-86A210306AB5}" type="datetimeFigureOut">
              <a:rPr lang="ru-RU" smtClean="0"/>
              <a:pPr/>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4603C6-FE93-4DDA-8E39-E92C27911FB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CB73135-1681-46E4-A1FD-86A210306AB5}" type="datetimeFigureOut">
              <a:rPr lang="ru-RU" smtClean="0"/>
              <a:pPr/>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4603C6-FE93-4DDA-8E39-E92C27911FB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CB73135-1681-46E4-A1FD-86A210306AB5}" type="datetimeFigureOut">
              <a:rPr lang="ru-RU" smtClean="0"/>
              <a:pPr/>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4603C6-FE93-4DDA-8E39-E92C27911FB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CB73135-1681-46E4-A1FD-86A210306AB5}" type="datetimeFigureOut">
              <a:rPr lang="ru-RU" smtClean="0"/>
              <a:pPr/>
              <a:t>28.12.2020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D4603C6-FE93-4DDA-8E39-E92C27911FB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CB73135-1681-46E4-A1FD-86A210306AB5}" type="datetimeFigureOut">
              <a:rPr lang="ru-RU" smtClean="0"/>
              <a:pPr/>
              <a:t>28.12.2020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D4603C6-FE93-4DDA-8E39-E92C27911FB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B73135-1681-46E4-A1FD-86A210306AB5}" type="datetimeFigureOut">
              <a:rPr lang="ru-RU" smtClean="0"/>
              <a:pPr/>
              <a:t>28.12.2020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D4603C6-FE93-4DDA-8E39-E92C27911FB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B73135-1681-46E4-A1FD-86A210306AB5}" type="datetimeFigureOut">
              <a:rPr lang="ru-RU" smtClean="0"/>
              <a:pPr/>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4603C6-FE93-4DDA-8E39-E92C27911FB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B73135-1681-46E4-A1FD-86A210306AB5}" type="datetimeFigureOut">
              <a:rPr lang="ru-RU" smtClean="0"/>
              <a:pPr/>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4603C6-FE93-4DDA-8E39-E92C27911FB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73135-1681-46E4-A1FD-86A210306AB5}" type="datetimeFigureOut">
              <a:rPr lang="ru-RU" smtClean="0"/>
              <a:pPr/>
              <a:t>28.12.2020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603C6-FE93-4DDA-8E39-E92C27911F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1073;&#1084;&#1101;.&#1086;&#1088;&#1075;/index.php/%D0%A4%D0%B0%D0%B9%D0%BB:Botkin_s.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233596" y="0"/>
            <a:ext cx="9414108" cy="6858000"/>
          </a:xfrm>
          <a:prstGeom prst="rect">
            <a:avLst/>
          </a:prstGeom>
        </p:spPr>
      </p:pic>
      <p:sp>
        <p:nvSpPr>
          <p:cNvPr id="27650" name="Rectangle 2"/>
          <p:cNvSpPr>
            <a:spLocks noChangeArrowheads="1"/>
          </p:cNvSpPr>
          <p:nvPr/>
        </p:nvSpPr>
        <p:spPr bwMode="auto">
          <a:xfrm>
            <a:off x="0" y="5419799"/>
            <a:ext cx="874846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a:ea typeface="Calibri" pitchFamily="34" charset="0"/>
                <a:cs typeface="Arial" pitchFamily="34" charset="0"/>
              </a:rPr>
              <a:t> </a:t>
            </a:r>
            <a:endParaRPr kumimoji="0" lang="ru-RU" sz="1600" b="1" i="1"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0" y="836712"/>
            <a:ext cx="9144000" cy="1323439"/>
          </a:xfrm>
          <a:prstGeom prst="rect">
            <a:avLst/>
          </a:prstGeom>
          <a:noFill/>
        </p:spPr>
        <p:txBody>
          <a:bodyPr wrap="square" rtlCol="0">
            <a:spAutoFit/>
          </a:bodyPr>
          <a:lstStyle/>
          <a:p>
            <a:pPr algn="ctr"/>
            <a:r>
              <a:rPr lang="ru-RU" sz="4000" b="1" i="1" dirty="0" smtClean="0">
                <a:latin typeface="Times New Roman" pitchFamily="18" charset="0"/>
                <a:cs typeface="Times New Roman" pitchFamily="18" charset="0"/>
              </a:rPr>
              <a:t>Вклад Боткина Сергея Петровича </a:t>
            </a:r>
          </a:p>
          <a:p>
            <a:pPr algn="ctr"/>
            <a:r>
              <a:rPr lang="ru-RU" sz="4000" b="1" i="1" dirty="0" smtClean="0">
                <a:latin typeface="Times New Roman" pitchFamily="18" charset="0"/>
                <a:cs typeface="Times New Roman" pitchFamily="18" charset="0"/>
              </a:rPr>
              <a:t>в медицину.</a:t>
            </a:r>
            <a:endParaRPr lang="ru-RU" sz="4000" b="1" i="1" dirty="0">
              <a:latin typeface="Times New Roman" pitchFamily="18" charset="0"/>
              <a:cs typeface="Times New Roman" pitchFamily="18" charset="0"/>
            </a:endParaRPr>
          </a:p>
        </p:txBody>
      </p:sp>
      <p:pic>
        <p:nvPicPr>
          <p:cNvPr id="9" name="Рисунок 8" descr="б9.jpg"/>
          <p:cNvPicPr>
            <a:picLocks noChangeAspect="1"/>
          </p:cNvPicPr>
          <p:nvPr/>
        </p:nvPicPr>
        <p:blipFill>
          <a:blip r:embed="rId3" cstate="print"/>
          <a:stretch>
            <a:fillRect/>
          </a:stretch>
        </p:blipFill>
        <p:spPr>
          <a:xfrm>
            <a:off x="467544" y="2276872"/>
            <a:ext cx="3096344" cy="3861048"/>
          </a:xfrm>
          <a:prstGeom prst="rect">
            <a:avLst/>
          </a:prstGeom>
          <a:effectLst>
            <a:softEdge rad="127000"/>
          </a:effectLst>
        </p:spPr>
      </p:pic>
      <p:sp>
        <p:nvSpPr>
          <p:cNvPr id="8" name="TextBox 7"/>
          <p:cNvSpPr txBox="1"/>
          <p:nvPr/>
        </p:nvSpPr>
        <p:spPr>
          <a:xfrm>
            <a:off x="6876256" y="5805264"/>
            <a:ext cx="2227148" cy="861774"/>
          </a:xfrm>
          <a:prstGeom prst="rect">
            <a:avLst/>
          </a:prstGeom>
          <a:noFill/>
        </p:spPr>
        <p:txBody>
          <a:bodyPr wrap="square" rtlCol="0">
            <a:spAutoFit/>
          </a:bodyPr>
          <a:lstStyle/>
          <a:p>
            <a:pPr>
              <a:defRPr/>
            </a:pPr>
            <a:r>
              <a:rPr lang="ru-RU" sz="1600" dirty="0" smtClean="0">
                <a:solidFill>
                  <a:schemeClr val="tx1">
                    <a:lumMod val="95000"/>
                    <a:lumOff val="5000"/>
                  </a:schemeClr>
                </a:solidFill>
                <a:latin typeface="Times New Roman" pitchFamily="18" charset="0"/>
                <a:cs typeface="Times New Roman" pitchFamily="18" charset="0"/>
              </a:rPr>
              <a:t>Зав. сектором  ОУЛ </a:t>
            </a:r>
          </a:p>
          <a:p>
            <a:pPr>
              <a:defRPr/>
            </a:pPr>
            <a:r>
              <a:rPr lang="ru-RU" sz="1600" dirty="0" smtClean="0">
                <a:solidFill>
                  <a:schemeClr val="tx1">
                    <a:lumMod val="95000"/>
                    <a:lumOff val="5000"/>
                  </a:schemeClr>
                </a:solidFill>
                <a:latin typeface="Times New Roman" pitchFamily="18" charset="0"/>
                <a:cs typeface="Times New Roman" pitchFamily="18" charset="0"/>
              </a:rPr>
              <a:t>Филатова Н.Н.</a:t>
            </a:r>
          </a:p>
          <a:p>
            <a:endParaRPr lang="ru-RU"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0" y="0"/>
            <a:ext cx="9126076" cy="6858000"/>
          </a:xfrm>
          <a:prstGeom prst="rect">
            <a:avLst/>
          </a:prstGeom>
        </p:spPr>
      </p:pic>
      <p:sp>
        <p:nvSpPr>
          <p:cNvPr id="23553" name="Rectangle 1"/>
          <p:cNvSpPr>
            <a:spLocks noChangeArrowheads="1"/>
          </p:cNvSpPr>
          <p:nvPr/>
        </p:nvSpPr>
        <p:spPr bwMode="auto">
          <a:xfrm>
            <a:off x="2123728" y="3274126"/>
            <a:ext cx="5400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   Кроме того, Боткин инициировал бесплатную медицинскую помощь для «бедных классов», а также заведовал постройкой Александровской барачной больницы (Санкт — Петербург).</a:t>
            </a:r>
            <a:r>
              <a:rPr kumimoji="0" lang="ru-RU" sz="16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Рисунок 6" descr="C:\Users\user\Desktop\D4KfdJjQ-8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88640"/>
            <a:ext cx="4968552" cy="2991070"/>
          </a:xfrm>
          <a:prstGeom prst="rect">
            <a:avLst/>
          </a:prstGeom>
          <a:noFill/>
          <a:ln>
            <a:noFill/>
          </a:ln>
        </p:spPr>
      </p:pic>
      <p:pic>
        <p:nvPicPr>
          <p:cNvPr id="8" name="Рисунок 7" descr="C:\Users\user\Desktop\Боткин  папка (3)\screen10.jpg"/>
          <p:cNvPicPr/>
          <p:nvPr/>
        </p:nvPicPr>
        <p:blipFill>
          <a:blip r:embed="rId4" cstate="print">
            <a:extLst>
              <a:ext uri="{28A0092B-C50C-407E-A947-70E740481C1C}">
                <a14:useLocalDpi xmlns:a14="http://schemas.microsoft.com/office/drawing/2010/main" val="0"/>
              </a:ext>
            </a:extLst>
          </a:blip>
          <a:srcRect l="3980" t="4887" r="28356" b="12037"/>
          <a:stretch>
            <a:fillRect/>
          </a:stretch>
        </p:blipFill>
        <p:spPr bwMode="auto">
          <a:xfrm>
            <a:off x="5292080" y="4077072"/>
            <a:ext cx="2088232" cy="2160240"/>
          </a:xfrm>
          <a:prstGeom prst="rect">
            <a:avLst/>
          </a:prstGeom>
          <a:noFill/>
          <a:ln>
            <a:noFill/>
          </a:ln>
        </p:spPr>
      </p:pic>
      <p:sp>
        <p:nvSpPr>
          <p:cNvPr id="9" name="TextBox 8"/>
          <p:cNvSpPr txBox="1"/>
          <p:nvPr/>
        </p:nvSpPr>
        <p:spPr>
          <a:xfrm>
            <a:off x="2771800" y="6309320"/>
            <a:ext cx="5616624" cy="338554"/>
          </a:xfrm>
          <a:prstGeom prst="rect">
            <a:avLst/>
          </a:prstGeom>
          <a:noFill/>
        </p:spPr>
        <p:txBody>
          <a:bodyPr wrap="square" rtlCol="0">
            <a:spAutoFit/>
          </a:bodyPr>
          <a:lstStyle/>
          <a:p>
            <a:r>
              <a:rPr lang="ru-RU" sz="1600" b="1" i="1" dirty="0" smtClean="0">
                <a:latin typeface="Times New Roman" pitchFamily="18" charset="0"/>
                <a:cs typeface="Times New Roman" pitchFamily="18" charset="0"/>
              </a:rPr>
              <a:t>Химико-физиологическая лаборатория Боткина</a:t>
            </a:r>
            <a:endParaRPr lang="ru-RU" sz="1600" b="1" i="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0" y="0"/>
            <a:ext cx="9251504" cy="6858000"/>
          </a:xfrm>
          <a:prstGeom prst="rect">
            <a:avLst/>
          </a:prstGeom>
        </p:spPr>
      </p:pic>
      <p:pic>
        <p:nvPicPr>
          <p:cNvPr id="5" name="Рисунок 4" descr="C:\Users\user\Desktop\9094_6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2656"/>
            <a:ext cx="2736304" cy="3384375"/>
          </a:xfrm>
          <a:prstGeom prst="rect">
            <a:avLst/>
          </a:prstGeom>
          <a:ln>
            <a:noFill/>
          </a:ln>
          <a:effectLst>
            <a:outerShdw blurRad="292100" dist="139700" dir="2700000" algn="tl" rotWithShape="0">
              <a:srgbClr val="333333">
                <a:alpha val="65000"/>
              </a:srgbClr>
            </a:outerShdw>
          </a:effectLst>
        </p:spPr>
      </p:pic>
      <p:sp>
        <p:nvSpPr>
          <p:cNvPr id="22529" name="Rectangle 1"/>
          <p:cNvSpPr>
            <a:spLocks noChangeArrowheads="1"/>
          </p:cNvSpPr>
          <p:nvPr/>
        </p:nvSpPr>
        <p:spPr bwMode="auto">
          <a:xfrm>
            <a:off x="1763688" y="3809226"/>
            <a:ext cx="561662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   Кроме врачебной практики Сергей Петрович занимался активной общественной деятельностью. В 1878 году его избрали председателем в Обществе русских врачей. В 1880 году стал издавать издание «Еженедельной клинической газеты</a:t>
            </a:r>
            <a:r>
              <a:rPr kumimoji="0" lang="ru-RU" sz="1600" b="1" i="1"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Он написал «Курс клиники внутренних болезней», который до сих пор является настольной книгой терапевтов. Его перу принадлежат 75 научных работ по терапии и фармакологии.</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0" y="0"/>
            <a:ext cx="9126076" cy="6858000"/>
          </a:xfrm>
          <a:prstGeom prst="rect">
            <a:avLst/>
          </a:prstGeom>
        </p:spPr>
      </p:pic>
      <p:pic>
        <p:nvPicPr>
          <p:cNvPr id="5" name="Рисунок 4" descr="б8.jpg"/>
          <p:cNvPicPr>
            <a:picLocks noChangeAspect="1"/>
          </p:cNvPicPr>
          <p:nvPr/>
        </p:nvPicPr>
        <p:blipFill>
          <a:blip r:embed="rId3" cstate="print"/>
          <a:stretch>
            <a:fillRect/>
          </a:stretch>
        </p:blipFill>
        <p:spPr>
          <a:xfrm>
            <a:off x="6300192" y="404664"/>
            <a:ext cx="1974045" cy="2886340"/>
          </a:xfrm>
          <a:prstGeom prst="rect">
            <a:avLst/>
          </a:prstGeom>
          <a:ln>
            <a:noFill/>
          </a:ln>
          <a:effectLst>
            <a:outerShdw blurRad="292100" dist="139700" dir="2700000" algn="tl" rotWithShape="0">
              <a:srgbClr val="333333">
                <a:alpha val="65000"/>
              </a:srgbClr>
            </a:outerShdw>
          </a:effectLst>
        </p:spPr>
      </p:pic>
      <p:sp>
        <p:nvSpPr>
          <p:cNvPr id="28673" name="Rectangle 1"/>
          <p:cNvSpPr>
            <a:spLocks noChangeArrowheads="1"/>
          </p:cNvSpPr>
          <p:nvPr/>
        </p:nvSpPr>
        <p:spPr bwMode="auto">
          <a:xfrm>
            <a:off x="395536" y="1542584"/>
            <a:ext cx="554461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   Боткин, будучи председателем Подкомиссии по школьно-санитарному надзору, занимался организацией борьбы с эпидемией скарлатины и дифтерита.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   </a:t>
            </a:r>
            <a:r>
              <a:rPr kumimoji="0" lang="ru-RU" sz="1600" b="1" i="1"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С. П. Боткин требовал от врача осторожного подхода к лечению больного, обоснованно вытекающего из понимания сущности болезни и патогенеза ее симптомов. Он возражал против эксперимента на больных, т. к. «медицина наша далеко еще не стоит на почве точной науки, и всегда надо иметь в виду тот спасительный страх, чтобы не повредить больному».</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TextBox 6"/>
          <p:cNvSpPr txBox="1"/>
          <p:nvPr/>
        </p:nvSpPr>
        <p:spPr>
          <a:xfrm>
            <a:off x="323528" y="5157192"/>
            <a:ext cx="7056784" cy="523220"/>
          </a:xfrm>
          <a:prstGeom prst="rect">
            <a:avLst/>
          </a:prstGeom>
          <a:noFill/>
        </p:spPr>
        <p:txBody>
          <a:bodyPr wrap="square" rtlCol="0">
            <a:spAutoFit/>
          </a:bodyPr>
          <a:lstStyle/>
          <a:p>
            <a:pPr lvl="0" eaLnBrk="0" fontAlgn="base" hangingPunct="0">
              <a:spcBef>
                <a:spcPct val="0"/>
              </a:spcBef>
              <a:spcAft>
                <a:spcPct val="0"/>
              </a:spcAft>
              <a:tabLst>
                <a:tab pos="5356225"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Аринкин,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Боткин / 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Аринкин, 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Фарбер.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Гос</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Изд-во мед. Лит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1948.</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0" y="0"/>
            <a:ext cx="9126076" cy="6858000"/>
          </a:xfrm>
          <a:prstGeom prst="rect">
            <a:avLst/>
          </a:prstGeom>
        </p:spPr>
      </p:pic>
      <p:pic>
        <p:nvPicPr>
          <p:cNvPr id="5" name="Рисунок 4" descr="C:\Users\user\Desktop\Боткин  папка (3)\Сергей_Петрович_Боткин_(Крамской).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88640"/>
            <a:ext cx="3168352" cy="3912160"/>
          </a:xfrm>
          <a:prstGeom prst="rect">
            <a:avLst/>
          </a:prstGeom>
          <a:noFill/>
          <a:ln>
            <a:noFill/>
          </a:ln>
        </p:spPr>
      </p:pic>
      <p:sp>
        <p:nvSpPr>
          <p:cNvPr id="7" name="Прямоугольник 6"/>
          <p:cNvSpPr/>
          <p:nvPr/>
        </p:nvSpPr>
        <p:spPr>
          <a:xfrm>
            <a:off x="539552" y="4365104"/>
            <a:ext cx="8064896" cy="2308324"/>
          </a:xfrm>
          <a:prstGeom prst="rect">
            <a:avLst/>
          </a:prstGeom>
        </p:spPr>
        <p:txBody>
          <a:bodyPr wrap="square">
            <a:spAutoFit/>
          </a:bodyPr>
          <a:lstStyle/>
          <a:p>
            <a:pPr lvl="0" algn="just" fontAlgn="base">
              <a:spcBef>
                <a:spcPct val="0"/>
              </a:spcBef>
              <a:spcAft>
                <a:spcPct val="0"/>
              </a:spcAft>
            </a:pPr>
            <a:r>
              <a:rPr kumimoji="0" lang="ru-RU" b="1" i="1"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Сергею Петровичу Боткину полностью соответствует выражение «светя другим, сгораю сам». Напряжённая работа, , всего несколько часов сна в сутки, подорвали его здоровье. Несмотря на выдающиеся способности врача, он мало внимания уделял себе, хотя понимал, что у него прогрессирует заболевание сердца. В 1889 году, когда сердечные приступы стали беспокоить его всё чаще, Сергей Петрович выехал на лечение во Францию на курорт Монтень. Здесь 24 февраля того же года Боткин скончался от тяжёлого инфаркта.</a:t>
            </a:r>
            <a:endParaRPr kumimoji="0" lang="ru-RU"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270108" y="0"/>
            <a:ext cx="9414108" cy="6858000"/>
          </a:xfrm>
          <a:prstGeom prst="rect">
            <a:avLst/>
          </a:prstGeom>
        </p:spPr>
      </p:pic>
      <p:pic>
        <p:nvPicPr>
          <p:cNvPr id="8" name="Рисунок 7" descr="C:\Users\user\Desktop\fsxt5VTyWL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60648"/>
            <a:ext cx="3384376" cy="4344867"/>
          </a:xfrm>
          <a:prstGeom prst="rect">
            <a:avLst/>
          </a:prstGeom>
          <a:noFill/>
          <a:ln>
            <a:noFill/>
          </a:ln>
        </p:spPr>
      </p:pic>
      <p:sp>
        <p:nvSpPr>
          <p:cNvPr id="27650" name="Rectangle 2"/>
          <p:cNvSpPr>
            <a:spLocks noChangeArrowheads="1"/>
          </p:cNvSpPr>
          <p:nvPr/>
        </p:nvSpPr>
        <p:spPr bwMode="auto">
          <a:xfrm>
            <a:off x="179512" y="4634969"/>
            <a:ext cx="856895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ru-RU" sz="16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Для молодых поколений жизнь Боткина поучительна еще и тем, что, будучи вся отдана на благо других, на облегчение чужих страданий, она служила для него самого источником полного нравственного удовлетворения и самых чистых наслаждений, так что и умирая он не переставал повторять, что нет большего счастья на земле, как этот непрерывный и самоотверженный труд на пользу ближних, а самым веским подтверждением искренности его слов может быть приведено то, что из пяти оставшихся после него сыновей трое, по его совету, избрали для себя медицинскую карьеру.</a:t>
            </a:r>
            <a:endParaRPr kumimoji="0" lang="ru-RU" sz="16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0" y="0"/>
            <a:ext cx="9126076" cy="7046640"/>
          </a:xfrm>
          <a:prstGeom prst="rect">
            <a:avLst/>
          </a:prstGeom>
        </p:spPr>
      </p:pic>
      <p:pic>
        <p:nvPicPr>
          <p:cNvPr id="5" name="Рисунок 4" descr="C:\Users\user\Desktop\Боткин  папка (3)\maxresdefault.jpg"/>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67544" y="980728"/>
            <a:ext cx="8208912" cy="5040560"/>
          </a:xfrm>
          <a:prstGeom prst="rect">
            <a:avLst/>
          </a:prstGeom>
          <a:solidFill>
            <a:schemeClr val="tx1">
              <a:lumMod val="50000"/>
              <a:lumOff val="50000"/>
            </a:schemeClr>
          </a:solidFill>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108520" y="-162336"/>
            <a:ext cx="9342100" cy="7020336"/>
          </a:xfrm>
          <a:prstGeom prst="rect">
            <a:avLst/>
          </a:prstGeom>
        </p:spPr>
      </p:pic>
      <p:pic>
        <p:nvPicPr>
          <p:cNvPr id="5" name="Рисунок 4" descr="БОТКИН Сергей Петрович">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260648"/>
            <a:ext cx="2160240" cy="2753360"/>
          </a:xfrm>
          <a:prstGeom prst="rect">
            <a:avLst/>
          </a:prstGeom>
          <a:noFill/>
          <a:ln>
            <a:noFill/>
          </a:ln>
        </p:spPr>
      </p:pic>
      <p:sp>
        <p:nvSpPr>
          <p:cNvPr id="7" name="TextBox 6"/>
          <p:cNvSpPr txBox="1"/>
          <p:nvPr/>
        </p:nvSpPr>
        <p:spPr>
          <a:xfrm>
            <a:off x="4499992" y="1628800"/>
            <a:ext cx="2304256" cy="369332"/>
          </a:xfrm>
          <a:prstGeom prst="rect">
            <a:avLst/>
          </a:prstGeom>
          <a:noFill/>
        </p:spPr>
        <p:txBody>
          <a:bodyPr wrap="square" rtlCol="0">
            <a:spAutoFit/>
          </a:bodyPr>
          <a:lstStyle/>
          <a:p>
            <a:endParaRPr lang="ru-RU" dirty="0"/>
          </a:p>
        </p:txBody>
      </p:sp>
      <p:sp>
        <p:nvSpPr>
          <p:cNvPr id="9" name="TextBox 8"/>
          <p:cNvSpPr txBox="1"/>
          <p:nvPr/>
        </p:nvSpPr>
        <p:spPr>
          <a:xfrm>
            <a:off x="4572000" y="260648"/>
            <a:ext cx="4176464" cy="369332"/>
          </a:xfrm>
          <a:prstGeom prst="rect">
            <a:avLst/>
          </a:prstGeom>
          <a:noFill/>
        </p:spPr>
        <p:txBody>
          <a:bodyPr wrap="square" rtlCol="0">
            <a:spAutoFit/>
          </a:bodyPr>
          <a:lstStyle/>
          <a:p>
            <a:endParaRPr lang="ru-RU" dirty="0"/>
          </a:p>
        </p:txBody>
      </p:sp>
      <p:sp>
        <p:nvSpPr>
          <p:cNvPr id="3077" name="Rectangle 5"/>
          <p:cNvSpPr>
            <a:spLocks noChangeArrowheads="1"/>
          </p:cNvSpPr>
          <p:nvPr/>
        </p:nvSpPr>
        <p:spPr bwMode="auto">
          <a:xfrm>
            <a:off x="827584" y="3404977"/>
            <a:ext cx="741682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effectLst/>
                <a:latin typeface="Times New Roman" pitchFamily="18" charset="0"/>
                <a:ea typeface="Times New Roman" pitchFamily="18" charset="0"/>
                <a:cs typeface="Times New Roman" pitchFamily="18" charset="0"/>
              </a:rPr>
              <a:t>БОТКИН Сергей Петрович (1832 — 1889) — классик русской медицины, выдающийся терапевт, основоположник функционального направления в отечественной клинической медицине, талантливый педагог, организатор и общественный деятель, создатель крупной школы терапевтов. </a:t>
            </a:r>
            <a:r>
              <a:rPr kumimoji="0" lang="ru-RU" b="1" i="1" u="none" strike="noStrike" cap="none" normalizeH="0" baseline="0" dirty="0" smtClean="0">
                <a:ln>
                  <a:noFill/>
                </a:ln>
                <a:effectLst/>
                <a:latin typeface="Times New Roman" pitchFamily="18" charset="0"/>
                <a:ea typeface="Calibri" pitchFamily="34" charset="0"/>
                <a:cs typeface="Times New Roman" pitchFamily="18" charset="0"/>
              </a:rPr>
              <a:t>Профессор Императорской Медико-хирургической академии, тайный советник, лейб-медик. </a:t>
            </a:r>
            <a:endParaRPr kumimoji="0" lang="ru-RU" b="1" i="1"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0" y="0"/>
            <a:ext cx="9126076" cy="6858000"/>
          </a:xfrm>
          <a:prstGeom prst="rect">
            <a:avLst/>
          </a:prstGeom>
        </p:spPr>
      </p:pic>
      <p:pic>
        <p:nvPicPr>
          <p:cNvPr id="7" name="Рисунок 6" descr="б4.jpg"/>
          <p:cNvPicPr>
            <a:picLocks noChangeAspect="1"/>
          </p:cNvPicPr>
          <p:nvPr/>
        </p:nvPicPr>
        <p:blipFill>
          <a:blip r:embed="rId3" cstate="print"/>
          <a:stretch>
            <a:fillRect/>
          </a:stretch>
        </p:blipFill>
        <p:spPr>
          <a:xfrm>
            <a:off x="7020272" y="692696"/>
            <a:ext cx="1695450" cy="2695575"/>
          </a:xfrm>
          <a:prstGeom prst="rect">
            <a:avLst/>
          </a:prstGeom>
          <a:ln>
            <a:noFill/>
          </a:ln>
          <a:effectLst>
            <a:outerShdw blurRad="292100" dist="139700" dir="2700000" algn="tl" rotWithShape="0">
              <a:srgbClr val="333333">
                <a:alpha val="65000"/>
              </a:srgbClr>
            </a:outerShdw>
          </a:effectLst>
        </p:spPr>
      </p:pic>
      <p:sp>
        <p:nvSpPr>
          <p:cNvPr id="18433" name="Rectangle 1"/>
          <p:cNvSpPr>
            <a:spLocks noChangeArrowheads="1"/>
          </p:cNvSpPr>
          <p:nvPr/>
        </p:nvSpPr>
        <p:spPr bwMode="auto">
          <a:xfrm>
            <a:off x="179512" y="731337"/>
            <a:ext cx="6624736"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Родился 17 (5 по ст. ст.) сентября 1832 года в богатой московской купеческой семье. Он был одиннадцатым ребёнком от второго брака отца. Отец Сергея – Пётр Кононович – был человеком строгим, детей не баловал, требовал от них трудолюбия и уважения к чужому труду. Воспитанием Серёжи занимался его старший брат Василий и домашняя учительница.</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Сначала он  обучался дома, а с 1847 г.— в частном пансионе Эннеса с целью подготовки к поступлению в университет.</a:t>
            </a:r>
            <a:r>
              <a:rPr lang="ru-RU" sz="1600" b="1" i="1" dirty="0" smtClean="0">
                <a:latin typeface="Times New Roman" pitchFamily="18" charset="0"/>
                <a:cs typeface="Times New Roman" pitchFamily="18" charset="0"/>
              </a:rPr>
              <a:t> </a:t>
            </a:r>
            <a:r>
              <a:rPr kumimoji="0" lang="ru-RU" sz="1600" b="1" i="1"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Боткин хотел поступать на физико-математический факультет Московского университета, но к моменту поступления в университет вышел указ императора Николая</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ru-RU" sz="1600" b="1" i="1" u="none" strike="noStrike" cap="none" normalizeH="0" baseline="0" dirty="0" smtClean="0">
                <a:ln>
                  <a:noFill/>
                </a:ln>
                <a:solidFill>
                  <a:srgbClr val="202122"/>
                </a:solidFill>
                <a:effectLst/>
                <a:latin typeface="Times New Roman" pitchFamily="18" charset="0"/>
                <a:ea typeface="Calibri" pitchFamily="34" charset="0"/>
                <a:cs typeface="Times New Roman" pitchFamily="18" charset="0"/>
              </a:rPr>
              <a:t> запретивший лицам, не окончившим гимназию, поступать на любые факультеты, кроме медицинского. Поэтому Боткин, желавший несмотря ни на что учиться в Московском университете, летом 1850 года сдал экзамены и поступил на </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медицинский факультет  Московского университета, который окончил в 1855 г. , получив звание </a:t>
            </a:r>
            <a:r>
              <a:rPr kumimoji="0" lang="ru-RU" sz="16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лекаря с отличием. В университете С. П. Боткин отличался скромностью, усердием и пытливостью ума.</a:t>
            </a:r>
            <a:r>
              <a:rPr kumimoji="0" lang="ru-RU" sz="16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TextBox 8"/>
          <p:cNvSpPr txBox="1"/>
          <p:nvPr/>
        </p:nvSpPr>
        <p:spPr>
          <a:xfrm>
            <a:off x="1331640" y="5661248"/>
            <a:ext cx="7344817" cy="800219"/>
          </a:xfrm>
          <a:prstGeom prst="rect">
            <a:avLst/>
          </a:prstGeom>
          <a:noFill/>
        </p:spPr>
        <p:txBody>
          <a:bodyPr wrap="square" rtlCol="0">
            <a:spAutoFit/>
          </a:bodyPr>
          <a:lstStyle/>
          <a:p>
            <a:r>
              <a:rPr lang="ru-RU" sz="1400" dirty="0" smtClean="0">
                <a:latin typeface="Times New Roman" pitchFamily="18" charset="0"/>
                <a:cs typeface="Times New Roman" pitchFamily="18" charset="0"/>
              </a:rPr>
              <a:t>Нилов</a:t>
            </a:r>
            <a:r>
              <a:rPr lang="en-US" sz="1400" dirty="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Е. Боткин / </a:t>
            </a:r>
            <a:r>
              <a:rPr lang="ru-RU" sz="1400" dirty="0" smtClean="0">
                <a:latin typeface="Times New Roman" pitchFamily="18" charset="0"/>
                <a:cs typeface="Times New Roman" pitchFamily="18" charset="0"/>
              </a:rPr>
              <a:t>Е</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Нилов</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Москва</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Молодая Гвардия, 1966</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160</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с</a:t>
            </a:r>
            <a:r>
              <a:rPr lang="en-US" sz="1400" dirty="0">
                <a:latin typeface="Times New Roman" pitchFamily="18" charset="0"/>
                <a:cs typeface="Times New Roman" pitchFamily="18" charset="0"/>
              </a:rPr>
              <a:t>.</a:t>
            </a:r>
            <a:r>
              <a:rPr lang="ru-RU" sz="1400" dirty="0" smtClean="0">
                <a:latin typeface="Times New Roman" pitchFamily="18" charset="0"/>
                <a:cs typeface="Times New Roman" pitchFamily="18" charset="0"/>
              </a:rPr>
              <a:t> : ил.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Жизнь замечательных людей</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endParaRPr lang="ru-RU"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0" y="0"/>
            <a:ext cx="9126076" cy="6858000"/>
          </a:xfrm>
          <a:prstGeom prst="rect">
            <a:avLst/>
          </a:prstGeom>
        </p:spPr>
      </p:pic>
      <p:pic>
        <p:nvPicPr>
          <p:cNvPr id="5" name="Рисунок 4" descr="C:\Users\user\Desktop\Moscow_University_the_1st_building_XVIII_centu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8680"/>
            <a:ext cx="4176464" cy="2520280"/>
          </a:xfrm>
          <a:prstGeom prst="rect">
            <a:avLst/>
          </a:prstGeom>
          <a:noFill/>
          <a:ln>
            <a:noFill/>
          </a:ln>
        </p:spPr>
      </p:pic>
      <p:sp>
        <p:nvSpPr>
          <p:cNvPr id="5121" name="Rectangle 1"/>
          <p:cNvSpPr>
            <a:spLocks noChangeArrowheads="1"/>
          </p:cNvSpPr>
          <p:nvPr/>
        </p:nvSpPr>
        <p:spPr bwMode="auto">
          <a:xfrm>
            <a:off x="1403648" y="3514947"/>
            <a:ext cx="662473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После окончания университета он вместе с санитарным отрядом хирурга Николая Пирогова принимал участие в Крымской кампании, исполняя обязанности ординатора Симферопольского военного госпиталя. Работа в военном госпитале дала врачу необходимые практические навыки.</a:t>
            </a:r>
            <a:endParaRPr kumimoji="0" lang="ru-RU" sz="16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0" y="0"/>
            <a:ext cx="9126076" cy="6858000"/>
          </a:xfrm>
          <a:prstGeom prst="rect">
            <a:avLst/>
          </a:prstGeom>
        </p:spPr>
      </p:pic>
      <p:pic>
        <p:nvPicPr>
          <p:cNvPr id="5" name="Рисунок 4" descr="б7.jpg"/>
          <p:cNvPicPr>
            <a:picLocks noChangeAspect="1"/>
          </p:cNvPicPr>
          <p:nvPr/>
        </p:nvPicPr>
        <p:blipFill>
          <a:blip r:embed="rId3" cstate="print"/>
          <a:srcRect l="6355" t="1880" r="6355"/>
          <a:stretch>
            <a:fillRect/>
          </a:stretch>
        </p:blipFill>
        <p:spPr>
          <a:xfrm>
            <a:off x="6012160" y="404664"/>
            <a:ext cx="2016224" cy="2952328"/>
          </a:xfrm>
          <a:prstGeom prst="rect">
            <a:avLst/>
          </a:prstGeom>
          <a:ln>
            <a:noFill/>
          </a:ln>
          <a:effectLst>
            <a:outerShdw blurRad="292100" dist="139700" dir="2700000" algn="tl" rotWithShape="0">
              <a:srgbClr val="333333">
                <a:alpha val="65000"/>
              </a:srgbClr>
            </a:outerShdw>
          </a:effectLst>
        </p:spPr>
      </p:pic>
      <p:sp>
        <p:nvSpPr>
          <p:cNvPr id="2049" name="Rectangle 1"/>
          <p:cNvSpPr>
            <a:spLocks noChangeArrowheads="1"/>
          </p:cNvSpPr>
          <p:nvPr/>
        </p:nvSpPr>
        <p:spPr bwMode="auto">
          <a:xfrm>
            <a:off x="611560" y="776009"/>
            <a:ext cx="460851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   Сергей Петрович Боткин сделал довольно значимый вклад в медицину. Он является основателем крупной терапевтической школы, которую основал в 1860 – 1861 году. В ней проводились клинические исследования по экспериментальной терапии и фармакологии. Медик впервые в истории осуществил союз физиологии и медицины. Сергей Петрович занимался внедрением химических и физических методов исследования в клинику.</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Рисунок 6" descr="C:\Users\user\Desktop\Боткин  папка (3)\Syergyeyi-Botkin-Yego-zhiznjj-i-vrachyebnaya-dyeyatyeljjnostjj-1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3645024"/>
            <a:ext cx="3240360" cy="2706148"/>
          </a:xfrm>
          <a:prstGeom prst="rect">
            <a:avLst/>
          </a:prstGeom>
          <a:noFill/>
          <a:ln>
            <a:noFill/>
          </a:ln>
        </p:spPr>
      </p:pic>
      <p:sp>
        <p:nvSpPr>
          <p:cNvPr id="8" name="TextBox 7"/>
          <p:cNvSpPr txBox="1"/>
          <p:nvPr/>
        </p:nvSpPr>
        <p:spPr>
          <a:xfrm>
            <a:off x="4932040" y="4293096"/>
            <a:ext cx="4104456" cy="1015663"/>
          </a:xfrm>
          <a:prstGeom prst="rect">
            <a:avLst/>
          </a:prstGeom>
          <a:noFill/>
        </p:spPr>
        <p:txBody>
          <a:bodyPr wrap="square" rtlCol="0">
            <a:spAutoFit/>
          </a:bodyPr>
          <a:lstStyle/>
          <a:p>
            <a:r>
              <a:rPr lang="ru-RU" sz="1400" dirty="0" smtClean="0">
                <a:latin typeface="Times New Roman" pitchFamily="18" charset="0"/>
                <a:cs typeface="Times New Roman" pitchFamily="18" charset="0"/>
              </a:rPr>
              <a:t>Антонов, </a:t>
            </a:r>
            <a:r>
              <a:rPr lang="ru-RU" sz="1400" dirty="0">
                <a:latin typeface="Times New Roman" pitchFamily="18" charset="0"/>
                <a:cs typeface="Times New Roman" pitchFamily="18" charset="0"/>
              </a:rPr>
              <a:t>В</a:t>
            </a:r>
            <a:r>
              <a:rPr lang="ru-RU" sz="1400" dirty="0" smtClean="0">
                <a:latin typeface="Times New Roman" pitchFamily="18" charset="0"/>
                <a:cs typeface="Times New Roman" pitchFamily="18" charset="0"/>
              </a:rPr>
              <a:t>. Г</a:t>
            </a:r>
            <a:r>
              <a:rPr lang="ru-RU" sz="1400" dirty="0">
                <a:latin typeface="Times New Roman" pitchFamily="18" charset="0"/>
                <a:cs typeface="Times New Roman" pitchFamily="18" charset="0"/>
              </a:rPr>
              <a:t>. С.П. Боткин и военно-медицинская академия / В</a:t>
            </a:r>
            <a:r>
              <a:rPr lang="ru-RU" sz="1400" dirty="0" smtClean="0">
                <a:latin typeface="Times New Roman" pitchFamily="18" charset="0"/>
                <a:cs typeface="Times New Roman" pitchFamily="18" charset="0"/>
              </a:rPr>
              <a:t>. Б</a:t>
            </a:r>
            <a:r>
              <a:rPr lang="ru-RU" sz="1400" dirty="0">
                <a:latin typeface="Times New Roman" pitchFamily="18" charset="0"/>
                <a:cs typeface="Times New Roman" pitchFamily="18" charset="0"/>
              </a:rPr>
              <a:t>. Антонов, А</a:t>
            </a:r>
            <a:r>
              <a:rPr lang="ru-RU" sz="1400" dirty="0" smtClean="0">
                <a:latin typeface="Times New Roman" pitchFamily="18" charset="0"/>
                <a:cs typeface="Times New Roman" pitchFamily="18" charset="0"/>
              </a:rPr>
              <a:t>. С</a:t>
            </a:r>
            <a:r>
              <a:rPr lang="ru-RU" sz="1400" dirty="0">
                <a:latin typeface="Times New Roman" pitchFamily="18" charset="0"/>
                <a:cs typeface="Times New Roman" pitchFamily="18" charset="0"/>
              </a:rPr>
              <a:t>. Георгиевский</a:t>
            </a:r>
            <a:r>
              <a:rPr lang="ru-RU" sz="1400" dirty="0" smtClean="0">
                <a:latin typeface="Times New Roman" pitchFamily="18" charset="0"/>
                <a:cs typeface="Times New Roman" pitchFamily="18" charset="0"/>
              </a:rPr>
              <a:t>. - </a:t>
            </a:r>
            <a:r>
              <a:rPr lang="ru-RU" sz="1400" dirty="0">
                <a:latin typeface="Times New Roman" pitchFamily="18" charset="0"/>
                <a:cs typeface="Times New Roman" pitchFamily="18" charset="0"/>
              </a:rPr>
              <a:t>Москва : </a:t>
            </a:r>
            <a:r>
              <a:rPr lang="ru-RU" sz="1400" dirty="0" smtClean="0">
                <a:latin typeface="Times New Roman" pitchFamily="18" charset="0"/>
                <a:cs typeface="Times New Roman" pitchFamily="18" charset="0"/>
              </a:rPr>
              <a:t>Медицина, 1982. - </a:t>
            </a:r>
            <a:r>
              <a:rPr lang="ru-RU" sz="1400" dirty="0">
                <a:latin typeface="Times New Roman" pitchFamily="18" charset="0"/>
                <a:cs typeface="Times New Roman" pitchFamily="18" charset="0"/>
              </a:rPr>
              <a:t>64 </a:t>
            </a:r>
            <a:r>
              <a:rPr lang="ru-RU" sz="1400" dirty="0" smtClean="0">
                <a:latin typeface="Times New Roman" pitchFamily="18" charset="0"/>
                <a:cs typeface="Times New Roman" pitchFamily="18" charset="0"/>
              </a:rPr>
              <a:t>с.</a:t>
            </a:r>
            <a:endParaRPr lang="ru-RU" sz="1400" dirty="0">
              <a:latin typeface="Times New Roman" pitchFamily="18" charset="0"/>
              <a:cs typeface="Times New Roman" pitchFamily="18" charset="0"/>
            </a:endParaRPr>
          </a:p>
          <a:p>
            <a:endParaRPr lang="ru-RU"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0" y="0"/>
            <a:ext cx="9126076" cy="6858000"/>
          </a:xfrm>
          <a:prstGeom prst="rect">
            <a:avLst/>
          </a:prstGeom>
        </p:spPr>
      </p:pic>
      <p:pic>
        <p:nvPicPr>
          <p:cNvPr id="5" name="Рисунок 4" descr="C:\Users\user\Desktop\Боткин  папка (3)\24-2.jpg"/>
          <p:cNvPicPr/>
          <p:nvPr/>
        </p:nvPicPr>
        <p:blipFill>
          <a:blip r:embed="rId3" cstate="print">
            <a:extLst>
              <a:ext uri="{28A0092B-C50C-407E-A947-70E740481C1C}">
                <a14:useLocalDpi xmlns:a14="http://schemas.microsoft.com/office/drawing/2010/main" val="0"/>
              </a:ext>
            </a:extLst>
          </a:blip>
          <a:srcRect r="52725" b="7755"/>
          <a:stretch>
            <a:fillRect/>
          </a:stretch>
        </p:blipFill>
        <p:spPr bwMode="auto">
          <a:xfrm>
            <a:off x="5940152" y="764704"/>
            <a:ext cx="2808312" cy="2088232"/>
          </a:xfrm>
          <a:prstGeom prst="rect">
            <a:avLst/>
          </a:prstGeom>
          <a:ln>
            <a:noFill/>
          </a:ln>
          <a:effectLst>
            <a:outerShdw blurRad="292100" dist="139700" dir="2700000" algn="tl" rotWithShape="0">
              <a:srgbClr val="333333">
                <a:alpha val="65000"/>
              </a:srgbClr>
            </a:outerShdw>
          </a:effectLst>
        </p:spPr>
      </p:pic>
      <p:pic>
        <p:nvPicPr>
          <p:cNvPr id="7" name="Рисунок 6" descr="C:\Users\user\Desktop\Боткин  папка (3)\24-2.jpg"/>
          <p:cNvPicPr/>
          <p:nvPr/>
        </p:nvPicPr>
        <p:blipFill>
          <a:blip r:embed="rId3" cstate="print">
            <a:extLst>
              <a:ext uri="{28A0092B-C50C-407E-A947-70E740481C1C}">
                <a14:useLocalDpi xmlns:a14="http://schemas.microsoft.com/office/drawing/2010/main" val="0"/>
              </a:ext>
            </a:extLst>
          </a:blip>
          <a:srcRect l="52123" r="602"/>
          <a:stretch>
            <a:fillRect/>
          </a:stretch>
        </p:blipFill>
        <p:spPr bwMode="auto">
          <a:xfrm>
            <a:off x="5940152" y="4005064"/>
            <a:ext cx="2808312" cy="2191774"/>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1187624" y="764704"/>
            <a:ext cx="4248472" cy="4031873"/>
          </a:xfrm>
          <a:prstGeom prst="rect">
            <a:avLst/>
          </a:prstGeom>
        </p:spPr>
        <p:txBody>
          <a:bodyPr wrap="square">
            <a:spAutoFit/>
          </a:bodyPr>
          <a:lstStyle/>
          <a:p>
            <a:r>
              <a:rPr lang="ru-RU" sz="1600" b="1" i="1" dirty="0" smtClean="0">
                <a:latin typeface="Times New Roman" pitchFamily="18" charset="0"/>
                <a:cs typeface="Times New Roman" pitchFamily="18" charset="0"/>
              </a:rPr>
              <a:t>   Боткин </a:t>
            </a:r>
            <a:r>
              <a:rPr lang="ru-RU" sz="1600" b="1" i="1" dirty="0">
                <a:latin typeface="Times New Roman" pitchFamily="18" charset="0"/>
                <a:cs typeface="Times New Roman" pitchFamily="18" charset="0"/>
              </a:rPr>
              <a:t>является создателем нового направления в медицине, которое получило название нервизма. Вводя такое понятие, он руководствовался тем, что целый организм находится в неразрывной связи с личностной средой и управляемой  нервной системой. Сергей Петрович считал нервную систему организма  основным носителем единства организма. Боткин был первым, кто описал картину клинического инфекционного гепатита (названную позже его именем- болезнь Боткина) и сделал много достижений в изучении сердечно-сосудистых заболеваний, ревматизма, болезней легких и почек, сыпного, возвратного и брюшного тифов.</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0" y="0"/>
            <a:ext cx="9126076" cy="6858000"/>
          </a:xfrm>
          <a:prstGeom prst="rect">
            <a:avLst/>
          </a:prstGeom>
        </p:spPr>
      </p:pic>
      <p:pic>
        <p:nvPicPr>
          <p:cNvPr id="5" name="Рисунок 4" descr="б5.jpg"/>
          <p:cNvPicPr>
            <a:picLocks noChangeAspect="1"/>
          </p:cNvPicPr>
          <p:nvPr/>
        </p:nvPicPr>
        <p:blipFill>
          <a:blip r:embed="rId3" cstate="print"/>
          <a:stretch>
            <a:fillRect/>
          </a:stretch>
        </p:blipFill>
        <p:spPr>
          <a:xfrm>
            <a:off x="5868144" y="424458"/>
            <a:ext cx="2088232" cy="2769121"/>
          </a:xfrm>
          <a:prstGeom prst="rect">
            <a:avLst/>
          </a:prstGeom>
          <a:ln>
            <a:noFill/>
          </a:ln>
          <a:effectLst>
            <a:outerShdw blurRad="292100" dist="139700" dir="2700000" algn="tl" rotWithShape="0">
              <a:srgbClr val="333333">
                <a:alpha val="65000"/>
              </a:srgbClr>
            </a:outerShdw>
          </a:effectLst>
        </p:spPr>
      </p:pic>
      <p:sp>
        <p:nvSpPr>
          <p:cNvPr id="25601" name="Rectangle 1"/>
          <p:cNvSpPr>
            <a:spLocks noChangeArrowheads="1"/>
          </p:cNvSpPr>
          <p:nvPr/>
        </p:nvSpPr>
        <p:spPr bwMode="auto">
          <a:xfrm>
            <a:off x="179512" y="102840"/>
            <a:ext cx="518457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   В своей клинике Сергей Петрович впервые применил кислородную терапию при заболеваниях нервной системы, бронхов и легких. Вместе со своими учениками он установил тот факт, что селезенка участвует в депонировании крови.  Ему принадлежит полное описание базедовой болезни и того, как распознать подвижную почку в организме. Медик является автором нейрогенной теории патогенеза базедовой болезни и тем человеком, который подробно описал этиологию и патогенез пневмонии. Кроме того, Боткин Сергей Петрович – основоположник военно-полевой терапии. Врач высказал тезис о том, что в организме существуют физиологические механизмы, которые помогают ему бороться с недугами. Вместе со своими учениками занимался экспериментальными исследованиями в сфере действия лекарственных препаратов на основе ландыша, наперстянки, калийных солей и горицвета.       В 1872 году медик ходатайствовал основанию врачебных женских курсов</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Рисунок 6" descr="C:\Users\user\Desktop\Боткин  папка (3)\an170920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293096"/>
            <a:ext cx="3600401" cy="2420888"/>
          </a:xfrm>
          <a:prstGeom prst="rect">
            <a:avLst/>
          </a:prstGeom>
          <a:noFill/>
          <a:ln>
            <a:noFill/>
          </a:ln>
        </p:spPr>
      </p:pic>
      <p:sp>
        <p:nvSpPr>
          <p:cNvPr id="8" name="TextBox 7"/>
          <p:cNvSpPr txBox="1"/>
          <p:nvPr/>
        </p:nvSpPr>
        <p:spPr>
          <a:xfrm>
            <a:off x="395536" y="5661248"/>
            <a:ext cx="4752528" cy="800219"/>
          </a:xfrm>
          <a:prstGeom prst="rect">
            <a:avLst/>
          </a:prstGeom>
          <a:noFill/>
        </p:spPr>
        <p:txBody>
          <a:bodyPr wrap="square" rtlCol="0">
            <a:spAutoFit/>
          </a:bodyPr>
          <a:lstStyle/>
          <a:p>
            <a:r>
              <a:rPr lang="ru-RU" sz="1400" dirty="0" smtClean="0">
                <a:latin typeface="Times New Roman" pitchFamily="18" charset="0"/>
                <a:cs typeface="Times New Roman" pitchFamily="18" charset="0"/>
              </a:rPr>
              <a:t>Лушников, </a:t>
            </a:r>
            <a:r>
              <a:rPr lang="ru-RU" sz="1400" dirty="0">
                <a:latin typeface="Times New Roman" pitchFamily="18" charset="0"/>
                <a:cs typeface="Times New Roman" pitchFamily="18" charset="0"/>
              </a:rPr>
              <a:t>А</a:t>
            </a:r>
            <a:r>
              <a:rPr lang="ru-RU" sz="1400" dirty="0" smtClean="0">
                <a:latin typeface="Times New Roman" pitchFamily="18" charset="0"/>
                <a:cs typeface="Times New Roman" pitchFamily="18" charset="0"/>
              </a:rPr>
              <a:t>. Г. С.П</a:t>
            </a:r>
            <a:r>
              <a:rPr lang="ru-RU" sz="1400" dirty="0">
                <a:latin typeface="Times New Roman" pitchFamily="18" charset="0"/>
                <a:cs typeface="Times New Roman" pitchFamily="18" charset="0"/>
              </a:rPr>
              <a:t>. Боткин </a:t>
            </a:r>
            <a:r>
              <a:rPr lang="ru-RU" sz="1400" dirty="0" smtClean="0">
                <a:latin typeface="Times New Roman" pitchFamily="18" charset="0"/>
                <a:cs typeface="Times New Roman" pitchFamily="18" charset="0"/>
              </a:rPr>
              <a:t>/ А. Г</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Лушников.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Москва :  Медицина, 1969.</a:t>
            </a:r>
            <a:endParaRPr lang="ru-RU" sz="1400" dirty="0">
              <a:latin typeface="Times New Roman" pitchFamily="18" charset="0"/>
              <a:cs typeface="Times New Roman" pitchFamily="18" charset="0"/>
            </a:endParaRPr>
          </a:p>
          <a:p>
            <a:endParaRPr lang="ru-RU"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 name="Рисунок 5" descr="б.jpg"/>
          <p:cNvPicPr>
            <a:picLocks noChangeAspect="1"/>
          </p:cNvPicPr>
          <p:nvPr/>
        </p:nvPicPr>
        <p:blipFill>
          <a:blip r:embed="rId2" cstate="print">
            <a:duotone>
              <a:prstClr val="black"/>
              <a:srgbClr val="D9C3A5">
                <a:tint val="50000"/>
                <a:satMod val="180000"/>
              </a:srgbClr>
            </a:duotone>
          </a:blip>
          <a:stretch>
            <a:fillRect/>
          </a:stretch>
        </p:blipFill>
        <p:spPr>
          <a:xfrm>
            <a:off x="0" y="0"/>
            <a:ext cx="9126076" cy="6858000"/>
          </a:xfrm>
          <a:prstGeom prst="rect">
            <a:avLst/>
          </a:prstGeom>
        </p:spPr>
      </p:pic>
      <p:pic>
        <p:nvPicPr>
          <p:cNvPr id="5" name="Рисунок 4" descr="C:\Users\user\Desktop\ZNBob_7BPV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548680"/>
            <a:ext cx="4541855" cy="3185305"/>
          </a:xfrm>
          <a:prstGeom prst="rect">
            <a:avLst/>
          </a:prstGeom>
          <a:noFill/>
          <a:ln>
            <a:noFill/>
          </a:ln>
        </p:spPr>
      </p:pic>
      <p:sp>
        <p:nvSpPr>
          <p:cNvPr id="24577" name="Rectangle 1"/>
          <p:cNvSpPr>
            <a:spLocks noChangeArrowheads="1"/>
          </p:cNvSpPr>
          <p:nvPr/>
        </p:nvSpPr>
        <p:spPr bwMode="auto">
          <a:xfrm>
            <a:off x="1835696" y="4055095"/>
            <a:ext cx="547260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4A4A4A"/>
                </a:solidFill>
                <a:effectLst/>
                <a:latin typeface="Times New Roman" pitchFamily="18" charset="0"/>
                <a:ea typeface="Calibri" pitchFamily="34" charset="0"/>
                <a:cs typeface="Times New Roman" pitchFamily="18" charset="0"/>
              </a:rPr>
              <a:t>    Энергичными усилиями Боткина появилась первая санитарная карета, в последствие это новаторское направление в медицинской деятельности переросло в образование по всей стране станций «Скорой помощи».</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668</Words>
  <Application>Microsoft Office PowerPoint</Application>
  <PresentationFormat>Экран (4:3)</PresentationFormat>
  <Paragraphs>24</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User2</cp:lastModifiedBy>
  <cp:revision>23</cp:revision>
  <dcterms:created xsi:type="dcterms:W3CDTF">2020-12-21T08:06:10Z</dcterms:created>
  <dcterms:modified xsi:type="dcterms:W3CDTF">2020-12-28T07:38:23Z</dcterms:modified>
</cp:coreProperties>
</file>