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58" r:id="rId2"/>
    <p:sldId id="277" r:id="rId3"/>
    <p:sldId id="264" r:id="rId4"/>
    <p:sldId id="271" r:id="rId5"/>
    <p:sldId id="273" r:id="rId6"/>
    <p:sldId id="275" r:id="rId7"/>
    <p:sldId id="270" r:id="rId8"/>
    <p:sldId id="272" r:id="rId9"/>
    <p:sldId id="274" r:id="rId10"/>
  </p:sldIdLst>
  <p:sldSz cx="12192000" cy="6858000"/>
  <p:notesSz cx="6858000" cy="9144000"/>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1" d="100"/>
          <a:sy n="81" d="100"/>
        </p:scale>
        <p:origin x="-78" y="-702"/>
      </p:cViewPr>
      <p:guideLst>
        <p:guide orient="horz" pos="2160"/>
        <p:guide pos="3840"/>
      </p:guideLst>
    </p:cSldViewPr>
  </p:slideViewPr>
  <p:notesTextViewPr>
    <p:cViewPr>
      <p:scale>
        <a:sx n="1" d="1"/>
        <a:sy n="1" d="1"/>
      </p:scale>
      <p:origin x="0" y="0"/>
    </p:cViewPr>
  </p:notesTextViewPr>
  <p:notesViewPr>
    <p:cSldViewPr snapToGrid="0">
      <p:cViewPr varScale="1">
        <p:scale>
          <a:sx n="87" d="100"/>
          <a:sy n="87" d="100"/>
        </p:scale>
        <p:origin x="301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dirty="0"/>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26033CB3-7F95-41E1-81BF-E8064342392D}" type="datetime1">
              <a:rPr lang="ru-RU" smtClean="0"/>
              <a:t>26.10.2020</a:t>
            </a:fld>
            <a:endParaRPr lang="ru-RU"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dirty="0"/>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2977E94-A6AB-4E02-8E43-E89F9CF4757F}" type="slidenum">
              <a:rPr lang="ru-RU" smtClean="0"/>
              <a:t>‹#›</a:t>
            </a:fld>
            <a:endParaRPr lang="ru-RU" dirty="0"/>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noProof="0"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A1C10190-6A87-4EFF-B67B-FD2B4955DE6B}" type="datetime1">
              <a:rPr lang="ru-RU" noProof="0" smtClean="0"/>
              <a:t>26.10.2020</a:t>
            </a:fld>
            <a:endParaRPr lang="ru-RU" noProof="0"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ru-RU" noProof="0"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RU" noProof="0" dirty="0" smtClean="0"/>
              <a:t>Щелкните, чтобы изменить стили текста образца слайда</a:t>
            </a:r>
          </a:p>
          <a:p>
            <a:pPr lvl="1" rtl="0"/>
            <a:r>
              <a:rPr lang="ru-RU" noProof="0" dirty="0" smtClean="0"/>
              <a:t>Второй уровень</a:t>
            </a:r>
          </a:p>
          <a:p>
            <a:pPr lvl="2" rtl="0"/>
            <a:r>
              <a:rPr lang="ru-RU" noProof="0" dirty="0" smtClean="0"/>
              <a:t>Третий уровень</a:t>
            </a:r>
          </a:p>
          <a:p>
            <a:pPr lvl="3" rtl="0"/>
            <a:r>
              <a:rPr lang="ru-RU" noProof="0" dirty="0" smtClean="0"/>
              <a:t>Четвертый уровень</a:t>
            </a:r>
          </a:p>
          <a:p>
            <a:pPr lvl="4" rtl="0"/>
            <a:r>
              <a:rPr lang="ru-RU" noProof="0" dirty="0" smtClean="0"/>
              <a:t>Пятый уровень</a:t>
            </a:r>
            <a:endParaRPr lang="ru-RU" noProof="0" dirty="0"/>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noProof="0"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ED491D0-8E1B-49C7-849B-A28568D94497}" type="slidenum">
              <a:rPr lang="ru-RU" noProof="0" smtClean="0"/>
              <a:t>‹#›</a:t>
            </a:fld>
            <a:endParaRPr lang="ru-RU" noProof="0" dirty="0"/>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DED491D0-8E1B-49C7-849B-A28568D94497}" type="slidenum">
              <a:rPr lang="ru-RU" smtClean="0"/>
              <a:t>1</a:t>
            </a:fld>
            <a:endParaRPr lang="ru-RU" dirty="0"/>
          </a:p>
        </p:txBody>
      </p:sp>
    </p:spTree>
    <p:extLst>
      <p:ext uri="{BB962C8B-B14F-4D97-AF65-F5344CB8AC3E}">
        <p14:creationId xmlns:p14="http://schemas.microsoft.com/office/powerpoint/2010/main" val="1356041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noProof="0" dirty="0"/>
          </a:p>
        </p:txBody>
      </p:sp>
      <p:sp>
        <p:nvSpPr>
          <p:cNvPr id="4" name="Номер слайда 3"/>
          <p:cNvSpPr>
            <a:spLocks noGrp="1"/>
          </p:cNvSpPr>
          <p:nvPr>
            <p:ph type="sldNum" sz="quarter" idx="10"/>
          </p:nvPr>
        </p:nvSpPr>
        <p:spPr/>
        <p:txBody>
          <a:bodyPr/>
          <a:lstStyle/>
          <a:p>
            <a:pPr rtl="0"/>
            <a:fld id="{DED491D0-8E1B-49C7-849B-A28568D94497}" type="slidenum">
              <a:rPr lang="ru-RU" smtClean="0"/>
              <a:t>3</a:t>
            </a:fld>
            <a:endParaRPr lang="ru-RU" dirty="0"/>
          </a:p>
        </p:txBody>
      </p:sp>
    </p:spTree>
    <p:extLst>
      <p:ext uri="{BB962C8B-B14F-4D97-AF65-F5344CB8AC3E}">
        <p14:creationId xmlns:p14="http://schemas.microsoft.com/office/powerpoint/2010/main" val="5474813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Прямоугольник 8"/>
          <p:cNvSpPr/>
          <p:nvPr/>
        </p:nvSpPr>
        <p:spPr>
          <a:xfrm>
            <a:off x="2832533" y="1371600"/>
            <a:ext cx="9359467"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10" name="Прямоугольник 9"/>
          <p:cNvSpPr/>
          <p:nvPr/>
        </p:nvSpPr>
        <p:spPr>
          <a:xfrm>
            <a:off x="2832533" y="4462272"/>
            <a:ext cx="9359467"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2" name="Заголовок 1"/>
          <p:cNvSpPr>
            <a:spLocks noGrp="1"/>
          </p:cNvSpPr>
          <p:nvPr>
            <p:ph type="ctrTitle"/>
          </p:nvPr>
        </p:nvSpPr>
        <p:spPr bwMode="black">
          <a:xfrm>
            <a:off x="3175199" y="1943842"/>
            <a:ext cx="8500062" cy="2387600"/>
          </a:xfrm>
        </p:spPr>
        <p:txBody>
          <a:bodyPr rtlCol="0" anchor="b"/>
          <a:lstStyle>
            <a:lvl1pPr algn="l">
              <a:lnSpc>
                <a:spcPct val="90000"/>
              </a:lnSpc>
              <a:defRPr sz="6000" b="1">
                <a:solidFill>
                  <a:schemeClr val="tx1"/>
                </a:solidFill>
              </a:defRPr>
            </a:lvl1pPr>
          </a:lstStyle>
          <a:p>
            <a:pPr rtl="0"/>
            <a:r>
              <a:rPr lang="ru-RU" smtClean="0"/>
              <a:t>Образец заголовка</a:t>
            </a:r>
            <a:endParaRPr lang="ru-RU" dirty="0"/>
          </a:p>
        </p:txBody>
      </p:sp>
      <p:sp>
        <p:nvSpPr>
          <p:cNvPr id="3" name="Подзаголовок 2"/>
          <p:cNvSpPr>
            <a:spLocks noGrp="1"/>
          </p:cNvSpPr>
          <p:nvPr>
            <p:ph type="subTitle" idx="1"/>
          </p:nvPr>
        </p:nvSpPr>
        <p:spPr>
          <a:xfrm>
            <a:off x="3175199" y="4538659"/>
            <a:ext cx="8500062" cy="865321"/>
          </a:xfrm>
        </p:spPr>
        <p:txBody>
          <a:bodyPr rtlCol="0"/>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smtClean="0"/>
              <a:t>Образец подзаголовка</a:t>
            </a:r>
            <a:endParaRPr lang="ru-RU" dirty="0"/>
          </a:p>
        </p:txBody>
      </p:sp>
      <p:sp>
        <p:nvSpPr>
          <p:cNvPr id="11" name="Дата 3"/>
          <p:cNvSpPr>
            <a:spLocks noGrp="1"/>
          </p:cNvSpPr>
          <p:nvPr>
            <p:ph type="dt" sz="half" idx="10"/>
          </p:nvPr>
        </p:nvSpPr>
        <p:spPr/>
        <p:txBody>
          <a:bodyPr rtlCol="0"/>
          <a:lstStyle>
            <a:lvl1pPr>
              <a:defRPr>
                <a:solidFill>
                  <a:schemeClr val="bg2"/>
                </a:solidFill>
              </a:defRPr>
            </a:lvl1pPr>
          </a:lstStyle>
          <a:p>
            <a:pPr rtl="0"/>
            <a:fld id="{63D273F9-4EFF-4F0B-9DF4-01F988EA6D1E}" type="datetime1">
              <a:rPr lang="ru-RU" smtClean="0"/>
              <a:t>26.10.2020</a:t>
            </a:fld>
            <a:endParaRPr lang="ru-RU" dirty="0"/>
          </a:p>
        </p:txBody>
      </p:sp>
      <p:sp>
        <p:nvSpPr>
          <p:cNvPr id="12" name="Нижний колонтитул 4"/>
          <p:cNvSpPr>
            <a:spLocks noGrp="1"/>
          </p:cNvSpPr>
          <p:nvPr>
            <p:ph type="ftr" sz="quarter" idx="11"/>
          </p:nvPr>
        </p:nvSpPr>
        <p:spPr/>
        <p:txBody>
          <a:bodyPr rtlCol="0"/>
          <a:lstStyle>
            <a:lvl1pPr>
              <a:defRPr>
                <a:solidFill>
                  <a:schemeClr val="bg2"/>
                </a:solidFill>
              </a:defRPr>
            </a:lvl1pPr>
          </a:lstStyle>
          <a:p>
            <a:pPr rtl="0"/>
            <a:endParaRPr lang="ru-RU" dirty="0"/>
          </a:p>
        </p:txBody>
      </p:sp>
      <p:sp>
        <p:nvSpPr>
          <p:cNvPr id="13" name="Номер слайда 5"/>
          <p:cNvSpPr>
            <a:spLocks noGrp="1"/>
          </p:cNvSpPr>
          <p:nvPr>
            <p:ph type="sldNum" sz="quarter" idx="12"/>
          </p:nvPr>
        </p:nvSpPr>
        <p:spPr/>
        <p:txBody>
          <a:bodyPr rtlCol="0"/>
          <a:lstStyle>
            <a:lvl1pPr>
              <a:defRPr>
                <a:solidFill>
                  <a:schemeClr val="bg2"/>
                </a:solidFill>
              </a:defRPr>
            </a:lvl1pPr>
          </a:lstStyle>
          <a:p>
            <a:pPr rtl="0"/>
            <a:fld id="{BD266BE7-899D-4075-917F-DBDE33B6B692}" type="slidenum">
              <a:rPr lang="ru-RU" smtClean="0"/>
              <a:pPr/>
              <a:t>‹#›</a:t>
            </a:fld>
            <a:endParaRPr lang="ru-RU" dirty="0"/>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rtl="0">
              <a:defRPr/>
            </a:lvl1pPr>
          </a:lstStyle>
          <a:p>
            <a:pPr rtl="0"/>
            <a:r>
              <a:rPr lang="ru-RU" smtClean="0"/>
              <a:t>Образец заголовка</a:t>
            </a:r>
            <a:endParaRPr lang="ru-RU" dirty="0"/>
          </a:p>
        </p:txBody>
      </p:sp>
      <p:sp>
        <p:nvSpPr>
          <p:cNvPr id="3" name="Вертикальный текст 2"/>
          <p:cNvSpPr>
            <a:spLocks noGrp="1"/>
          </p:cNvSpPr>
          <p:nvPr>
            <p:ph type="body" orient="vert" idx="1"/>
          </p:nvPr>
        </p:nvSpPr>
        <p:spPr/>
        <p:txBody>
          <a:bodyPr vert="eaVert"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4" name="Дата 3"/>
          <p:cNvSpPr>
            <a:spLocks noGrp="1"/>
          </p:cNvSpPr>
          <p:nvPr>
            <p:ph type="dt" sz="half" idx="10"/>
          </p:nvPr>
        </p:nvSpPr>
        <p:spPr/>
        <p:txBody>
          <a:bodyPr rtlCol="0"/>
          <a:lstStyle/>
          <a:p>
            <a:pPr rtl="0"/>
            <a:fld id="{7489B750-52B5-4380-A24A-7530EE5DCF6F}" type="datetime1">
              <a:rPr lang="ru-RU" smtClean="0"/>
              <a:t>26.10.2020</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6" name="Номер слайда 5"/>
          <p:cNvSpPr>
            <a:spLocks noGrp="1"/>
          </p:cNvSpPr>
          <p:nvPr>
            <p:ph type="sldNum" sz="quarter" idx="12"/>
          </p:nvPr>
        </p:nvSpPr>
        <p:spPr/>
        <p:txBody>
          <a:bodyPr rtlCol="0"/>
          <a:lstStyle/>
          <a:p>
            <a:pPr rtl="0"/>
            <a:fld id="{BD266BE7-899D-4075-917F-DBDE33B6B692}" type="slidenum">
              <a:rPr lang="ru-RU" smtClean="0"/>
              <a:t>‹#›</a:t>
            </a:fld>
            <a:endParaRPr lang="ru-RU" dirty="0"/>
          </a:p>
        </p:txBody>
      </p:sp>
    </p:spTree>
    <p:extLst>
      <p:ext uri="{BB962C8B-B14F-4D97-AF65-F5344CB8AC3E}">
        <p14:creationId xmlns:p14="http://schemas.microsoft.com/office/powerpoint/2010/main" val="266440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10" name="Прямоугольник 9"/>
          <p:cNvSpPr/>
          <p:nvPr/>
        </p:nvSpPr>
        <p:spPr>
          <a:xfrm rot="5400000">
            <a:off x="8267671" y="3370131"/>
            <a:ext cx="6858000"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rot="5400000">
            <a:off x="7523375" y="2743540"/>
            <a:ext cx="6857433" cy="1371487"/>
          </a:xfrm>
          <a:prstGeom prst="rect">
            <a:avLst/>
          </a:prstGeom>
        </p:spPr>
      </p:pic>
      <p:sp>
        <p:nvSpPr>
          <p:cNvPr id="2" name="Вертикальный заголовок 1"/>
          <p:cNvSpPr>
            <a:spLocks noGrp="1"/>
          </p:cNvSpPr>
          <p:nvPr>
            <p:ph type="title" orient="vert"/>
          </p:nvPr>
        </p:nvSpPr>
        <p:spPr>
          <a:xfrm>
            <a:off x="10266348" y="462249"/>
            <a:ext cx="1370886" cy="5714714"/>
          </a:xfrm>
        </p:spPr>
        <p:txBody>
          <a:bodyPr vert="eaVert" rtlCol="0"/>
          <a:lstStyle/>
          <a:p>
            <a:pPr rtl="0"/>
            <a:r>
              <a:rPr lang="ru-RU" smtClean="0"/>
              <a:t>Образец заголовка</a:t>
            </a:r>
            <a:endParaRPr lang="ru-RU" dirty="0"/>
          </a:p>
        </p:txBody>
      </p:sp>
      <p:sp>
        <p:nvSpPr>
          <p:cNvPr id="3" name="Вертикальный текст 2"/>
          <p:cNvSpPr>
            <a:spLocks noGrp="1"/>
          </p:cNvSpPr>
          <p:nvPr>
            <p:ph type="body" orient="vert" idx="1"/>
          </p:nvPr>
        </p:nvSpPr>
        <p:spPr>
          <a:xfrm>
            <a:off x="378199" y="462249"/>
            <a:ext cx="9693088" cy="5714714"/>
          </a:xfrm>
        </p:spPr>
        <p:txBody>
          <a:bodyPr vert="eaVert"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4" name="Дата 3"/>
          <p:cNvSpPr>
            <a:spLocks noGrp="1"/>
          </p:cNvSpPr>
          <p:nvPr>
            <p:ph type="dt" sz="half" idx="10"/>
          </p:nvPr>
        </p:nvSpPr>
        <p:spPr>
          <a:xfrm>
            <a:off x="378199" y="6356350"/>
            <a:ext cx="1971947" cy="365125"/>
          </a:xfrm>
        </p:spPr>
        <p:txBody>
          <a:bodyPr rtlCol="0"/>
          <a:lstStyle/>
          <a:p>
            <a:pPr rtl="0"/>
            <a:fld id="{ADF49962-1D0D-4F31-AB9F-D72B431EE16F}" type="datetime1">
              <a:rPr lang="ru-RU" smtClean="0"/>
              <a:t>26.10.2020</a:t>
            </a:fld>
            <a:endParaRPr lang="ru-RU" dirty="0"/>
          </a:p>
        </p:txBody>
      </p:sp>
      <p:sp>
        <p:nvSpPr>
          <p:cNvPr id="5" name="Нижний колонтитул 4"/>
          <p:cNvSpPr>
            <a:spLocks noGrp="1"/>
          </p:cNvSpPr>
          <p:nvPr>
            <p:ph type="ftr" sz="quarter" idx="11"/>
          </p:nvPr>
        </p:nvSpPr>
        <p:spPr>
          <a:xfrm>
            <a:off x="2382374" y="6356350"/>
            <a:ext cx="5687786" cy="365125"/>
          </a:xfrm>
        </p:spPr>
        <p:txBody>
          <a:bodyPr rtlCol="0"/>
          <a:lstStyle/>
          <a:p>
            <a:pPr rtl="0"/>
            <a:endParaRPr lang="ru-RU" dirty="0"/>
          </a:p>
        </p:txBody>
      </p:sp>
      <p:sp>
        <p:nvSpPr>
          <p:cNvPr id="6" name="Номер слайда 5"/>
          <p:cNvSpPr>
            <a:spLocks noGrp="1"/>
          </p:cNvSpPr>
          <p:nvPr>
            <p:ph type="sldNum" sz="quarter" idx="12"/>
          </p:nvPr>
        </p:nvSpPr>
        <p:spPr>
          <a:xfrm>
            <a:off x="8102389" y="6356350"/>
            <a:ext cx="1968898" cy="365125"/>
          </a:xfrm>
        </p:spPr>
        <p:txBody>
          <a:bodyPr rtlCol="0"/>
          <a:lstStyle/>
          <a:p>
            <a:pPr rtl="0"/>
            <a:fld id="{BD266BE7-899D-4075-917F-DBDE33B6B692}" type="slidenum">
              <a:rPr lang="ru-RU" smtClean="0"/>
              <a:t>‹#›</a:t>
            </a:fld>
            <a:endParaRPr lang="ru-RU" dirty="0"/>
          </a:p>
        </p:txBody>
      </p:sp>
    </p:spTree>
    <p:extLst>
      <p:ext uri="{BB962C8B-B14F-4D97-AF65-F5344CB8AC3E}">
        <p14:creationId xmlns:p14="http://schemas.microsoft.com/office/powerpoint/2010/main" val="30294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rtl="0">
              <a:defRPr/>
            </a:lvl1pPr>
          </a:lstStyle>
          <a:p>
            <a:pPr rtl="0"/>
            <a:r>
              <a:rPr lang="ru-RU" smtClean="0"/>
              <a:t>Образец заголовка</a:t>
            </a:r>
            <a:endParaRPr lang="ru-RU" dirty="0"/>
          </a:p>
        </p:txBody>
      </p:sp>
      <p:sp>
        <p:nvSpPr>
          <p:cNvPr id="3" name="Объект 2"/>
          <p:cNvSpPr>
            <a:spLocks noGrp="1"/>
          </p:cNvSpPr>
          <p:nvPr>
            <p:ph idx="1"/>
          </p:nvPr>
        </p:nvSpPr>
        <p:spPr/>
        <p:txBody>
          <a:bodyPr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4" name="Дата 3"/>
          <p:cNvSpPr>
            <a:spLocks noGrp="1"/>
          </p:cNvSpPr>
          <p:nvPr>
            <p:ph type="dt" sz="half" idx="10"/>
          </p:nvPr>
        </p:nvSpPr>
        <p:spPr/>
        <p:txBody>
          <a:bodyPr rtlCol="0"/>
          <a:lstStyle/>
          <a:p>
            <a:pPr rtl="0"/>
            <a:fld id="{A4A3FD9A-4A31-4F86-93A4-8837C3CDE1A3}" type="datetime1">
              <a:rPr lang="ru-RU" smtClean="0"/>
              <a:t>26.10.2020</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6" name="Номер слайда 5"/>
          <p:cNvSpPr>
            <a:spLocks noGrp="1"/>
          </p:cNvSpPr>
          <p:nvPr>
            <p:ph type="sldNum" sz="quarter" idx="12"/>
          </p:nvPr>
        </p:nvSpPr>
        <p:spPr/>
        <p:txBody>
          <a:bodyPr rtlCol="0"/>
          <a:lstStyle/>
          <a:p>
            <a:pPr rtl="0"/>
            <a:fld id="{BD266BE7-899D-4075-917F-DBDE33B6B692}" type="slidenum">
              <a:rPr lang="ru-RU" smtClean="0"/>
              <a:t>‹#›</a:t>
            </a:fld>
            <a:endParaRPr lang="ru-RU" dirty="0"/>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Прямоугольник 7"/>
          <p:cNvSpPr/>
          <p:nvPr/>
        </p:nvSpPr>
        <p:spPr>
          <a:xfrm>
            <a:off x="3502152" y="-20637"/>
            <a:ext cx="73152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9" name="Прямоугольник 8"/>
          <p:cNvSpPr/>
          <p:nvPr/>
        </p:nvSpPr>
        <p:spPr>
          <a:xfrm>
            <a:off x="3502152" y="4462272"/>
            <a:ext cx="7315200" cy="1719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2" name="Заголовок 1"/>
          <p:cNvSpPr>
            <a:spLocks noGrp="1"/>
          </p:cNvSpPr>
          <p:nvPr>
            <p:ph type="title"/>
          </p:nvPr>
        </p:nvSpPr>
        <p:spPr bwMode="black">
          <a:xfrm>
            <a:off x="3838015" y="658346"/>
            <a:ext cx="6597464" cy="3664417"/>
          </a:xfrm>
        </p:spPr>
        <p:txBody>
          <a:bodyPr rtlCol="0" anchor="b">
            <a:normAutofit/>
          </a:bodyPr>
          <a:lstStyle>
            <a:lvl1pPr>
              <a:lnSpc>
                <a:spcPct val="90000"/>
              </a:lnSpc>
              <a:defRPr sz="5000" b="1">
                <a:solidFill>
                  <a:schemeClr val="tx1"/>
                </a:solidFill>
              </a:defRPr>
            </a:lvl1pPr>
          </a:lstStyle>
          <a:p>
            <a:pPr rtl="0"/>
            <a:r>
              <a:rPr lang="ru-RU" smtClean="0"/>
              <a:t>Образец заголовка</a:t>
            </a:r>
            <a:endParaRPr lang="ru-RU" dirty="0"/>
          </a:p>
        </p:txBody>
      </p:sp>
      <p:sp>
        <p:nvSpPr>
          <p:cNvPr id="3" name="Текст 2"/>
          <p:cNvSpPr>
            <a:spLocks noGrp="1"/>
          </p:cNvSpPr>
          <p:nvPr>
            <p:ph type="body" idx="1"/>
          </p:nvPr>
        </p:nvSpPr>
        <p:spPr>
          <a:xfrm>
            <a:off x="3838014" y="4589463"/>
            <a:ext cx="6597465" cy="1500187"/>
          </a:xfrm>
        </p:spPr>
        <p:txBody>
          <a:bodyPr rtlCol="0"/>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smtClean="0"/>
              <a:t>Образец текста</a:t>
            </a:r>
          </a:p>
        </p:txBody>
      </p:sp>
      <p:sp>
        <p:nvSpPr>
          <p:cNvPr id="4" name="Дата 3"/>
          <p:cNvSpPr>
            <a:spLocks noGrp="1"/>
          </p:cNvSpPr>
          <p:nvPr>
            <p:ph type="dt" sz="half" idx="10"/>
          </p:nvPr>
        </p:nvSpPr>
        <p:spPr/>
        <p:txBody>
          <a:bodyPr rtlCol="0"/>
          <a:lstStyle>
            <a:lvl1pPr>
              <a:defRPr>
                <a:solidFill>
                  <a:schemeClr val="bg2"/>
                </a:solidFill>
              </a:defRPr>
            </a:lvl1pPr>
          </a:lstStyle>
          <a:p>
            <a:pPr rtl="0"/>
            <a:fld id="{5389B495-48D3-4554-8EC7-73D4659C5407}" type="datetime1">
              <a:rPr lang="ru-RU" smtClean="0"/>
              <a:t>26.10.2020</a:t>
            </a:fld>
            <a:endParaRPr lang="ru-RU" dirty="0"/>
          </a:p>
        </p:txBody>
      </p:sp>
      <p:sp>
        <p:nvSpPr>
          <p:cNvPr id="5" name="Нижний колонтитул 4"/>
          <p:cNvSpPr>
            <a:spLocks noGrp="1"/>
          </p:cNvSpPr>
          <p:nvPr>
            <p:ph type="ftr" sz="quarter" idx="11"/>
          </p:nvPr>
        </p:nvSpPr>
        <p:spPr/>
        <p:txBody>
          <a:bodyPr rtlCol="0"/>
          <a:lstStyle>
            <a:lvl1pPr>
              <a:defRPr>
                <a:solidFill>
                  <a:schemeClr val="bg2"/>
                </a:solidFill>
              </a:defRPr>
            </a:lvl1pPr>
          </a:lstStyle>
          <a:p>
            <a:pPr rtl="0"/>
            <a:endParaRPr lang="ru-RU" dirty="0"/>
          </a:p>
        </p:txBody>
      </p:sp>
      <p:sp>
        <p:nvSpPr>
          <p:cNvPr id="6" name="Номер слайда 5"/>
          <p:cNvSpPr>
            <a:spLocks noGrp="1"/>
          </p:cNvSpPr>
          <p:nvPr>
            <p:ph type="sldNum" sz="quarter" idx="12"/>
          </p:nvPr>
        </p:nvSpPr>
        <p:spPr/>
        <p:txBody>
          <a:bodyPr rtlCol="0"/>
          <a:lstStyle>
            <a:lvl1pPr>
              <a:defRPr>
                <a:solidFill>
                  <a:schemeClr val="bg2"/>
                </a:solidFill>
              </a:defRPr>
            </a:lvl1pPr>
          </a:lstStyle>
          <a:p>
            <a:pPr rtl="0"/>
            <a:fld id="{BD266BE7-899D-4075-917F-DBDE33B6B692}" type="slidenum">
              <a:rPr lang="ru-RU" smtClean="0"/>
              <a:pPr/>
              <a:t>‹#›</a:t>
            </a:fld>
            <a:endParaRPr lang="ru-RU" dirty="0"/>
          </a:p>
        </p:txBody>
      </p:sp>
    </p:spTree>
    <p:extLst>
      <p:ext uri="{BB962C8B-B14F-4D97-AF65-F5344CB8AC3E}">
        <p14:creationId xmlns:p14="http://schemas.microsoft.com/office/powerpoint/2010/main" val="428245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типа объектов">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smtClean="0"/>
              <a:t>Образец заголовка</a:t>
            </a:r>
            <a:endParaRPr lang="ru-RU" dirty="0"/>
          </a:p>
        </p:txBody>
      </p:sp>
      <p:sp>
        <p:nvSpPr>
          <p:cNvPr id="3" name="Объект 2"/>
          <p:cNvSpPr>
            <a:spLocks noGrp="1"/>
          </p:cNvSpPr>
          <p:nvPr>
            <p:ph sz="half" idx="1"/>
          </p:nvPr>
        </p:nvSpPr>
        <p:spPr>
          <a:xfrm>
            <a:off x="1280160" y="2194560"/>
            <a:ext cx="4489704" cy="3986784"/>
          </a:xfrm>
        </p:spPr>
        <p:txBody>
          <a:bodyPr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4" name="Объект 3"/>
          <p:cNvSpPr>
            <a:spLocks noGrp="1"/>
          </p:cNvSpPr>
          <p:nvPr>
            <p:ph sz="half" idx="2"/>
          </p:nvPr>
        </p:nvSpPr>
        <p:spPr>
          <a:xfrm>
            <a:off x="6415368" y="2194560"/>
            <a:ext cx="4493424" cy="3986784"/>
          </a:xfrm>
        </p:spPr>
        <p:txBody>
          <a:bodyPr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5" name="Дата 4"/>
          <p:cNvSpPr>
            <a:spLocks noGrp="1"/>
          </p:cNvSpPr>
          <p:nvPr>
            <p:ph type="dt" sz="half" idx="10"/>
          </p:nvPr>
        </p:nvSpPr>
        <p:spPr/>
        <p:txBody>
          <a:bodyPr rtlCol="0"/>
          <a:lstStyle/>
          <a:p>
            <a:pPr rtl="0"/>
            <a:fld id="{655AA998-4B36-404A-8DEA-DA5BB2816D86}" type="datetime1">
              <a:rPr lang="ru-RU" smtClean="0"/>
              <a:t>26.10.2020</a:t>
            </a:fld>
            <a:endParaRPr lang="ru-RU" dirty="0"/>
          </a:p>
        </p:txBody>
      </p:sp>
      <p:sp>
        <p:nvSpPr>
          <p:cNvPr id="6" name="Нижний колонтитул 5"/>
          <p:cNvSpPr>
            <a:spLocks noGrp="1"/>
          </p:cNvSpPr>
          <p:nvPr>
            <p:ph type="ftr" sz="quarter" idx="11"/>
          </p:nvPr>
        </p:nvSpPr>
        <p:spPr/>
        <p:txBody>
          <a:bodyPr rtlCol="0"/>
          <a:lstStyle/>
          <a:p>
            <a:pPr rtl="0"/>
            <a:endParaRPr lang="ru-RU" dirty="0"/>
          </a:p>
        </p:txBody>
      </p:sp>
      <p:sp>
        <p:nvSpPr>
          <p:cNvPr id="7" name="Номер слайда 6"/>
          <p:cNvSpPr>
            <a:spLocks noGrp="1"/>
          </p:cNvSpPr>
          <p:nvPr>
            <p:ph type="sldNum" sz="quarter" idx="12"/>
          </p:nvPr>
        </p:nvSpPr>
        <p:spPr/>
        <p:txBody>
          <a:bodyPr rtlCol="0"/>
          <a:lstStyle/>
          <a:p>
            <a:pPr rtl="0"/>
            <a:fld id="{BD266BE7-899D-4075-917F-DBDE33B6B692}" type="slidenum">
              <a:rPr lang="ru-RU" smtClean="0"/>
              <a:t>‹#›</a:t>
            </a:fld>
            <a:endParaRPr lang="ru-RU" dirty="0"/>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smtClean="0"/>
              <a:t>Образец заголовка</a:t>
            </a:r>
            <a:endParaRPr lang="ru-RU" dirty="0"/>
          </a:p>
        </p:txBody>
      </p:sp>
      <p:sp>
        <p:nvSpPr>
          <p:cNvPr id="3" name="Текст 2"/>
          <p:cNvSpPr>
            <a:spLocks noGrp="1"/>
          </p:cNvSpPr>
          <p:nvPr>
            <p:ph type="body" idx="1"/>
          </p:nvPr>
        </p:nvSpPr>
        <p:spPr>
          <a:xfrm>
            <a:off x="1280160" y="1828456"/>
            <a:ext cx="4489704" cy="830695"/>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smtClean="0"/>
              <a:t>Образец текста</a:t>
            </a:r>
          </a:p>
        </p:txBody>
      </p:sp>
      <p:sp>
        <p:nvSpPr>
          <p:cNvPr id="4" name="Объект 3"/>
          <p:cNvSpPr>
            <a:spLocks noGrp="1"/>
          </p:cNvSpPr>
          <p:nvPr>
            <p:ph sz="half" idx="2"/>
          </p:nvPr>
        </p:nvSpPr>
        <p:spPr>
          <a:xfrm>
            <a:off x="1280160" y="2743194"/>
            <a:ext cx="4489704" cy="3433769"/>
          </a:xfrm>
        </p:spPr>
        <p:txBody>
          <a:bodyPr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5" name="Текст 4"/>
          <p:cNvSpPr>
            <a:spLocks noGrp="1"/>
          </p:cNvSpPr>
          <p:nvPr>
            <p:ph type="body" sz="quarter" idx="3"/>
          </p:nvPr>
        </p:nvSpPr>
        <p:spPr>
          <a:xfrm>
            <a:off x="6419088" y="1828456"/>
            <a:ext cx="4489704" cy="830695"/>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smtClean="0"/>
              <a:t>Образец текста</a:t>
            </a:r>
          </a:p>
        </p:txBody>
      </p:sp>
      <p:sp>
        <p:nvSpPr>
          <p:cNvPr id="6" name="Объект 5"/>
          <p:cNvSpPr>
            <a:spLocks noGrp="1"/>
          </p:cNvSpPr>
          <p:nvPr>
            <p:ph sz="quarter" idx="4"/>
          </p:nvPr>
        </p:nvSpPr>
        <p:spPr>
          <a:xfrm>
            <a:off x="6419088" y="2743194"/>
            <a:ext cx="4489704" cy="3433769"/>
          </a:xfrm>
        </p:spPr>
        <p:txBody>
          <a:bodyPr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7" name="Дата 6"/>
          <p:cNvSpPr>
            <a:spLocks noGrp="1"/>
          </p:cNvSpPr>
          <p:nvPr>
            <p:ph type="dt" sz="half" idx="10"/>
          </p:nvPr>
        </p:nvSpPr>
        <p:spPr/>
        <p:txBody>
          <a:bodyPr rtlCol="0"/>
          <a:lstStyle/>
          <a:p>
            <a:pPr rtl="0"/>
            <a:fld id="{963059E1-7810-4134-BA30-CD168ACA1ED0}" type="datetime1">
              <a:rPr lang="ru-RU" smtClean="0"/>
              <a:t>26.10.2020</a:t>
            </a:fld>
            <a:endParaRPr lang="ru-RU" dirty="0"/>
          </a:p>
        </p:txBody>
      </p:sp>
      <p:sp>
        <p:nvSpPr>
          <p:cNvPr id="8" name="Нижний колонтитул 7"/>
          <p:cNvSpPr>
            <a:spLocks noGrp="1"/>
          </p:cNvSpPr>
          <p:nvPr>
            <p:ph type="ftr" sz="quarter" idx="11"/>
          </p:nvPr>
        </p:nvSpPr>
        <p:spPr/>
        <p:txBody>
          <a:bodyPr rtlCol="0"/>
          <a:lstStyle/>
          <a:p>
            <a:pPr rtl="0"/>
            <a:endParaRPr lang="ru-RU" dirty="0"/>
          </a:p>
        </p:txBody>
      </p:sp>
      <p:sp>
        <p:nvSpPr>
          <p:cNvPr id="9" name="Номер слайда 8"/>
          <p:cNvSpPr>
            <a:spLocks noGrp="1"/>
          </p:cNvSpPr>
          <p:nvPr>
            <p:ph type="sldNum" sz="quarter" idx="12"/>
          </p:nvPr>
        </p:nvSpPr>
        <p:spPr/>
        <p:txBody>
          <a:bodyPr rtlCol="0"/>
          <a:lstStyle/>
          <a:p>
            <a:pPr rtl="0"/>
            <a:fld id="{BD266BE7-899D-4075-917F-DBDE33B6B692}" type="slidenum">
              <a:rPr lang="ru-RU" smtClean="0"/>
              <a:t>‹#›</a:t>
            </a:fld>
            <a:endParaRPr lang="ru-RU" dirty="0"/>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rtl="0">
              <a:defRPr/>
            </a:lvl1pPr>
          </a:lstStyle>
          <a:p>
            <a:pPr rtl="0"/>
            <a:r>
              <a:rPr lang="ru-RU" smtClean="0"/>
              <a:t>Образец заголовка</a:t>
            </a:r>
            <a:endParaRPr lang="ru-RU" dirty="0"/>
          </a:p>
        </p:txBody>
      </p:sp>
      <p:sp>
        <p:nvSpPr>
          <p:cNvPr id="3" name="Дата 2"/>
          <p:cNvSpPr>
            <a:spLocks noGrp="1"/>
          </p:cNvSpPr>
          <p:nvPr>
            <p:ph type="dt" sz="half" idx="10"/>
          </p:nvPr>
        </p:nvSpPr>
        <p:spPr/>
        <p:txBody>
          <a:bodyPr rtlCol="0"/>
          <a:lstStyle/>
          <a:p>
            <a:pPr rtl="0"/>
            <a:fld id="{BC8DD942-3932-490C-965E-CE019573200E}" type="datetime1">
              <a:rPr lang="ru-RU" smtClean="0"/>
              <a:t>26.10.2020</a:t>
            </a:fld>
            <a:endParaRPr lang="ru-RU" dirty="0"/>
          </a:p>
        </p:txBody>
      </p:sp>
      <p:sp>
        <p:nvSpPr>
          <p:cNvPr id="4" name="Нижний колонтитул 3"/>
          <p:cNvSpPr>
            <a:spLocks noGrp="1"/>
          </p:cNvSpPr>
          <p:nvPr>
            <p:ph type="ftr" sz="quarter" idx="11"/>
          </p:nvPr>
        </p:nvSpPr>
        <p:spPr/>
        <p:txBody>
          <a:bodyPr rtlCol="0"/>
          <a:lstStyle/>
          <a:p>
            <a:pPr rtl="0"/>
            <a:endParaRPr lang="ru-RU" dirty="0"/>
          </a:p>
        </p:txBody>
      </p:sp>
      <p:sp>
        <p:nvSpPr>
          <p:cNvPr id="5" name="Номер слайда 4"/>
          <p:cNvSpPr>
            <a:spLocks noGrp="1"/>
          </p:cNvSpPr>
          <p:nvPr>
            <p:ph type="sldNum" sz="quarter" idx="12"/>
          </p:nvPr>
        </p:nvSpPr>
        <p:spPr/>
        <p:txBody>
          <a:bodyPr rtlCol="0"/>
          <a:lstStyle/>
          <a:p>
            <a:pPr rtl="0"/>
            <a:fld id="{BD266BE7-899D-4075-917F-DBDE33B6B692}" type="slidenum">
              <a:rPr lang="ru-RU" smtClean="0"/>
              <a:t>‹#›</a:t>
            </a:fld>
            <a:endParaRPr lang="ru-RU" dirty="0"/>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rtlCol="0"/>
          <a:lstStyle/>
          <a:p>
            <a:pPr rtl="0"/>
            <a:fld id="{BF23EE73-29DE-4D32-853F-71E261A37FAC}" type="datetime1">
              <a:rPr lang="ru-RU" smtClean="0"/>
              <a:t>26.10.2020</a:t>
            </a:fld>
            <a:endParaRPr lang="ru-RU" dirty="0"/>
          </a:p>
        </p:txBody>
      </p:sp>
      <p:sp>
        <p:nvSpPr>
          <p:cNvPr id="3" name="Нижний колонтитул 2"/>
          <p:cNvSpPr>
            <a:spLocks noGrp="1"/>
          </p:cNvSpPr>
          <p:nvPr>
            <p:ph type="ftr" sz="quarter" idx="11"/>
          </p:nvPr>
        </p:nvSpPr>
        <p:spPr/>
        <p:txBody>
          <a:bodyPr rtlCol="0"/>
          <a:lstStyle/>
          <a:p>
            <a:pPr rtl="0"/>
            <a:endParaRPr lang="ru-RU" dirty="0"/>
          </a:p>
        </p:txBody>
      </p:sp>
      <p:sp>
        <p:nvSpPr>
          <p:cNvPr id="4" name="Номер слайда 3"/>
          <p:cNvSpPr>
            <a:spLocks noGrp="1"/>
          </p:cNvSpPr>
          <p:nvPr>
            <p:ph type="sldNum" sz="quarter" idx="12"/>
          </p:nvPr>
        </p:nvSpPr>
        <p:spPr/>
        <p:txBody>
          <a:bodyPr rtlCol="0"/>
          <a:lstStyle/>
          <a:p>
            <a:pPr rtl="0"/>
            <a:fld id="{BD266BE7-899D-4075-917F-DBDE33B6B692}" type="slidenum">
              <a:rPr lang="ru-RU" smtClean="0"/>
              <a:t>‹#›</a:t>
            </a:fld>
            <a:endParaRPr lang="ru-RU" dirty="0"/>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chor="ctr">
            <a:normAutofit/>
          </a:bodyPr>
          <a:lstStyle>
            <a:lvl1pPr>
              <a:defRPr sz="3000"/>
            </a:lvl1pPr>
          </a:lstStyle>
          <a:p>
            <a:pPr rtl="0"/>
            <a:r>
              <a:rPr lang="ru-RU" smtClean="0"/>
              <a:t>Образец заголовка</a:t>
            </a:r>
            <a:endParaRPr lang="ru-RU" dirty="0"/>
          </a:p>
        </p:txBody>
      </p:sp>
      <p:sp>
        <p:nvSpPr>
          <p:cNvPr id="4" name="Текст 2"/>
          <p:cNvSpPr>
            <a:spLocks noGrp="1"/>
          </p:cNvSpPr>
          <p:nvPr>
            <p:ph type="body" sz="half" idx="2"/>
          </p:nvPr>
        </p:nvSpPr>
        <p:spPr>
          <a:xfrm>
            <a:off x="1291818" y="2465294"/>
            <a:ext cx="3834874" cy="3711669"/>
          </a:xfrm>
        </p:spPr>
        <p:txBody>
          <a:bodyPr rtlCol="0">
            <a:normAutofit/>
          </a:bodyPr>
          <a:lstStyle>
            <a:lvl1pPr marL="0" indent="0" rtl="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smtClean="0"/>
              <a:t>Образец текста</a:t>
            </a:r>
          </a:p>
        </p:txBody>
      </p:sp>
      <p:sp>
        <p:nvSpPr>
          <p:cNvPr id="3" name="Объект 3"/>
          <p:cNvSpPr>
            <a:spLocks noGrp="1"/>
          </p:cNvSpPr>
          <p:nvPr>
            <p:ph idx="1"/>
          </p:nvPr>
        </p:nvSpPr>
        <p:spPr>
          <a:xfrm>
            <a:off x="5518897" y="2465294"/>
            <a:ext cx="5174504" cy="3711669"/>
          </a:xfrm>
        </p:spPr>
        <p:txBody>
          <a:bodyPr rtlCol="0">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5" name="Дата 4"/>
          <p:cNvSpPr>
            <a:spLocks noGrp="1"/>
          </p:cNvSpPr>
          <p:nvPr>
            <p:ph type="dt" sz="half" idx="10"/>
          </p:nvPr>
        </p:nvSpPr>
        <p:spPr/>
        <p:txBody>
          <a:bodyPr rtlCol="0"/>
          <a:lstStyle/>
          <a:p>
            <a:pPr rtl="0"/>
            <a:fld id="{7C3AA2DE-E044-4C5E-88E8-826FD672C224}" type="datetime1">
              <a:rPr lang="ru-RU" smtClean="0"/>
              <a:t>26.10.2020</a:t>
            </a:fld>
            <a:endParaRPr lang="ru-RU" dirty="0"/>
          </a:p>
        </p:txBody>
      </p:sp>
      <p:sp>
        <p:nvSpPr>
          <p:cNvPr id="6" name="Нижний колонтитул 5"/>
          <p:cNvSpPr>
            <a:spLocks noGrp="1"/>
          </p:cNvSpPr>
          <p:nvPr>
            <p:ph type="ftr" sz="quarter" idx="11"/>
          </p:nvPr>
        </p:nvSpPr>
        <p:spPr/>
        <p:txBody>
          <a:bodyPr rtlCol="0"/>
          <a:lstStyle/>
          <a:p>
            <a:pPr rtl="0"/>
            <a:endParaRPr lang="ru-RU" dirty="0"/>
          </a:p>
        </p:txBody>
      </p:sp>
      <p:sp>
        <p:nvSpPr>
          <p:cNvPr id="7" name="Номер слайда 6"/>
          <p:cNvSpPr>
            <a:spLocks noGrp="1"/>
          </p:cNvSpPr>
          <p:nvPr>
            <p:ph type="sldNum" sz="quarter" idx="12"/>
          </p:nvPr>
        </p:nvSpPr>
        <p:spPr/>
        <p:txBody>
          <a:bodyPr rtlCol="0"/>
          <a:lstStyle/>
          <a:p>
            <a:pPr rtl="0"/>
            <a:fld id="{BD266BE7-899D-4075-917F-DBDE33B6B692}" type="slidenum">
              <a:rPr lang="ru-RU" smtClean="0"/>
              <a:t>‹#›</a:t>
            </a:fld>
            <a:endParaRPr lang="ru-RU" dirty="0"/>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chor="ctr">
            <a:normAutofit/>
          </a:bodyPr>
          <a:lstStyle>
            <a:lvl1pPr>
              <a:defRPr sz="3000"/>
            </a:lvl1pPr>
          </a:lstStyle>
          <a:p>
            <a:pPr rtl="0"/>
            <a:r>
              <a:rPr lang="ru-RU" smtClean="0"/>
              <a:t>Образец заголовка</a:t>
            </a:r>
            <a:endParaRPr lang="ru-RU" dirty="0"/>
          </a:p>
        </p:txBody>
      </p:sp>
      <p:sp>
        <p:nvSpPr>
          <p:cNvPr id="4" name="Текст 3"/>
          <p:cNvSpPr>
            <a:spLocks noGrp="1"/>
          </p:cNvSpPr>
          <p:nvPr>
            <p:ph type="body" sz="half" idx="2"/>
          </p:nvPr>
        </p:nvSpPr>
        <p:spPr>
          <a:xfrm>
            <a:off x="1291819" y="2465293"/>
            <a:ext cx="3834874" cy="3711669"/>
          </a:xfrm>
        </p:spPr>
        <p:txBody>
          <a:bodyPr rtlCol="0">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smtClean="0"/>
              <a:t>Образец текста</a:t>
            </a:r>
          </a:p>
        </p:txBody>
      </p:sp>
      <p:sp>
        <p:nvSpPr>
          <p:cNvPr id="3" name="Рисунок 2"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p:cNvSpPr>
          <p:nvPr>
            <p:ph type="pic" idx="1"/>
          </p:nvPr>
        </p:nvSpPr>
        <p:spPr>
          <a:xfrm>
            <a:off x="5518896" y="1828456"/>
            <a:ext cx="5389895" cy="5029544"/>
          </a:xfrm>
        </p:spPr>
        <p:txBody>
          <a:bodyPr tIns="13716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ru-RU" smtClean="0"/>
              <a:t>Вставка рисунка</a:t>
            </a:r>
            <a:endParaRPr lang="ru-RU" dirty="0"/>
          </a:p>
        </p:txBody>
      </p:sp>
      <p:sp>
        <p:nvSpPr>
          <p:cNvPr id="5" name="Дата 4"/>
          <p:cNvSpPr>
            <a:spLocks noGrp="1"/>
          </p:cNvSpPr>
          <p:nvPr>
            <p:ph type="dt" sz="half" idx="10"/>
          </p:nvPr>
        </p:nvSpPr>
        <p:spPr/>
        <p:txBody>
          <a:bodyPr rtlCol="0"/>
          <a:lstStyle/>
          <a:p>
            <a:pPr rtl="0"/>
            <a:fld id="{5689F6FF-325E-4839-A110-B16E8C0199BE}" type="datetime1">
              <a:rPr lang="ru-RU" smtClean="0"/>
              <a:t>26.10.2020</a:t>
            </a:fld>
            <a:endParaRPr lang="ru-RU" dirty="0"/>
          </a:p>
        </p:txBody>
      </p:sp>
      <p:sp>
        <p:nvSpPr>
          <p:cNvPr id="6" name="Нижний колонтитул 5"/>
          <p:cNvSpPr>
            <a:spLocks noGrp="1"/>
          </p:cNvSpPr>
          <p:nvPr>
            <p:ph type="ftr" sz="quarter" idx="11"/>
          </p:nvPr>
        </p:nvSpPr>
        <p:spPr/>
        <p:txBody>
          <a:bodyPr rtlCol="0"/>
          <a:lstStyle/>
          <a:p>
            <a:pPr rtl="0"/>
            <a:endParaRPr lang="ru-RU" dirty="0"/>
          </a:p>
        </p:txBody>
      </p:sp>
      <p:sp>
        <p:nvSpPr>
          <p:cNvPr id="7" name="Номер слайда 6"/>
          <p:cNvSpPr>
            <a:spLocks noGrp="1"/>
          </p:cNvSpPr>
          <p:nvPr>
            <p:ph type="sldNum" sz="quarter" idx="12"/>
          </p:nvPr>
        </p:nvSpPr>
        <p:spPr/>
        <p:txBody>
          <a:bodyPr rtlCol="0"/>
          <a:lstStyle/>
          <a:p>
            <a:pPr rtl="0"/>
            <a:fld id="{BD266BE7-899D-4075-917F-DBDE33B6B692}" type="slidenum">
              <a:rPr lang="ru-RU" smtClean="0"/>
              <a:t>‹#›</a:t>
            </a:fld>
            <a:endParaRPr lang="ru-RU" dirty="0"/>
          </a:p>
        </p:txBody>
      </p:sp>
    </p:spTree>
    <p:extLst>
      <p:ext uri="{BB962C8B-B14F-4D97-AF65-F5344CB8AC3E}">
        <p14:creationId xmlns:p14="http://schemas.microsoft.com/office/powerpoint/2010/main" val="416136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a:off x="0" y="347472"/>
            <a:ext cx="12188952"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pic>
        <p:nvPicPr>
          <p:cNvPr id="8" name="Рисунок 7"/>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invGray">
          <a:xfrm>
            <a:off x="0" y="457200"/>
            <a:ext cx="12188952" cy="1371257"/>
          </a:xfrm>
          <a:prstGeom prst="rect">
            <a:avLst/>
          </a:prstGeom>
        </p:spPr>
      </p:pic>
      <p:sp>
        <p:nvSpPr>
          <p:cNvPr id="2" name="Заголовок 1"/>
          <p:cNvSpPr>
            <a:spLocks noGrp="1"/>
          </p:cNvSpPr>
          <p:nvPr>
            <p:ph type="title"/>
          </p:nvPr>
        </p:nvSpPr>
        <p:spPr bwMode="black">
          <a:xfrm>
            <a:off x="1280160" y="466343"/>
            <a:ext cx="9628632" cy="1362113"/>
          </a:xfrm>
          <a:prstGeom prst="rect">
            <a:avLst/>
          </a:prstGeom>
        </p:spPr>
        <p:txBody>
          <a:bodyPr vert="horz" lIns="91440" tIns="45720" rIns="91440" bIns="45720" rtlCol="0" anchor="ctr">
            <a:normAutofit/>
          </a:bodyPr>
          <a:lstStyle/>
          <a:p>
            <a:pPr rtl="0"/>
            <a:r>
              <a:rPr lang="ru-RU" dirty="0" smtClean="0"/>
              <a:t>Образец заголовка</a:t>
            </a:r>
            <a:endParaRPr lang="ru-RU" dirty="0"/>
          </a:p>
        </p:txBody>
      </p:sp>
      <p:sp>
        <p:nvSpPr>
          <p:cNvPr id="3" name="Замещающий текст 2"/>
          <p:cNvSpPr>
            <a:spLocks noGrp="1"/>
          </p:cNvSpPr>
          <p:nvPr>
            <p:ph type="body" idx="1"/>
          </p:nvPr>
        </p:nvSpPr>
        <p:spPr>
          <a:xfrm>
            <a:off x="1280160" y="2190749"/>
            <a:ext cx="9628632" cy="3986213"/>
          </a:xfrm>
          <a:prstGeom prst="rect">
            <a:avLst/>
          </a:prstGeom>
        </p:spPr>
        <p:txBody>
          <a:bodyPr vert="horz" lIns="91440" tIns="45720" rIns="91440" bIns="45720" rtlCol="0">
            <a:normAutofit/>
          </a:bodyPr>
          <a:lstStyle/>
          <a:p>
            <a:pPr lvl="0" rtl="0"/>
            <a:r>
              <a:rPr lang="ru-RU" dirty="0" smtClean="0"/>
              <a:t>Образец текста</a:t>
            </a:r>
          </a:p>
          <a:p>
            <a:pPr lvl="1" rtl="0"/>
            <a:r>
              <a:rPr lang="ru-RU" dirty="0" smtClean="0"/>
              <a:t>Второй уровень</a:t>
            </a:r>
          </a:p>
          <a:p>
            <a:pPr lvl="2" rtl="0"/>
            <a:r>
              <a:rPr lang="ru-RU" dirty="0" smtClean="0"/>
              <a:t>Третий уровень</a:t>
            </a:r>
          </a:p>
          <a:p>
            <a:pPr lvl="3" rtl="0"/>
            <a:r>
              <a:rPr lang="ru-RU" dirty="0" smtClean="0"/>
              <a:t>Четвертый уровень</a:t>
            </a:r>
          </a:p>
          <a:p>
            <a:pPr lvl="4" rtl="0"/>
            <a:r>
              <a:rPr lang="ru-RU" dirty="0" smtClean="0"/>
              <a:t>Пятый уровень</a:t>
            </a:r>
          </a:p>
          <a:p>
            <a:pPr lvl="5" rtl="0"/>
            <a:r>
              <a:rPr lang="ru-RU" dirty="0" smtClean="0"/>
              <a:t>Шестой</a:t>
            </a:r>
          </a:p>
          <a:p>
            <a:pPr lvl="6" rtl="0"/>
            <a:r>
              <a:rPr lang="ru-RU" dirty="0" smtClean="0"/>
              <a:t>Седьмой</a:t>
            </a:r>
          </a:p>
          <a:p>
            <a:pPr lvl="7" rtl="0"/>
            <a:r>
              <a:rPr lang="ru-RU" dirty="0" smtClean="0"/>
              <a:t>Восьмой</a:t>
            </a:r>
          </a:p>
          <a:p>
            <a:pPr lvl="8" rtl="0"/>
            <a:r>
              <a:rPr lang="ru-RU" dirty="0" smtClean="0"/>
              <a:t>Девятый</a:t>
            </a:r>
            <a:endParaRPr lang="ru-RU" dirty="0"/>
          </a:p>
        </p:txBody>
      </p:sp>
      <p:sp>
        <p:nvSpPr>
          <p:cNvPr id="4" name="Дата 3"/>
          <p:cNvSpPr>
            <a:spLocks noGrp="1"/>
          </p:cNvSpPr>
          <p:nvPr>
            <p:ph type="dt" sz="half" idx="2"/>
          </p:nvPr>
        </p:nvSpPr>
        <p:spPr>
          <a:xfrm>
            <a:off x="1280160" y="6356350"/>
            <a:ext cx="1971947" cy="365125"/>
          </a:xfrm>
          <a:prstGeom prst="rect">
            <a:avLst/>
          </a:prstGeom>
        </p:spPr>
        <p:txBody>
          <a:bodyPr vert="horz" lIns="91440" tIns="45720" rIns="91440" bIns="45720" rtlCol="0" anchor="ctr"/>
          <a:lstStyle>
            <a:lvl1pPr algn="l">
              <a:defRPr sz="1200" baseline="0">
                <a:solidFill>
                  <a:schemeClr val="tx1"/>
                </a:solidFill>
              </a:defRPr>
            </a:lvl1pPr>
          </a:lstStyle>
          <a:p>
            <a:fld id="{38ABFFF7-E2BC-4B90-8333-1B79B63513B3}" type="datetime1">
              <a:rPr lang="ru-RU" smtClean="0"/>
              <a:pPr/>
              <a:t>26.10.2020</a:t>
            </a:fld>
            <a:endParaRPr lang="ru-RU" dirty="0"/>
          </a:p>
        </p:txBody>
      </p:sp>
      <p:sp>
        <p:nvSpPr>
          <p:cNvPr id="5" name="Нижний колонтитул 4"/>
          <p:cNvSpPr>
            <a:spLocks noGrp="1"/>
          </p:cNvSpPr>
          <p:nvPr>
            <p:ph type="ftr" sz="quarter" idx="3"/>
          </p:nvPr>
        </p:nvSpPr>
        <p:spPr>
          <a:xfrm>
            <a:off x="3252107" y="6356350"/>
            <a:ext cx="5687786" cy="365125"/>
          </a:xfrm>
          <a:prstGeom prst="rect">
            <a:avLst/>
          </a:prstGeom>
        </p:spPr>
        <p:txBody>
          <a:bodyPr vert="horz" lIns="91440" tIns="45720" rIns="91440" bIns="45720" rtlCol="0" anchor="ctr"/>
          <a:lstStyle>
            <a:lvl1pPr algn="ctr">
              <a:defRPr sz="1200" baseline="0">
                <a:solidFill>
                  <a:schemeClr val="tx1"/>
                </a:solidFill>
              </a:defRPr>
            </a:lvl1pPr>
          </a:lstStyle>
          <a:p>
            <a:pPr rtl="0"/>
            <a:endParaRPr lang="ru-RU" dirty="0"/>
          </a:p>
        </p:txBody>
      </p:sp>
      <p:sp>
        <p:nvSpPr>
          <p:cNvPr id="6" name="Номер слайда 5"/>
          <p:cNvSpPr>
            <a:spLocks noGrp="1"/>
          </p:cNvSpPr>
          <p:nvPr>
            <p:ph type="sldNum" sz="quarter" idx="4"/>
          </p:nvPr>
        </p:nvSpPr>
        <p:spPr>
          <a:xfrm>
            <a:off x="8939894" y="6356350"/>
            <a:ext cx="1968898" cy="365125"/>
          </a:xfrm>
          <a:prstGeom prst="rect">
            <a:avLst/>
          </a:prstGeom>
        </p:spPr>
        <p:txBody>
          <a:bodyPr vert="horz" lIns="91440" tIns="45720" rIns="91440" bIns="45720" rtlCol="0" anchor="ctr"/>
          <a:lstStyle>
            <a:lvl1pPr algn="r">
              <a:defRPr sz="1200" baseline="0">
                <a:solidFill>
                  <a:schemeClr val="tx1"/>
                </a:solidFill>
              </a:defRPr>
            </a:lvl1pPr>
          </a:lstStyle>
          <a:p>
            <a:pPr rtl="0"/>
            <a:fld id="{BD266BE7-899D-4075-917F-DBDE33B6B692}" type="slidenum">
              <a:rPr lang="ru-RU" smtClean="0"/>
              <a:pPr/>
              <a:t>‹#›</a:t>
            </a:fld>
            <a:endParaRPr lang="ru-RU" dirty="0"/>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5000"/>
        </a:lnSpc>
        <a:spcBef>
          <a:spcPct val="0"/>
        </a:spcBef>
        <a:buNone/>
        <a:defRPr sz="30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419341" y="4636395"/>
            <a:ext cx="8203842" cy="741827"/>
          </a:xfrm>
        </p:spPr>
        <p:txBody>
          <a:bodyPr rtlCol="0">
            <a:normAutofit fontScale="92500" lnSpcReduction="10000"/>
          </a:bodyPr>
          <a:lstStyle/>
          <a:p>
            <a:pPr algn="ctr" rtl="0"/>
            <a:r>
              <a:rPr lang="ru-RU" dirty="0" smtClean="0">
                <a:ln>
                  <a:solidFill>
                    <a:schemeClr val="accent5">
                      <a:lumMod val="50000"/>
                    </a:schemeClr>
                  </a:solidFill>
                </a:ln>
                <a:latin typeface="Times New Roman" panose="02020603050405020304" pitchFamily="18" charset="0"/>
                <a:cs typeface="Times New Roman" panose="02020603050405020304" pitchFamily="18" charset="0"/>
              </a:rPr>
              <a:t>Обзор подготовила вед. библиотекарь Коновалова Ю. В.</a:t>
            </a:r>
          </a:p>
          <a:p>
            <a:pPr algn="ctr" rtl="0"/>
            <a:r>
              <a:rPr lang="ru-RU" dirty="0" smtClean="0">
                <a:ln>
                  <a:solidFill>
                    <a:schemeClr val="accent5">
                      <a:lumMod val="50000"/>
                    </a:schemeClr>
                  </a:solidFill>
                </a:ln>
                <a:latin typeface="Times New Roman" panose="02020603050405020304" pitchFamily="18" charset="0"/>
                <a:cs typeface="Times New Roman" panose="02020603050405020304" pitchFamily="18" charset="0"/>
              </a:rPr>
              <a:t>(студенческий читальный зал)</a:t>
            </a:r>
            <a:endParaRPr lang="ru-RU" dirty="0">
              <a:ln>
                <a:solidFill>
                  <a:schemeClr val="accent5">
                    <a:lumMod val="50000"/>
                  </a:schemeClr>
                </a:solidFill>
              </a:ln>
              <a:latin typeface="Times New Roman" panose="02020603050405020304" pitchFamily="18" charset="0"/>
              <a:cs typeface="Times New Roman" panose="02020603050405020304" pitchFamily="18" charset="0"/>
            </a:endParaRPr>
          </a:p>
        </p:txBody>
      </p:sp>
      <p:sp>
        <p:nvSpPr>
          <p:cNvPr id="5" name="TextBox 4"/>
          <p:cNvSpPr txBox="1"/>
          <p:nvPr/>
        </p:nvSpPr>
        <p:spPr>
          <a:xfrm>
            <a:off x="3760631" y="2614411"/>
            <a:ext cx="7521262" cy="685173"/>
          </a:xfrm>
          <a:prstGeom prst="rect">
            <a:avLst/>
          </a:prstGeom>
          <a:noFill/>
        </p:spPr>
        <p:txBody>
          <a:bodyPr wrap="none" rtlCol="0">
            <a:prstTxWarp prst="textPlain">
              <a:avLst/>
            </a:prstTxWarp>
            <a:spAutoFit/>
          </a:bodyPr>
          <a:lstStyle/>
          <a:p>
            <a:r>
              <a:rPr lang="ru-RU" sz="7200" b="1" dirty="0" smtClean="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Многоликая химия</a:t>
            </a:r>
            <a:endParaRPr lang="ru-RU" sz="7200" b="1" dirty="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6786" y="592428"/>
            <a:ext cx="10203691" cy="954107"/>
          </a:xfrm>
          <a:prstGeom prst="rect">
            <a:avLst/>
          </a:prstGeom>
          <a:noFill/>
        </p:spPr>
        <p:txBody>
          <a:bodyPr wrap="none" rtlCol="0">
            <a:spAutoFit/>
          </a:bodyPr>
          <a:lstStyle/>
          <a:p>
            <a:pPr algn="ctr"/>
            <a:r>
              <a:rPr lang="ru-RU" sz="2800" b="1" dirty="0" smtClean="0">
                <a:solidFill>
                  <a:schemeClr val="bg2"/>
                </a:solidFill>
                <a:latin typeface="Times New Roman" panose="02020603050405020304" pitchFamily="18" charset="0"/>
                <a:cs typeface="Times New Roman" panose="02020603050405020304" pitchFamily="18" charset="0"/>
              </a:rPr>
              <a:t>Химия – наука о составе, строении, свойствах, превращениях</a:t>
            </a:r>
          </a:p>
          <a:p>
            <a:pPr algn="ctr"/>
            <a:r>
              <a:rPr lang="ru-RU" sz="2800" b="1" dirty="0" smtClean="0">
                <a:solidFill>
                  <a:schemeClr val="bg2"/>
                </a:solidFill>
                <a:latin typeface="Times New Roman" panose="02020603050405020304" pitchFamily="18" charset="0"/>
                <a:cs typeface="Times New Roman" panose="02020603050405020304" pitchFamily="18" charset="0"/>
              </a:rPr>
              <a:t> веществ и явлениях, их сопровождающих</a:t>
            </a:r>
            <a:endParaRPr lang="ru-RU" sz="2800" b="1" dirty="0">
              <a:solidFill>
                <a:schemeClr val="bg2"/>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959060" y="2583521"/>
            <a:ext cx="7959142" cy="3477875"/>
          </a:xfrm>
          <a:prstGeom prst="rect">
            <a:avLst/>
          </a:prstGeom>
        </p:spPr>
        <p:txBody>
          <a:bodyPr wrap="square">
            <a:spAutoFit/>
          </a:bodyPr>
          <a:lstStyle/>
          <a:p>
            <a:pPr algn="just"/>
            <a:r>
              <a:rPr lang="ru-RU" sz="2000" dirty="0">
                <a:latin typeface="Times New Roman" panose="02020603050405020304" pitchFamily="18" charset="0"/>
                <a:cs typeface="Times New Roman" panose="02020603050405020304" pitchFamily="18" charset="0"/>
              </a:rPr>
              <a:t>Век, в котором мы живем, называют «веком химии». Это связано с тем, что именно в последние годы развитие этой отрасли достигло пика в сравнении с предыдущими периодами. Медицина, парфюмерия, металлургическая и топливная промышленность — это лишь малая часть отраслей, которые просто не смогут существовать без развития химии. Усиливается влияние методов современной биотехнологии на многие отрасли производства, включая фармацевтику, экологические технологии, выращивание растений, изготовление продуктов питания, а также текстиля, бумаги, целлюлозы и </a:t>
            </a:r>
            <a:r>
              <a:rPr lang="ru-RU" sz="2000" dirty="0" smtClean="0">
                <a:latin typeface="Times New Roman" panose="02020603050405020304" pitchFamily="18" charset="0"/>
                <a:cs typeface="Times New Roman" panose="02020603050405020304" pitchFamily="18" charset="0"/>
              </a:rPr>
              <a:t>кожи. Неоспоримо</a:t>
            </a:r>
            <a:r>
              <a:rPr lang="ru-RU" sz="2000" dirty="0">
                <a:latin typeface="Times New Roman" panose="02020603050405020304" pitchFamily="18" charset="0"/>
                <a:cs typeface="Times New Roman" panose="02020603050405020304" pitchFamily="18" charset="0"/>
              </a:rPr>
              <a:t>, что сегодня химия занимает значительную часть в жизни человечества, еще более очевидно, что она — наука будущего.</a:t>
            </a:r>
          </a:p>
        </p:txBody>
      </p:sp>
    </p:spTree>
    <p:extLst>
      <p:ext uri="{BB962C8B-B14F-4D97-AF65-F5344CB8AC3E}">
        <p14:creationId xmlns:p14="http://schemas.microsoft.com/office/powerpoint/2010/main" val="457351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
          <p:cNvSpPr>
            <a:spLocks noGrp="1"/>
          </p:cNvSpPr>
          <p:nvPr>
            <p:ph type="title"/>
          </p:nvPr>
        </p:nvSpPr>
        <p:spPr>
          <a:xfrm>
            <a:off x="3790091" y="270186"/>
            <a:ext cx="6748419" cy="3664417"/>
          </a:xfrm>
        </p:spPr>
        <p:txBody>
          <a:bodyPr rtlCol="0">
            <a:noAutofit/>
          </a:bodyPr>
          <a:lstStyle/>
          <a:p>
            <a:pPr algn="just"/>
            <a:r>
              <a:rPr lang="ru-RU" sz="1600" b="0" dirty="0">
                <a:solidFill>
                  <a:schemeClr val="bg1">
                    <a:lumMod val="25000"/>
                  </a:schemeClr>
                </a:solidFill>
                <a:latin typeface="Times New Roman" panose="02020603050405020304" pitchFamily="18" charset="0"/>
                <a:cs typeface="Times New Roman" panose="02020603050405020304" pitchFamily="18" charset="0"/>
              </a:rPr>
              <a:t>Химия – одна из фундаментальных естественно-научных дисциплин, занимающая важное место в подготовке современного врача. Она закладывает физико-химическую основу изучения функционирования биологических систем различного уровня организации на молекулярном  уровне. В медицине широко применяют такие термины, как биогенные элементы, биоэнергетика, фармакокинетика, электрофорез, гемодиализ, гемосорбция и др. Сегодня трактовать проблемы, связанные с тем, или иным заболеванием, назначать эффективные методы и средства их лечения без должной физико-химической подготовки невозможно. Особенностью данного учебника является то, что он состоит из двух частей: предварительного и основного курсов. Наличие «реанимационного» курса связано с разным уровнем химической подготовки студентов. В данной книге авторы предприняли попытку сохранить общую химию как целостную дисциплину, а не как некий курс избранных глав химии.</a:t>
            </a:r>
            <a:br>
              <a:rPr lang="ru-RU" sz="1600" b="0" dirty="0">
                <a:solidFill>
                  <a:schemeClr val="bg1">
                    <a:lumMod val="25000"/>
                  </a:schemeClr>
                </a:solidFill>
                <a:latin typeface="Times New Roman" panose="02020603050405020304" pitchFamily="18" charset="0"/>
                <a:cs typeface="Times New Roman" panose="02020603050405020304" pitchFamily="18" charset="0"/>
              </a:rPr>
            </a:br>
            <a:endParaRPr lang="ru-RU" sz="1600" b="0" dirty="0">
              <a:solidFill>
                <a:schemeClr val="bg1">
                  <a:lumMod val="25000"/>
                </a:schemeClr>
              </a:solidFill>
              <a:latin typeface="Times New Roman" panose="02020603050405020304" pitchFamily="18" charset="0"/>
              <a:cs typeface="Times New Roman" panose="02020603050405020304" pitchFamily="18" charset="0"/>
            </a:endParaRPr>
          </a:p>
        </p:txBody>
      </p:sp>
      <p:sp>
        <p:nvSpPr>
          <p:cNvPr id="14" name="Текст 2"/>
          <p:cNvSpPr>
            <a:spLocks noGrp="1"/>
          </p:cNvSpPr>
          <p:nvPr>
            <p:ph type="body" idx="1"/>
          </p:nvPr>
        </p:nvSpPr>
        <p:spPr>
          <a:xfrm>
            <a:off x="3790091" y="4718252"/>
            <a:ext cx="6597465" cy="1500187"/>
          </a:xfrm>
        </p:spPr>
        <p:txBody>
          <a:bodyPr rtlCol="0">
            <a:noAutofit/>
          </a:bodyPr>
          <a:lstStyle/>
          <a:p>
            <a:r>
              <a:rPr lang="ru-RU" sz="1600" dirty="0" smtClean="0">
                <a:solidFill>
                  <a:schemeClr val="bg1">
                    <a:lumMod val="25000"/>
                  </a:schemeClr>
                </a:solidFill>
                <a:latin typeface="Times New Roman" panose="02020603050405020304" pitchFamily="18" charset="0"/>
                <a:cs typeface="Times New Roman" panose="02020603050405020304" pitchFamily="18" charset="0"/>
              </a:rPr>
              <a:t>373.1</a:t>
            </a:r>
          </a:p>
          <a:p>
            <a:r>
              <a:rPr lang="ru-RU" sz="1600" dirty="0" smtClean="0">
                <a:solidFill>
                  <a:schemeClr val="bg1">
                    <a:lumMod val="25000"/>
                  </a:schemeClr>
                </a:solidFill>
                <a:latin typeface="Times New Roman" panose="02020603050405020304" pitchFamily="18" charset="0"/>
                <a:cs typeface="Times New Roman" panose="02020603050405020304" pitchFamily="18" charset="0"/>
              </a:rPr>
              <a:t>П </a:t>
            </a:r>
            <a:r>
              <a:rPr lang="ru-RU" sz="1600" dirty="0">
                <a:solidFill>
                  <a:schemeClr val="bg1">
                    <a:lumMod val="25000"/>
                  </a:schemeClr>
                </a:solidFill>
                <a:latin typeface="Times New Roman" panose="02020603050405020304" pitchFamily="18" charset="0"/>
                <a:cs typeface="Times New Roman" panose="02020603050405020304" pitchFamily="18" charset="0"/>
              </a:rPr>
              <a:t>57</a:t>
            </a:r>
          </a:p>
          <a:p>
            <a:r>
              <a:rPr lang="ru-RU" sz="1600" dirty="0">
                <a:solidFill>
                  <a:schemeClr val="bg1">
                    <a:lumMod val="25000"/>
                  </a:schemeClr>
                </a:solidFill>
                <a:latin typeface="Times New Roman" panose="02020603050405020304" pitchFamily="18" charset="0"/>
                <a:cs typeface="Times New Roman" panose="02020603050405020304" pitchFamily="18" charset="0"/>
              </a:rPr>
              <a:t>Попков, В. А. Общая химия </a:t>
            </a:r>
            <a:r>
              <a:rPr lang="ru-RU" sz="1600" dirty="0" smtClean="0">
                <a:solidFill>
                  <a:schemeClr val="bg1">
                    <a:lumMod val="25000"/>
                  </a:schemeClr>
                </a:solidFill>
                <a:latin typeface="Times New Roman" panose="02020603050405020304" pitchFamily="18" charset="0"/>
                <a:cs typeface="Times New Roman" panose="02020603050405020304" pitchFamily="18" charset="0"/>
              </a:rPr>
              <a:t>/ В</a:t>
            </a:r>
            <a:r>
              <a:rPr lang="ru-RU" sz="1600" dirty="0">
                <a:solidFill>
                  <a:schemeClr val="bg1">
                    <a:lumMod val="25000"/>
                  </a:schemeClr>
                </a:solidFill>
                <a:latin typeface="Times New Roman" panose="02020603050405020304" pitchFamily="18" charset="0"/>
                <a:cs typeface="Times New Roman" panose="02020603050405020304" pitchFamily="18" charset="0"/>
              </a:rPr>
              <a:t>. А. Попков, С. А. Пузаков. </a:t>
            </a:r>
            <a:r>
              <a:rPr lang="ru-RU" sz="1600" dirty="0" smtClean="0">
                <a:solidFill>
                  <a:schemeClr val="bg1">
                    <a:lumMod val="25000"/>
                  </a:schemeClr>
                </a:solidFill>
                <a:latin typeface="Times New Roman" panose="02020603050405020304" pitchFamily="18" charset="0"/>
                <a:cs typeface="Times New Roman" panose="02020603050405020304" pitchFamily="18" charset="0"/>
              </a:rPr>
              <a:t>– Москва </a:t>
            </a:r>
            <a:r>
              <a:rPr lang="ru-RU" sz="1600" dirty="0">
                <a:solidFill>
                  <a:schemeClr val="bg1">
                    <a:lumMod val="25000"/>
                  </a:schemeClr>
                </a:solidFill>
                <a:latin typeface="Times New Roman" panose="02020603050405020304" pitchFamily="18" charset="0"/>
                <a:cs typeface="Times New Roman" panose="02020603050405020304" pitchFamily="18" charset="0"/>
              </a:rPr>
              <a:t>: ГЭОТАР-Медиа, 2007. </a:t>
            </a:r>
            <a:r>
              <a:rPr lang="ru-RU" sz="1600" dirty="0" smtClean="0">
                <a:solidFill>
                  <a:schemeClr val="bg1">
                    <a:lumMod val="25000"/>
                  </a:schemeClr>
                </a:solidFill>
                <a:latin typeface="Times New Roman" panose="02020603050405020304" pitchFamily="18" charset="0"/>
                <a:cs typeface="Times New Roman" panose="02020603050405020304" pitchFamily="18" charset="0"/>
              </a:rPr>
              <a:t>– 976 </a:t>
            </a:r>
            <a:r>
              <a:rPr lang="ru-RU" sz="1600" dirty="0">
                <a:solidFill>
                  <a:schemeClr val="bg1">
                    <a:lumMod val="25000"/>
                  </a:schemeClr>
                </a:solidFill>
                <a:latin typeface="Times New Roman" panose="02020603050405020304" pitchFamily="18" charset="0"/>
                <a:cs typeface="Times New Roman" panose="02020603050405020304" pitchFamily="18" charset="0"/>
              </a:rPr>
              <a:t>с.</a:t>
            </a:r>
          </a:p>
          <a:p>
            <a:pPr rtl="0"/>
            <a:endParaRPr lang="ru-RU" sz="1600" dirty="0">
              <a:solidFill>
                <a:schemeClr val="bg1">
                  <a:lumMod val="25000"/>
                </a:schemeClr>
              </a:solidFill>
            </a:endParaRPr>
          </a:p>
        </p:txBody>
      </p:sp>
      <p:pic>
        <p:nvPicPr>
          <p:cNvPr id="2" name="Рисунок 1"/>
          <p:cNvPicPr>
            <a:picLocks noChangeAspect="1"/>
          </p:cNvPicPr>
          <p:nvPr/>
        </p:nvPicPr>
        <p:blipFill>
          <a:blip r:embed="rId3"/>
          <a:stretch>
            <a:fillRect/>
          </a:stretch>
        </p:blipFill>
        <p:spPr>
          <a:xfrm>
            <a:off x="588259" y="1906073"/>
            <a:ext cx="2257972" cy="3132867"/>
          </a:xfrm>
          <a:prstGeom prst="rect">
            <a:avLst/>
          </a:prstGeom>
        </p:spPr>
      </p:pic>
    </p:spTree>
    <p:extLst>
      <p:ext uri="{BB962C8B-B14F-4D97-AF65-F5344CB8AC3E}">
        <p14:creationId xmlns:p14="http://schemas.microsoft.com/office/powerpoint/2010/main" val="3240797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618187" y="1828801"/>
            <a:ext cx="2305318" cy="332993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5" name="TextBox 4"/>
          <p:cNvSpPr txBox="1"/>
          <p:nvPr/>
        </p:nvSpPr>
        <p:spPr>
          <a:xfrm>
            <a:off x="4159431" y="206062"/>
            <a:ext cx="5954629" cy="4031873"/>
          </a:xfrm>
          <a:prstGeom prst="rect">
            <a:avLst/>
          </a:prstGeom>
          <a:noFill/>
        </p:spPr>
        <p:txBody>
          <a:bodyPr wrap="square" rtlCol="0">
            <a:spAutoFit/>
          </a:bodyPr>
          <a:lstStyle/>
          <a:p>
            <a:pPr algn="just"/>
            <a:r>
              <a:rPr lang="ru-RU" sz="1600" dirty="0" smtClean="0">
                <a:solidFill>
                  <a:schemeClr val="bg1">
                    <a:lumMod val="25000"/>
                  </a:schemeClr>
                </a:solidFill>
                <a:latin typeface="Times New Roman" panose="02020603050405020304" pitchFamily="18" charset="0"/>
                <a:cs typeface="Times New Roman" panose="02020603050405020304" pitchFamily="18" charset="0"/>
              </a:rPr>
              <a:t>Учебник «Химия: Основы химии живого» рекомендован к изданию как победитель Всероссийского конкурса учебников для бакалавров по фундаментальным дисциплинам для студентов высших учебных заведений. Химия является фундаментальной наукой и мощным инструментом исследования и познания процессов в живых системах. Цель данного учебника – сформировать у читателя целостное восприятие химии, показать её тесную связь с жизнедеятельностью биологических систем, раскрыть химические и физико-химические аспекты превращений молекула – клетка – организм. В учебнике использована модульная система с сохранением классической последовательности изложения разделов химии. Это рационально, так как при наличии логической взаимосвязи между всеми модулями отдельные темы можно выносить в качестве элективов для самостоятельной работы, а некоторые модули даже изучать параллельно.</a:t>
            </a:r>
            <a:endParaRPr lang="ru-RU" sz="1600" dirty="0">
              <a:solidFill>
                <a:schemeClr val="bg1">
                  <a:lumMod val="25000"/>
                </a:schemeClr>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4157878" y="4649273"/>
            <a:ext cx="5956182" cy="1323439"/>
          </a:xfrm>
          <a:prstGeom prst="rect">
            <a:avLst/>
          </a:prstGeom>
          <a:noFill/>
        </p:spPr>
        <p:txBody>
          <a:bodyPr wrap="none" rtlCol="0">
            <a:spAutoFit/>
          </a:bodyPr>
          <a:lstStyle/>
          <a:p>
            <a:r>
              <a:rPr lang="ru-RU" sz="1600" dirty="0" smtClean="0">
                <a:solidFill>
                  <a:schemeClr val="bg1">
                    <a:lumMod val="25000"/>
                  </a:schemeClr>
                </a:solidFill>
                <a:latin typeface="Times New Roman" panose="02020603050405020304" pitchFamily="18" charset="0"/>
                <a:cs typeface="Times New Roman" panose="02020603050405020304" pitchFamily="18" charset="0"/>
              </a:rPr>
              <a:t>541.1</a:t>
            </a:r>
          </a:p>
          <a:p>
            <a:r>
              <a:rPr lang="ru-RU" sz="1600" dirty="0" smtClean="0">
                <a:solidFill>
                  <a:schemeClr val="bg1">
                    <a:lumMod val="25000"/>
                  </a:schemeClr>
                </a:solidFill>
                <a:latin typeface="Times New Roman" panose="02020603050405020304" pitchFamily="18" charset="0"/>
                <a:cs typeface="Times New Roman" panose="02020603050405020304" pitchFamily="18" charset="0"/>
              </a:rPr>
              <a:t>С 474</a:t>
            </a:r>
          </a:p>
          <a:p>
            <a:r>
              <a:rPr lang="ru-RU" sz="1600" dirty="0" smtClean="0">
                <a:solidFill>
                  <a:schemeClr val="bg1">
                    <a:lumMod val="25000"/>
                  </a:schemeClr>
                </a:solidFill>
                <a:latin typeface="Times New Roman" panose="02020603050405020304" pitchFamily="18" charset="0"/>
                <a:cs typeface="Times New Roman" panose="02020603050405020304" pitchFamily="18" charset="0"/>
              </a:rPr>
              <a:t>Слесарев, В. И. Химия : Основы химии живого / В. И. Слесарев. –</a:t>
            </a:r>
          </a:p>
          <a:p>
            <a:r>
              <a:rPr lang="ru-RU" sz="1600" dirty="0" smtClean="0">
                <a:solidFill>
                  <a:schemeClr val="bg1">
                    <a:lumMod val="25000"/>
                  </a:schemeClr>
                </a:solidFill>
                <a:latin typeface="Times New Roman" panose="02020603050405020304" pitchFamily="18" charset="0"/>
                <a:cs typeface="Times New Roman" panose="02020603050405020304" pitchFamily="18" charset="0"/>
              </a:rPr>
              <a:t>Санкт-Петербург : Химиздат, 2018. – 784 с.</a:t>
            </a:r>
          </a:p>
          <a:p>
            <a:endParaRPr lang="ru-RU" sz="1600" dirty="0">
              <a:solidFill>
                <a:schemeClr val="bg1">
                  <a:lumMod val="2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2537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816570" y="2238762"/>
            <a:ext cx="2081177" cy="295693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6" name="TextBox 5"/>
          <p:cNvSpPr txBox="1"/>
          <p:nvPr/>
        </p:nvSpPr>
        <p:spPr>
          <a:xfrm>
            <a:off x="3838015" y="99715"/>
            <a:ext cx="6387810" cy="4031873"/>
          </a:xfrm>
          <a:prstGeom prst="rect">
            <a:avLst/>
          </a:prstGeom>
          <a:noFill/>
        </p:spPr>
        <p:txBody>
          <a:bodyPr wrap="square" rtlCol="0">
            <a:spAutoFit/>
          </a:bodyPr>
          <a:lstStyle/>
          <a:p>
            <a:pPr algn="just"/>
            <a:r>
              <a:rPr lang="ru-RU" sz="1600" dirty="0" smtClean="0">
                <a:solidFill>
                  <a:schemeClr val="bg1">
                    <a:lumMod val="25000"/>
                  </a:schemeClr>
                </a:solidFill>
                <a:latin typeface="Times New Roman" panose="02020603050405020304" pitchFamily="18" charset="0"/>
                <a:cs typeface="Times New Roman" panose="02020603050405020304" pitchFamily="18" charset="0"/>
              </a:rPr>
              <a:t>На протяжении многовековой истории развития естествознания</a:t>
            </a:r>
          </a:p>
          <a:p>
            <a:pPr algn="just"/>
            <a:r>
              <a:rPr lang="ru-RU" sz="1600" dirty="0" smtClean="0">
                <a:solidFill>
                  <a:schemeClr val="bg1">
                    <a:lumMod val="25000"/>
                  </a:schemeClr>
                </a:solidFill>
                <a:latin typeface="Times New Roman" panose="02020603050405020304" pitchFamily="18" charset="0"/>
                <a:cs typeface="Times New Roman" panose="02020603050405020304" pitchFamily="18" charset="0"/>
              </a:rPr>
              <a:t>установилась тесная взаимосвязь между медициной и химией.</a:t>
            </a:r>
          </a:p>
          <a:p>
            <a:pPr algn="just"/>
            <a:r>
              <a:rPr lang="ru-RU" sz="1600" dirty="0" smtClean="0">
                <a:solidFill>
                  <a:schemeClr val="bg1">
                    <a:lumMod val="25000"/>
                  </a:schemeClr>
                </a:solidFill>
                <a:latin typeface="Times New Roman" panose="02020603050405020304" pitchFamily="18" charset="0"/>
                <a:cs typeface="Times New Roman" panose="02020603050405020304" pitchFamily="18" charset="0"/>
              </a:rPr>
              <a:t>Биоорганическая химия изучает строение и химические свойства органических веществ, участвующих в процессах жизнедеятельности, в непосредственной связи с их биологическими функциями. Поскольку биоорганическая химия изучает биологически значимые вещества, она может служить «молекулярным инструментом»  при разностороннем исследовании компонентов живой материи. В системе высшего медицинского образования сформировалась интеграция биоорганической химии с биохимией, биологией, фармакологией, биофизикой и другими медико-биологическими дисциплинами. Учебник имеет нетрадиционное построение. Важным является материал, соответствующий обязательному содержанию учебной программы. Другая, элективная, часть учебного материала предусматривает возможность совершенствования самостоятельной работы студентов. В учебнике имеется глоссарий</a:t>
            </a:r>
            <a:r>
              <a:rPr lang="ru-RU" sz="1600" dirty="0" smtClean="0">
                <a:latin typeface="Times New Roman" panose="02020603050405020304" pitchFamily="18" charset="0"/>
                <a:cs typeface="Times New Roman" panose="02020603050405020304" pitchFamily="18" charset="0"/>
              </a:rPr>
              <a:t>. </a:t>
            </a:r>
            <a:endParaRPr lang="ru-RU" sz="16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3838015" y="4546243"/>
            <a:ext cx="5535041" cy="1569660"/>
          </a:xfrm>
          <a:prstGeom prst="rect">
            <a:avLst/>
          </a:prstGeom>
          <a:noFill/>
        </p:spPr>
        <p:txBody>
          <a:bodyPr wrap="none" rtlCol="0">
            <a:spAutoFit/>
          </a:bodyPr>
          <a:lstStyle/>
          <a:p>
            <a:r>
              <a:rPr lang="ru-RU" sz="1600" dirty="0" smtClean="0">
                <a:solidFill>
                  <a:schemeClr val="bg1">
                    <a:lumMod val="25000"/>
                  </a:schemeClr>
                </a:solidFill>
                <a:latin typeface="Times New Roman" panose="02020603050405020304" pitchFamily="18" charset="0"/>
                <a:cs typeface="Times New Roman" panose="02020603050405020304" pitchFamily="18" charset="0"/>
              </a:rPr>
              <a:t>577.1</a:t>
            </a:r>
          </a:p>
          <a:p>
            <a:r>
              <a:rPr lang="ru-RU" sz="1600" dirty="0" smtClean="0">
                <a:solidFill>
                  <a:schemeClr val="bg1">
                    <a:lumMod val="25000"/>
                  </a:schemeClr>
                </a:solidFill>
                <a:latin typeface="Times New Roman" panose="02020603050405020304" pitchFamily="18" charset="0"/>
                <a:cs typeface="Times New Roman" panose="02020603050405020304" pitchFamily="18" charset="0"/>
              </a:rPr>
              <a:t>Т 981</a:t>
            </a:r>
          </a:p>
          <a:p>
            <a:r>
              <a:rPr lang="ru-RU" sz="1600" dirty="0" smtClean="0">
                <a:solidFill>
                  <a:schemeClr val="bg1">
                    <a:lumMod val="25000"/>
                  </a:schemeClr>
                </a:solidFill>
                <a:latin typeface="Times New Roman" panose="02020603050405020304" pitchFamily="18" charset="0"/>
                <a:cs typeface="Times New Roman" panose="02020603050405020304" pitchFamily="18" charset="0"/>
              </a:rPr>
              <a:t>Тюкавкина, Н. А. Биоорганическая химия / Н. А. Тюкавкина,</a:t>
            </a:r>
          </a:p>
          <a:p>
            <a:r>
              <a:rPr lang="ru-RU" sz="1600" dirty="0" smtClean="0">
                <a:solidFill>
                  <a:schemeClr val="bg1">
                    <a:lumMod val="25000"/>
                  </a:schemeClr>
                </a:solidFill>
                <a:latin typeface="Times New Roman" panose="02020603050405020304" pitchFamily="18" charset="0"/>
                <a:cs typeface="Times New Roman" panose="02020603050405020304" pitchFamily="18" charset="0"/>
              </a:rPr>
              <a:t>Ю. И. Бауков, С. Э. Зурабян. – Москва : ГЭОТАР-Медиа,</a:t>
            </a:r>
          </a:p>
          <a:p>
            <a:r>
              <a:rPr lang="ru-RU" sz="1600" dirty="0" smtClean="0">
                <a:solidFill>
                  <a:schemeClr val="bg1">
                    <a:lumMod val="25000"/>
                  </a:schemeClr>
                </a:solidFill>
                <a:latin typeface="Times New Roman" panose="02020603050405020304" pitchFamily="18" charset="0"/>
                <a:cs typeface="Times New Roman" panose="02020603050405020304" pitchFamily="18" charset="0"/>
              </a:rPr>
              <a:t>2015. – 416 с. </a:t>
            </a:r>
          </a:p>
          <a:p>
            <a:endParaRPr lang="ru-RU" sz="1600" dirty="0">
              <a:solidFill>
                <a:schemeClr val="bg1">
                  <a:lumMod val="2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459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612338" y="1929282"/>
            <a:ext cx="2250033" cy="319651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5" name="TextBox 4"/>
          <p:cNvSpPr txBox="1"/>
          <p:nvPr/>
        </p:nvSpPr>
        <p:spPr>
          <a:xfrm>
            <a:off x="4075769" y="362885"/>
            <a:ext cx="6121953" cy="3539430"/>
          </a:xfrm>
          <a:prstGeom prst="rect">
            <a:avLst/>
          </a:prstGeom>
          <a:noFill/>
        </p:spPr>
        <p:txBody>
          <a:bodyPr wrap="square" rtlCol="0">
            <a:spAutoFit/>
          </a:bodyPr>
          <a:lstStyle/>
          <a:p>
            <a:pPr algn="just"/>
            <a:r>
              <a:rPr lang="ru-RU" sz="1600" dirty="0" smtClean="0">
                <a:solidFill>
                  <a:schemeClr val="bg1">
                    <a:lumMod val="25000"/>
                  </a:schemeClr>
                </a:solidFill>
                <a:latin typeface="Times New Roman" panose="02020603050405020304" pitchFamily="18" charset="0"/>
                <a:cs typeface="Times New Roman" panose="02020603050405020304" pitchFamily="18" charset="0"/>
              </a:rPr>
              <a:t>Биохимия – одна из наиболее динамично развивающихся наук,</a:t>
            </a:r>
          </a:p>
          <a:p>
            <a:pPr algn="just"/>
            <a:r>
              <a:rPr lang="ru-RU" sz="1600" dirty="0" smtClean="0">
                <a:solidFill>
                  <a:schemeClr val="bg1">
                    <a:lumMod val="25000"/>
                  </a:schemeClr>
                </a:solidFill>
                <a:latin typeface="Times New Roman" panose="02020603050405020304" pitchFamily="18" charset="0"/>
                <a:cs typeface="Times New Roman" panose="02020603050405020304" pitchFamily="18" charset="0"/>
              </a:rPr>
              <a:t>изучающих процессы в живых организмах. Любой физиологический, или патологический процесс можно считать досконально изученным, если его можно описать на молекулярном уровне. Действия врача  будут наиболее успешными и щадящими по отношению к организму больного, если ему понятны молекулярные механизмы взаимодействия лекарств и других способов воздействия на организм, с реакциями, происходящими в организме человека. Весь материал учебника разделен на модули. Каждая модульная единица содержит как обучающий, так и контролирующий материалы. «Живая» иллюстрация должна помочь студентам разобраться в сложных схемах реакций, протекающих в клетках </a:t>
            </a:r>
            <a:r>
              <a:rPr lang="en-US" sz="1600" dirty="0" smtClean="0">
                <a:solidFill>
                  <a:schemeClr val="bg1">
                    <a:lumMod val="25000"/>
                  </a:schemeClr>
                </a:solidFill>
                <a:latin typeface="Times New Roman" panose="02020603050405020304" pitchFamily="18" charset="0"/>
                <a:cs typeface="Times New Roman" panose="02020603050405020304" pitchFamily="18" charset="0"/>
              </a:rPr>
              <a:t>in vivo</a:t>
            </a:r>
            <a:r>
              <a:rPr lang="ru-RU" sz="1600" dirty="0" smtClean="0">
                <a:solidFill>
                  <a:schemeClr val="bg1">
                    <a:lumMod val="25000"/>
                  </a:schemeClr>
                </a:solidFill>
                <a:latin typeface="Times New Roman" panose="02020603050405020304" pitchFamily="18" charset="0"/>
                <a:cs typeface="Times New Roman" panose="02020603050405020304" pitchFamily="18" charset="0"/>
              </a:rPr>
              <a:t>: репликации, репарации, биосинтезе белка, энергетическом обмене. Книга дополнена </a:t>
            </a:r>
            <a:r>
              <a:rPr lang="en-US" sz="1600" dirty="0" smtClean="0">
                <a:solidFill>
                  <a:schemeClr val="bg1">
                    <a:lumMod val="25000"/>
                  </a:schemeClr>
                </a:solidFill>
                <a:latin typeface="Times New Roman" panose="02020603050405020304" pitchFamily="18" charset="0"/>
                <a:cs typeface="Times New Roman" panose="02020603050405020304" pitchFamily="18" charset="0"/>
              </a:rPr>
              <a:t>DVD</a:t>
            </a:r>
            <a:r>
              <a:rPr lang="ru-RU" sz="1600" dirty="0" smtClean="0">
                <a:solidFill>
                  <a:schemeClr val="bg1">
                    <a:lumMod val="25000"/>
                  </a:schemeClr>
                </a:solidFill>
                <a:latin typeface="Times New Roman" panose="02020603050405020304" pitchFamily="18" charset="0"/>
                <a:cs typeface="Times New Roman" panose="02020603050405020304" pitchFamily="18" charset="0"/>
              </a:rPr>
              <a:t>-диском.</a:t>
            </a:r>
            <a:endParaRPr lang="ru-RU" sz="1600" dirty="0">
              <a:solidFill>
                <a:schemeClr val="bg1">
                  <a:lumMod val="25000"/>
                </a:schemeClr>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4075769" y="4726546"/>
            <a:ext cx="6013634" cy="1077218"/>
          </a:xfrm>
          <a:prstGeom prst="rect">
            <a:avLst/>
          </a:prstGeom>
          <a:noFill/>
        </p:spPr>
        <p:txBody>
          <a:bodyPr wrap="none" rtlCol="0">
            <a:spAutoFit/>
          </a:bodyPr>
          <a:lstStyle/>
          <a:p>
            <a:r>
              <a:rPr lang="ru-RU" sz="1600" dirty="0" smtClean="0">
                <a:solidFill>
                  <a:schemeClr val="bg1">
                    <a:lumMod val="25000"/>
                  </a:schemeClr>
                </a:solidFill>
                <a:latin typeface="Times New Roman" panose="02020603050405020304" pitchFamily="18" charset="0"/>
                <a:cs typeface="Times New Roman" panose="02020603050405020304" pitchFamily="18" charset="0"/>
              </a:rPr>
              <a:t>577.1</a:t>
            </a:r>
          </a:p>
          <a:p>
            <a:r>
              <a:rPr lang="ru-RU" sz="1600" dirty="0" smtClean="0">
                <a:solidFill>
                  <a:schemeClr val="bg1">
                    <a:lumMod val="25000"/>
                  </a:schemeClr>
                </a:solidFill>
                <a:latin typeface="Times New Roman" panose="02020603050405020304" pitchFamily="18" charset="0"/>
                <a:cs typeface="Times New Roman" panose="02020603050405020304" pitchFamily="18" charset="0"/>
              </a:rPr>
              <a:t>Б 633</a:t>
            </a:r>
          </a:p>
          <a:p>
            <a:r>
              <a:rPr lang="ru-RU" sz="1600" dirty="0" smtClean="0">
                <a:solidFill>
                  <a:schemeClr val="bg1">
                    <a:lumMod val="25000"/>
                  </a:schemeClr>
                </a:solidFill>
                <a:latin typeface="Times New Roman" panose="02020603050405020304" pitchFamily="18" charset="0"/>
                <a:cs typeface="Times New Roman" panose="02020603050405020304" pitchFamily="18" charset="0"/>
              </a:rPr>
              <a:t>Северин, С. Е. Биологическая химия с упражнениями и задачами /</a:t>
            </a:r>
          </a:p>
          <a:p>
            <a:r>
              <a:rPr lang="ru-RU" sz="1600" dirty="0" smtClean="0">
                <a:solidFill>
                  <a:schemeClr val="bg1">
                    <a:lumMod val="25000"/>
                  </a:schemeClr>
                </a:solidFill>
                <a:latin typeface="Times New Roman" panose="02020603050405020304" pitchFamily="18" charset="0"/>
                <a:cs typeface="Times New Roman" panose="02020603050405020304" pitchFamily="18" charset="0"/>
              </a:rPr>
              <a:t>С. Е. Северин. – Москва : ГЭОТАР-Медиа, 2012. – 624 с.</a:t>
            </a:r>
            <a:endParaRPr lang="ru-RU" sz="1600" dirty="0">
              <a:solidFill>
                <a:schemeClr val="bg1">
                  <a:lumMod val="2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2117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671018" y="1907306"/>
            <a:ext cx="2298391" cy="324945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6" name="TextBox 5"/>
          <p:cNvSpPr txBox="1"/>
          <p:nvPr/>
        </p:nvSpPr>
        <p:spPr>
          <a:xfrm>
            <a:off x="3644277" y="297815"/>
            <a:ext cx="7019430" cy="3539430"/>
          </a:xfrm>
          <a:prstGeom prst="rect">
            <a:avLst/>
          </a:prstGeom>
          <a:noFill/>
        </p:spPr>
        <p:txBody>
          <a:bodyPr wrap="square" rtlCol="0">
            <a:spAutoFit/>
          </a:bodyPr>
          <a:lstStyle/>
          <a:p>
            <a:pPr algn="just"/>
            <a:r>
              <a:rPr lang="ru-RU" sz="1600" dirty="0" smtClean="0">
                <a:latin typeface="Times New Roman" panose="02020603050405020304" pitchFamily="18" charset="0"/>
                <a:cs typeface="Times New Roman" panose="02020603050405020304" pitchFamily="18" charset="0"/>
              </a:rPr>
              <a:t>Необходимость создания данного учебника вызвана тем, что до настоящего времени в России отсутствовали специальные учебники по общей и неорганической химии, предназначенные для студентов фармацевтических факультетов медицинских вузов. В основу представленного материала положены лекции, читаемые на кафедре химии Российского национального</a:t>
            </a:r>
          </a:p>
          <a:p>
            <a:pPr algn="just"/>
            <a:r>
              <a:rPr lang="ru-RU" sz="1600" dirty="0" smtClean="0">
                <a:latin typeface="Times New Roman" panose="02020603050405020304" pitchFamily="18" charset="0"/>
                <a:cs typeface="Times New Roman" panose="02020603050405020304" pitchFamily="18" charset="0"/>
              </a:rPr>
              <a:t>исследовательского медицинского университета им. Н. И.  Пирогова (РНИМУ) по дисциплине «Общая и неорганическая химия». Данная кафедра  единственная в России, где преподают все химические дисциплины, предусмотренные Федеральным государственным образовательным стандартом высшего образования четвертого поколения по специальности</a:t>
            </a:r>
          </a:p>
          <a:p>
            <a:pPr algn="just"/>
            <a:r>
              <a:rPr lang="ru-RU" sz="1600" dirty="0" smtClean="0">
                <a:latin typeface="Times New Roman" panose="02020603050405020304" pitchFamily="18" charset="0"/>
                <a:cs typeface="Times New Roman" panose="02020603050405020304" pitchFamily="18" charset="0"/>
              </a:rPr>
              <a:t>«Фармация». Представленный учебник является первым в серии, которая учитывает уникальный опыт сквозной программы обучения на одной кафедре и сложившиеся связи с рядом кафедр Университета, осуществляющих преподавание на фармацевтическом факультете.</a:t>
            </a:r>
            <a:endParaRPr lang="ru-RU" sz="16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3902299" y="4610637"/>
            <a:ext cx="5980163" cy="1323439"/>
          </a:xfrm>
          <a:prstGeom prst="rect">
            <a:avLst/>
          </a:prstGeom>
          <a:noFill/>
        </p:spPr>
        <p:txBody>
          <a:bodyPr wrap="none" rtlCol="0">
            <a:spAutoFit/>
          </a:bodyPr>
          <a:lstStyle/>
          <a:p>
            <a:r>
              <a:rPr lang="ru-RU" sz="1600" dirty="0" smtClean="0">
                <a:solidFill>
                  <a:schemeClr val="bg1">
                    <a:lumMod val="25000"/>
                  </a:schemeClr>
                </a:solidFill>
                <a:latin typeface="Times New Roman" panose="02020603050405020304" pitchFamily="18" charset="0"/>
                <a:cs typeface="Times New Roman" panose="02020603050405020304" pitchFamily="18" charset="0"/>
              </a:rPr>
              <a:t>546</a:t>
            </a:r>
          </a:p>
          <a:p>
            <a:r>
              <a:rPr lang="ru-RU" sz="1600" dirty="0" smtClean="0">
                <a:solidFill>
                  <a:schemeClr val="bg1">
                    <a:lumMod val="25000"/>
                  </a:schemeClr>
                </a:solidFill>
                <a:latin typeface="Times New Roman" panose="02020603050405020304" pitchFamily="18" charset="0"/>
                <a:cs typeface="Times New Roman" panose="02020603050405020304" pitchFamily="18" charset="0"/>
              </a:rPr>
              <a:t>О 28</a:t>
            </a:r>
          </a:p>
          <a:p>
            <a:r>
              <a:rPr lang="ru-RU" sz="1600" dirty="0" smtClean="0">
                <a:solidFill>
                  <a:schemeClr val="bg1">
                    <a:lumMod val="25000"/>
                  </a:schemeClr>
                </a:solidFill>
                <a:latin typeface="Times New Roman" panose="02020603050405020304" pitchFamily="18" charset="0"/>
                <a:cs typeface="Times New Roman" panose="02020603050405020304" pitchFamily="18" charset="0"/>
              </a:rPr>
              <a:t>Негребецкий, В. В. Общая и неорганическая химия для медиков и</a:t>
            </a:r>
          </a:p>
          <a:p>
            <a:r>
              <a:rPr lang="ru-RU" sz="1600" dirty="0" smtClean="0">
                <a:solidFill>
                  <a:schemeClr val="bg1">
                    <a:lumMod val="25000"/>
                  </a:schemeClr>
                </a:solidFill>
                <a:latin typeface="Times New Roman" panose="02020603050405020304" pitchFamily="18" charset="0"/>
                <a:cs typeface="Times New Roman" panose="02020603050405020304" pitchFamily="18" charset="0"/>
              </a:rPr>
              <a:t>фармацевтов / В. В. Негребецкий, И. Ю. Белавин, С. В. Петрова. –</a:t>
            </a:r>
          </a:p>
          <a:p>
            <a:r>
              <a:rPr lang="ru-RU" sz="1600" dirty="0" smtClean="0">
                <a:solidFill>
                  <a:schemeClr val="bg1">
                    <a:lumMod val="25000"/>
                  </a:schemeClr>
                </a:solidFill>
                <a:latin typeface="Times New Roman" panose="02020603050405020304" pitchFamily="18" charset="0"/>
                <a:cs typeface="Times New Roman" panose="02020603050405020304" pitchFamily="18" charset="0"/>
              </a:rPr>
              <a:t>Москва : Издательство Юрайт, 2016. – 357 с.</a:t>
            </a:r>
          </a:p>
        </p:txBody>
      </p:sp>
    </p:spTree>
    <p:extLst>
      <p:ext uri="{BB962C8B-B14F-4D97-AF65-F5344CB8AC3E}">
        <p14:creationId xmlns:p14="http://schemas.microsoft.com/office/powerpoint/2010/main" val="3057763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678596" y="2076718"/>
            <a:ext cx="2097206" cy="302387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5" name="TextBox 4"/>
          <p:cNvSpPr txBox="1"/>
          <p:nvPr/>
        </p:nvSpPr>
        <p:spPr>
          <a:xfrm>
            <a:off x="4392515" y="216851"/>
            <a:ext cx="5488462" cy="4031873"/>
          </a:xfrm>
          <a:prstGeom prst="rect">
            <a:avLst/>
          </a:prstGeom>
          <a:noFill/>
        </p:spPr>
        <p:txBody>
          <a:bodyPr wrap="square" rtlCol="0">
            <a:spAutoFit/>
          </a:bodyPr>
          <a:lstStyle/>
          <a:p>
            <a:pPr algn="just"/>
            <a:r>
              <a:rPr lang="ru-RU" sz="1600" dirty="0" smtClean="0">
                <a:solidFill>
                  <a:schemeClr val="bg1">
                    <a:lumMod val="25000"/>
                  </a:schemeClr>
                </a:solidFill>
                <a:latin typeface="Times New Roman" panose="02020603050405020304" pitchFamily="18" charset="0"/>
                <a:cs typeface="Times New Roman" panose="02020603050405020304" pitchFamily="18" charset="0"/>
              </a:rPr>
              <a:t>Впервые в курсе коллоидной химии подробно рассмотрены</a:t>
            </a:r>
          </a:p>
          <a:p>
            <a:pPr algn="just"/>
            <a:r>
              <a:rPr lang="ru-RU" sz="1600" dirty="0" smtClean="0">
                <a:solidFill>
                  <a:schemeClr val="bg1">
                    <a:lumMod val="25000"/>
                  </a:schemeClr>
                </a:solidFill>
                <a:latin typeface="Times New Roman" panose="02020603050405020304" pitchFamily="18" charset="0"/>
                <a:cs typeface="Times New Roman" panose="02020603050405020304" pitchFamily="18" charset="0"/>
              </a:rPr>
              <a:t>закономерности дисперсных систем в применении к технологиям лекарственных препаратов на основе различных дисперсионных сред. К таким системам относятся, например, жидкие суспензионные формы, порошки, таблетки, эмульсии, аэрозоли, широко используемые в медицине. В начале курса рассмотрены понятия дисперсности и дисперсных систем, роль межфазной поверхности в дисперсных системах, классы дисперсных систем. Следующие разделы посвящены физико- химическим закономерностям поверхностных явлений и адсорбции. Затем идут разделы, посвященные физико- химическим методам измерения количественных характеристик дисперсных систем разных классов. Материал подробно иллюстрирован графиками, таблицами, рисунками.</a:t>
            </a:r>
            <a:endParaRPr lang="ru-RU" sz="1600" dirty="0">
              <a:solidFill>
                <a:schemeClr val="bg1">
                  <a:lumMod val="25000"/>
                </a:schemeClr>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4392515" y="4649273"/>
            <a:ext cx="5820431" cy="1569660"/>
          </a:xfrm>
          <a:prstGeom prst="rect">
            <a:avLst/>
          </a:prstGeom>
          <a:noFill/>
        </p:spPr>
        <p:txBody>
          <a:bodyPr wrap="square" rtlCol="0">
            <a:spAutoFit/>
          </a:bodyPr>
          <a:lstStyle/>
          <a:p>
            <a:r>
              <a:rPr lang="ru-RU" sz="1600" dirty="0" smtClean="0">
                <a:solidFill>
                  <a:schemeClr val="bg1">
                    <a:lumMod val="25000"/>
                  </a:schemeClr>
                </a:solidFill>
                <a:latin typeface="Times New Roman" panose="02020603050405020304" pitchFamily="18" charset="0"/>
                <a:cs typeface="Times New Roman" panose="02020603050405020304" pitchFamily="18" charset="0"/>
              </a:rPr>
              <a:t>544.7</a:t>
            </a:r>
          </a:p>
          <a:p>
            <a:r>
              <a:rPr lang="ru-RU" sz="1600" dirty="0" smtClean="0">
                <a:solidFill>
                  <a:schemeClr val="bg1">
                    <a:lumMod val="25000"/>
                  </a:schemeClr>
                </a:solidFill>
                <a:latin typeface="Times New Roman" panose="02020603050405020304" pitchFamily="18" charset="0"/>
                <a:cs typeface="Times New Roman" panose="02020603050405020304" pitchFamily="18" charset="0"/>
              </a:rPr>
              <a:t>Е 804</a:t>
            </a:r>
          </a:p>
          <a:p>
            <a:r>
              <a:rPr lang="ru-RU" sz="1600" dirty="0" smtClean="0">
                <a:solidFill>
                  <a:schemeClr val="bg1">
                    <a:lumMod val="25000"/>
                  </a:schemeClr>
                </a:solidFill>
                <a:latin typeface="Times New Roman" panose="02020603050405020304" pitchFamily="18" charset="0"/>
                <a:cs typeface="Times New Roman" panose="02020603050405020304" pitchFamily="18" charset="0"/>
              </a:rPr>
              <a:t>Ершов, Ю. А. Коллоидная химия. Физическая химия</a:t>
            </a:r>
          </a:p>
          <a:p>
            <a:r>
              <a:rPr lang="ru-RU" sz="1600" dirty="0" smtClean="0">
                <a:solidFill>
                  <a:schemeClr val="bg1">
                    <a:lumMod val="25000"/>
                  </a:schemeClr>
                </a:solidFill>
                <a:latin typeface="Times New Roman" panose="02020603050405020304" pitchFamily="18" charset="0"/>
                <a:cs typeface="Times New Roman" panose="02020603050405020304" pitchFamily="18" charset="0"/>
              </a:rPr>
              <a:t>дисперсных систем / Ю. А. Ершов. – Москва : ГЭОТАР-Медиа,</a:t>
            </a:r>
          </a:p>
          <a:p>
            <a:r>
              <a:rPr lang="ru-RU" sz="1600" dirty="0" smtClean="0">
                <a:solidFill>
                  <a:schemeClr val="bg1">
                    <a:lumMod val="25000"/>
                  </a:schemeClr>
                </a:solidFill>
                <a:latin typeface="Times New Roman" panose="02020603050405020304" pitchFamily="18" charset="0"/>
                <a:cs typeface="Times New Roman" panose="02020603050405020304" pitchFamily="18" charset="0"/>
              </a:rPr>
              <a:t>2013. – 352 с.</a:t>
            </a:r>
          </a:p>
          <a:p>
            <a:endParaRPr lang="ru-RU" sz="1600" dirty="0">
              <a:solidFill>
                <a:schemeClr val="bg1">
                  <a:lumMod val="2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0659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566671" y="1841679"/>
            <a:ext cx="2369712" cy="32454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5" name="TextBox 4"/>
          <p:cNvSpPr txBox="1"/>
          <p:nvPr/>
        </p:nvSpPr>
        <p:spPr>
          <a:xfrm>
            <a:off x="4172757" y="90152"/>
            <a:ext cx="5499278" cy="4278094"/>
          </a:xfrm>
          <a:prstGeom prst="rect">
            <a:avLst/>
          </a:prstGeom>
          <a:noFill/>
        </p:spPr>
        <p:txBody>
          <a:bodyPr wrap="square" rtlCol="0">
            <a:spAutoFit/>
          </a:bodyPr>
          <a:lstStyle/>
          <a:p>
            <a:pPr algn="just"/>
            <a:r>
              <a:rPr lang="ru-RU" sz="1600" dirty="0" smtClean="0">
                <a:solidFill>
                  <a:schemeClr val="bg1">
                    <a:lumMod val="25000"/>
                  </a:schemeClr>
                </a:solidFill>
                <a:latin typeface="Times New Roman" panose="02020603050405020304" pitchFamily="18" charset="0"/>
                <a:cs typeface="Times New Roman" panose="02020603050405020304" pitchFamily="18" charset="0"/>
              </a:rPr>
              <a:t>Фармацевтическая химия – наука, которая, базируясь на общих законах химических наук, исследует способы получения, строение, физические и химические свойства лекарственных веществ, взаимосвязь между их химической структурой и действием на организм, методы контроля качества и изменения, происходящие при хранении. Задачи, стоящие перед  фармацевтической химией, решаются с помощью классических физических, химических и физико-химических методов, которые используются как для синтеза, так и для анализа лекарственных средств. Объектами фармацевтической химии являются:</a:t>
            </a:r>
          </a:p>
          <a:p>
            <a:pPr marL="285750" indent="-285750" algn="just">
              <a:buFont typeface="Wingdings" panose="05000000000000000000" pitchFamily="2" charset="2"/>
              <a:buChar char="q"/>
            </a:pPr>
            <a:r>
              <a:rPr lang="ru-RU" sz="1600" dirty="0" smtClean="0">
                <a:solidFill>
                  <a:schemeClr val="bg1">
                    <a:lumMod val="25000"/>
                  </a:schemeClr>
                </a:solidFill>
                <a:latin typeface="Times New Roman" panose="02020603050405020304" pitchFamily="18" charset="0"/>
                <a:cs typeface="Times New Roman" panose="02020603050405020304" pitchFamily="18" charset="0"/>
              </a:rPr>
              <a:t>Лекарственные вещества</a:t>
            </a:r>
          </a:p>
          <a:p>
            <a:pPr marL="285750" indent="-285750" algn="just">
              <a:buFont typeface="Wingdings" panose="05000000000000000000" pitchFamily="2" charset="2"/>
              <a:buChar char="q"/>
            </a:pPr>
            <a:r>
              <a:rPr lang="ru-RU" sz="1600" dirty="0" smtClean="0">
                <a:solidFill>
                  <a:schemeClr val="bg1">
                    <a:lumMod val="25000"/>
                  </a:schemeClr>
                </a:solidFill>
                <a:latin typeface="Times New Roman" panose="02020603050405020304" pitchFamily="18" charset="0"/>
                <a:cs typeface="Times New Roman" panose="02020603050405020304" pitchFamily="18" charset="0"/>
              </a:rPr>
              <a:t>Лекарственные средства</a:t>
            </a:r>
          </a:p>
          <a:p>
            <a:pPr marL="285750" indent="-285750" algn="just">
              <a:buFont typeface="Wingdings" panose="05000000000000000000" pitchFamily="2" charset="2"/>
              <a:buChar char="q"/>
            </a:pPr>
            <a:r>
              <a:rPr lang="ru-RU" sz="1600" dirty="0" smtClean="0">
                <a:solidFill>
                  <a:schemeClr val="bg1">
                    <a:lumMod val="25000"/>
                  </a:schemeClr>
                </a:solidFill>
                <a:latin typeface="Times New Roman" panose="02020603050405020304" pitchFamily="18" charset="0"/>
                <a:cs typeface="Times New Roman" panose="02020603050405020304" pitchFamily="18" charset="0"/>
              </a:rPr>
              <a:t>Лекарственная форма</a:t>
            </a:r>
          </a:p>
          <a:p>
            <a:pPr marL="285750" indent="-285750" algn="just">
              <a:buFont typeface="Wingdings" panose="05000000000000000000" pitchFamily="2" charset="2"/>
              <a:buChar char="q"/>
            </a:pPr>
            <a:r>
              <a:rPr lang="ru-RU" sz="1600" dirty="0" smtClean="0">
                <a:solidFill>
                  <a:schemeClr val="bg1">
                    <a:lumMod val="25000"/>
                  </a:schemeClr>
                </a:solidFill>
                <a:latin typeface="Times New Roman" panose="02020603050405020304" pitchFamily="18" charset="0"/>
                <a:cs typeface="Times New Roman" panose="02020603050405020304" pitchFamily="18" charset="0"/>
              </a:rPr>
              <a:t>Лекарственные препараты</a:t>
            </a:r>
          </a:p>
          <a:p>
            <a:pPr marL="285750" indent="-285750" algn="just">
              <a:buFont typeface="Wingdings" panose="05000000000000000000" pitchFamily="2" charset="2"/>
              <a:buChar char="q"/>
            </a:pPr>
            <a:r>
              <a:rPr lang="ru-RU" sz="1600" dirty="0" smtClean="0">
                <a:solidFill>
                  <a:schemeClr val="bg1">
                    <a:lumMod val="25000"/>
                  </a:schemeClr>
                </a:solidFill>
                <a:latin typeface="Times New Roman" panose="02020603050405020304" pitchFamily="18" charset="0"/>
                <a:cs typeface="Times New Roman" panose="02020603050405020304" pitchFamily="18" charset="0"/>
              </a:rPr>
              <a:t>Биологически активные добавки</a:t>
            </a:r>
          </a:p>
          <a:p>
            <a:pPr marL="285750" indent="-285750" algn="just">
              <a:buFont typeface="Wingdings" panose="05000000000000000000" pitchFamily="2" charset="2"/>
              <a:buChar char="q"/>
            </a:pPr>
            <a:r>
              <a:rPr lang="ru-RU" sz="1600" dirty="0" smtClean="0">
                <a:solidFill>
                  <a:schemeClr val="bg1">
                    <a:lumMod val="25000"/>
                  </a:schemeClr>
                </a:solidFill>
                <a:latin typeface="Times New Roman" panose="02020603050405020304" pitchFamily="18" charset="0"/>
                <a:cs typeface="Times New Roman" panose="02020603050405020304" pitchFamily="18" charset="0"/>
              </a:rPr>
              <a:t>Гомеопатические лекарственные средства </a:t>
            </a:r>
            <a:endParaRPr lang="ru-RU" sz="1600" dirty="0">
              <a:solidFill>
                <a:schemeClr val="bg1">
                  <a:lumMod val="25000"/>
                </a:schemeClr>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4172757" y="4700789"/>
            <a:ext cx="5289205" cy="1077218"/>
          </a:xfrm>
          <a:prstGeom prst="rect">
            <a:avLst/>
          </a:prstGeom>
          <a:noFill/>
        </p:spPr>
        <p:txBody>
          <a:bodyPr wrap="none" rtlCol="0">
            <a:spAutoFit/>
          </a:bodyPr>
          <a:lstStyle/>
          <a:p>
            <a:r>
              <a:rPr lang="ru-RU" sz="1600" dirty="0" smtClean="0">
                <a:solidFill>
                  <a:schemeClr val="bg1">
                    <a:lumMod val="25000"/>
                  </a:schemeClr>
                </a:solidFill>
                <a:latin typeface="Times New Roman" panose="02020603050405020304" pitchFamily="18" charset="0"/>
                <a:cs typeface="Times New Roman" panose="02020603050405020304" pitchFamily="18" charset="0"/>
              </a:rPr>
              <a:t>615</a:t>
            </a:r>
          </a:p>
          <a:p>
            <a:r>
              <a:rPr lang="ru-RU" sz="1600" dirty="0" smtClean="0">
                <a:solidFill>
                  <a:schemeClr val="bg1">
                    <a:lumMod val="25000"/>
                  </a:schemeClr>
                </a:solidFill>
                <a:latin typeface="Times New Roman" panose="02020603050405020304" pitchFamily="18" charset="0"/>
                <a:cs typeface="Times New Roman" panose="02020603050405020304" pitchFamily="18" charset="0"/>
              </a:rPr>
              <a:t>Б 432</a:t>
            </a:r>
          </a:p>
          <a:p>
            <a:r>
              <a:rPr lang="ru-RU" sz="1600" dirty="0" smtClean="0">
                <a:solidFill>
                  <a:schemeClr val="bg1">
                    <a:lumMod val="25000"/>
                  </a:schemeClr>
                </a:solidFill>
                <a:latin typeface="Times New Roman" panose="02020603050405020304" pitchFamily="18" charset="0"/>
                <a:cs typeface="Times New Roman" panose="02020603050405020304" pitchFamily="18" charset="0"/>
              </a:rPr>
              <a:t>Беликов, В. Г. Фармацевтическая </a:t>
            </a:r>
            <a:r>
              <a:rPr lang="ru-RU" sz="1600" smtClean="0">
                <a:solidFill>
                  <a:schemeClr val="bg1">
                    <a:lumMod val="25000"/>
                  </a:schemeClr>
                </a:solidFill>
                <a:latin typeface="Times New Roman" panose="02020603050405020304" pitchFamily="18" charset="0"/>
                <a:cs typeface="Times New Roman" panose="02020603050405020304" pitchFamily="18" charset="0"/>
              </a:rPr>
              <a:t>химия</a:t>
            </a:r>
            <a:r>
              <a:rPr lang="ru-RU" sz="1600" smtClean="0">
                <a:solidFill>
                  <a:schemeClr val="bg1">
                    <a:lumMod val="25000"/>
                  </a:schemeClr>
                </a:solidFill>
                <a:latin typeface="Times New Roman" panose="02020603050405020304" pitchFamily="18" charset="0"/>
                <a:cs typeface="Times New Roman" panose="02020603050405020304" pitchFamily="18" charset="0"/>
              </a:rPr>
              <a:t>. </a:t>
            </a:r>
            <a:r>
              <a:rPr lang="ru-RU" sz="1600" dirty="0" smtClean="0">
                <a:solidFill>
                  <a:schemeClr val="bg1">
                    <a:lumMod val="25000"/>
                  </a:schemeClr>
                </a:solidFill>
                <a:latin typeface="Times New Roman" panose="02020603050405020304" pitchFamily="18" charset="0"/>
                <a:cs typeface="Times New Roman" panose="02020603050405020304" pitchFamily="18" charset="0"/>
              </a:rPr>
              <a:t>/ В. Г. Беликов. –</a:t>
            </a:r>
          </a:p>
          <a:p>
            <a:r>
              <a:rPr lang="ru-RU" sz="1600" dirty="0" smtClean="0">
                <a:solidFill>
                  <a:schemeClr val="bg1">
                    <a:lumMod val="25000"/>
                  </a:schemeClr>
                </a:solidFill>
                <a:latin typeface="Times New Roman" panose="02020603050405020304" pitchFamily="18" charset="0"/>
                <a:cs typeface="Times New Roman" panose="02020603050405020304" pitchFamily="18" charset="0"/>
              </a:rPr>
              <a:t>Москва : МЕДпресс-информ, 2007. – 624 с.</a:t>
            </a:r>
            <a:endParaRPr lang="ru-RU" sz="1600" dirty="0">
              <a:solidFill>
                <a:schemeClr val="bg1">
                  <a:lumMod val="2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8346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Школьные предметы 16:9">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_10525619_TF03462902_TF03462902.potx" id="{BAC63EC1-72D2-48C1-B41B-534A4895C3B1}" vid="{6FF2C71A-6631-4AB1-81A9-F18F0A42702E}"/>
    </a:ext>
  </a:extLst>
</a:theme>
</file>

<file path=ppt/theme/theme2.xml><?xml version="1.0" encoding="utf-8"?>
<a:theme xmlns:a="http://schemas.openxmlformats.org/drawingml/2006/main" name="Тема Offic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Тема Offic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Презентация для учебных предметов, дизайн с рисунками на школьной доске (широкоэкранный формат)</Template>
  <TotalTime>373</TotalTime>
  <Words>1209</Words>
  <Application>Microsoft Office PowerPoint</Application>
  <PresentationFormat>Произвольный</PresentationFormat>
  <Paragraphs>57</Paragraphs>
  <Slides>9</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Школьные предметы 16:9</vt:lpstr>
      <vt:lpstr>Презентация PowerPoint</vt:lpstr>
      <vt:lpstr>Презентация PowerPoint</vt:lpstr>
      <vt:lpstr>Химия – одна из фундаментальных естественно-научных дисциплин, занимающая важное место в подготовке современного врача. Она закладывает физико-химическую основу изучения функционирования биологических систем различного уровня организации на молекулярном  уровне. В медицине широко применяют такие термины, как биогенные элементы, биоэнергетика, фармакокинетика, электрофорез, гемодиализ, гемосорбция и др. Сегодня трактовать проблемы, связанные с тем, или иным заболеванием, назначать эффективные методы и средства их лечения без должной физико-химической подготовки невозможно. Особенностью данного учебника является то, что он состоит из двух частей: предварительного и основного курсов. Наличие «реанимационного» курса связано с разным уровнем химической подготовки студентов. В данной книге авторы предприняли попытку сохранить общую химию как целостную дисциплину, а не как некий курс избранных глав химии.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Макет заголовка</dc:title>
  <dc:creator>Пользователь</dc:creator>
  <cp:lastModifiedBy>user</cp:lastModifiedBy>
  <cp:revision>45</cp:revision>
  <dcterms:created xsi:type="dcterms:W3CDTF">2020-10-15T06:44:26Z</dcterms:created>
  <dcterms:modified xsi:type="dcterms:W3CDTF">2020-10-26T09:11:33Z</dcterms:modified>
</cp:coreProperties>
</file>