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391D0-CD0A-4ED9-9C04-84185D4149B2}" type="datetimeFigureOut">
              <a:rPr lang="ru-RU" smtClean="0"/>
              <a:pPr/>
              <a:t>08.04.2021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5A4C7-BD83-46BF-ACB1-72F8B623B29D}" type="slidenum">
              <a:rPr lang="ru-RU" smtClean="0"/>
              <a:pPr/>
              <a:t>‹#›</a:t>
            </a:fld>
            <a:endParaRPr lang="ru-RU"/>
          </a:p>
        </p:txBody>
      </p:sp>
    </p:spTree>
    <p:extLst>
      <p:ext uri="{BB962C8B-B14F-4D97-AF65-F5344CB8AC3E}">
        <p14:creationId xmlns:p14="http://schemas.microsoft.com/office/powerpoint/2010/main" val="114137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актеры</a:t>
            </a:r>
            <a:endParaRPr lang="ru-RU" dirty="0"/>
          </a:p>
        </p:txBody>
      </p:sp>
      <p:sp>
        <p:nvSpPr>
          <p:cNvPr id="4" name="Номер слайда 3"/>
          <p:cNvSpPr>
            <a:spLocks noGrp="1"/>
          </p:cNvSpPr>
          <p:nvPr>
            <p:ph type="sldNum" sz="quarter" idx="10"/>
          </p:nvPr>
        </p:nvSpPr>
        <p:spPr/>
        <p:txBody>
          <a:bodyPr/>
          <a:lstStyle/>
          <a:p>
            <a:fld id="{5CA5A4C7-BD83-46BF-ACB1-72F8B623B29D}" type="slidenum">
              <a:rPr lang="ru-RU" smtClean="0"/>
              <a:pPr/>
              <a:t>2</a:t>
            </a:fld>
            <a:endParaRPr lang="ru-RU"/>
          </a:p>
        </p:txBody>
      </p:sp>
    </p:spTree>
    <p:extLst>
      <p:ext uri="{BB962C8B-B14F-4D97-AF65-F5344CB8AC3E}">
        <p14:creationId xmlns:p14="http://schemas.microsoft.com/office/powerpoint/2010/main" val="180679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9DA664-CDB5-44EA-B91C-CA1051B897D3}" type="datetimeFigureOut">
              <a:rPr lang="ru-RU" smtClean="0"/>
              <a:pPr/>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6D922-31E4-4087-B136-BB0B98B5E23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DA664-CDB5-44EA-B91C-CA1051B897D3}" type="datetimeFigureOut">
              <a:rPr lang="ru-RU" smtClean="0"/>
              <a:pPr/>
              <a:t>08.04.2021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6D922-31E4-4087-B136-BB0B98B5E2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143248"/>
            <a:ext cx="9036496" cy="1015663"/>
          </a:xfrm>
          <a:prstGeom prst="rect">
            <a:avLst/>
          </a:prstGeom>
        </p:spPr>
        <p:txBody>
          <a:bodyPr wrap="square">
            <a:spAutoFit/>
          </a:bodyPr>
          <a:lstStyle/>
          <a:p>
            <a:r>
              <a:rPr lang="ru-RU" sz="6000" b="1" dirty="0" smtClean="0"/>
              <a:t>Книги о звездных </a:t>
            </a:r>
            <a:r>
              <a:rPr lang="ru-RU" sz="6000" b="1" dirty="0" smtClean="0"/>
              <a:t>судьбах</a:t>
            </a:r>
            <a:endParaRPr lang="ru-RU" sz="6000" dirty="0"/>
          </a:p>
        </p:txBody>
      </p:sp>
      <p:sp>
        <p:nvSpPr>
          <p:cNvPr id="3" name="Прямоугольник 2"/>
          <p:cNvSpPr/>
          <p:nvPr/>
        </p:nvSpPr>
        <p:spPr>
          <a:xfrm>
            <a:off x="285720" y="4429132"/>
            <a:ext cx="8072494" cy="369332"/>
          </a:xfrm>
          <a:prstGeom prst="rect">
            <a:avLst/>
          </a:prstGeom>
        </p:spPr>
        <p:txBody>
          <a:bodyPr wrap="square">
            <a:spAutoFit/>
          </a:bodyPr>
          <a:lstStyle/>
          <a:p>
            <a:r>
              <a:rPr lang="ru-RU" dirty="0" smtClean="0"/>
              <a:t>Виртуальный обзор подготовила зав .сектором отдела ОБВСК Оберемченко Н.И.</a:t>
            </a:r>
            <a:endParaRPr lang="ru-RU" dirty="0"/>
          </a:p>
        </p:txBody>
      </p:sp>
      <p:pic>
        <p:nvPicPr>
          <p:cNvPr id="13313" name="Picture 1"/>
          <p:cNvPicPr>
            <a:picLocks noChangeAspect="1" noChangeArrowheads="1"/>
          </p:cNvPicPr>
          <p:nvPr/>
        </p:nvPicPr>
        <p:blipFill>
          <a:blip r:embed="rId2"/>
          <a:srcRect/>
          <a:stretch>
            <a:fillRect/>
          </a:stretch>
        </p:blipFill>
        <p:spPr bwMode="auto">
          <a:xfrm>
            <a:off x="0" y="214290"/>
            <a:ext cx="9144000" cy="250032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14282" y="714356"/>
            <a:ext cx="3143272" cy="4857784"/>
          </a:xfrm>
          <a:prstGeom prst="rect">
            <a:avLst/>
          </a:prstGeom>
          <a:noFill/>
          <a:ln w="9525">
            <a:noFill/>
            <a:miter lim="800000"/>
            <a:headEnd/>
            <a:tailEnd/>
          </a:ln>
          <a:effectLst/>
        </p:spPr>
      </p:pic>
      <p:sp>
        <p:nvSpPr>
          <p:cNvPr id="24579" name="Rectangle 3"/>
          <p:cNvSpPr>
            <a:spLocks noChangeArrowheads="1"/>
          </p:cNvSpPr>
          <p:nvPr/>
        </p:nvSpPr>
        <p:spPr bwMode="auto">
          <a:xfrm>
            <a:off x="0" y="0"/>
            <a:ext cx="188913"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YS Text Optional"/>
              </a:rPr>
              <a:t/>
            </a:r>
            <a:br>
              <a:rPr kumimoji="0" lang="ru-RU" sz="1200" b="0" i="0" u="none" strike="noStrike" cap="none" normalizeH="0" baseline="0" smtClean="0">
                <a:ln>
                  <a:noFill/>
                </a:ln>
                <a:solidFill>
                  <a:srgbClr val="000000"/>
                </a:solidFill>
                <a:effectLst/>
                <a:latin typeface="YS Text Optional"/>
              </a:rPr>
            </a:br>
            <a:endParaRPr kumimoji="0" lang="ru-RU" sz="1200" b="0" i="0" u="none" strike="noStrike" cap="none" normalizeH="0" baseline="0" smtClean="0">
              <a:ln>
                <a:noFill/>
              </a:ln>
              <a:solidFill>
                <a:srgbClr val="000000"/>
              </a:solidFill>
              <a:effectLst/>
              <a:latin typeface="YS Text Option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YS Text Optional"/>
              </a:rPr>
              <a:t>607</a:t>
            </a:r>
            <a:endParaRPr kumimoji="0" lang="ru-RU" sz="1200" b="0" i="0" u="none" strike="noStrike" cap="none" normalizeH="0" baseline="0" smtClean="0">
              <a:ln>
                <a:noFill/>
              </a:ln>
              <a:solidFill>
                <a:srgbClr val="000000"/>
              </a:solidFill>
              <a:effectLst/>
              <a:latin typeface="YS Text Option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 name="Прямоугольник 5"/>
          <p:cNvSpPr/>
          <p:nvPr/>
        </p:nvSpPr>
        <p:spPr>
          <a:xfrm>
            <a:off x="3428992" y="2143116"/>
            <a:ext cx="5500726" cy="3477875"/>
          </a:xfrm>
          <a:prstGeom prst="rect">
            <a:avLst/>
          </a:prstGeom>
        </p:spPr>
        <p:txBody>
          <a:bodyPr wrap="square">
            <a:spAutoFit/>
          </a:bodyPr>
          <a:lstStyle/>
          <a:p>
            <a:r>
              <a:rPr lang="ru-RU" sz="2000" b="1" i="1" dirty="0" smtClean="0"/>
              <a:t>При упоминании имени Нонны Мордюковой перед глазами сразу встают образы ее героинь из кинофильмов «Молодая гвардия», «Простая история», «Женитьба Бальзаминова», «Бриллиантовая рука», «Русское поле», «Возврата нет», «Они сражались за Родину», «Мама»… Эти героини – женщины яркие, колоритные, с характерной запоминающейся речью – снискали Нонне Мордюковой славу и всенародную любовь. </a:t>
            </a:r>
            <a:endParaRPr lang="ru-RU" sz="2000" b="1" i="1" dirty="0"/>
          </a:p>
        </p:txBody>
      </p:sp>
      <p:sp>
        <p:nvSpPr>
          <p:cNvPr id="5" name="Прямоугольник 4"/>
          <p:cNvSpPr/>
          <p:nvPr/>
        </p:nvSpPr>
        <p:spPr>
          <a:xfrm>
            <a:off x="142844" y="5715016"/>
            <a:ext cx="9001156" cy="707886"/>
          </a:xfrm>
          <a:prstGeom prst="rect">
            <a:avLst/>
          </a:prstGeom>
        </p:spPr>
        <p:txBody>
          <a:bodyPr wrap="square">
            <a:spAutoFit/>
          </a:bodyPr>
          <a:lstStyle/>
          <a:p>
            <a:r>
              <a:rPr lang="ru-RU" sz="2000" b="1" i="1" dirty="0" smtClean="0"/>
              <a:t>«Мы, актеры, что ни говори, всего лишь инструменты, а мастеровые — это </a:t>
            </a:r>
            <a:r>
              <a:rPr lang="ru-RU" sz="2000" b="1" i="1" dirty="0" smtClean="0"/>
              <a:t>режиссеры»</a:t>
            </a:r>
            <a:endParaRPr lang="ru-RU" sz="2000" b="1" i="1" dirty="0"/>
          </a:p>
        </p:txBody>
      </p:sp>
      <p:sp>
        <p:nvSpPr>
          <p:cNvPr id="1025" name="Rectangle 1"/>
          <p:cNvSpPr>
            <a:spLocks noChangeArrowheads="1"/>
          </p:cNvSpPr>
          <p:nvPr/>
        </p:nvSpPr>
        <p:spPr bwMode="auto">
          <a:xfrm>
            <a:off x="3428992" y="642918"/>
            <a:ext cx="535785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79</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Мордюкова,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 Не плачь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казачка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 Мордюкова. - 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Вагриус,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2005</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- 296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5-9697-0103-3</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643570" y="571480"/>
            <a:ext cx="3238314" cy="5119498"/>
          </a:xfrm>
          <a:prstGeom prst="rect">
            <a:avLst/>
          </a:prstGeom>
          <a:noFill/>
          <a:ln w="9525">
            <a:noFill/>
            <a:miter lim="800000"/>
            <a:headEnd/>
            <a:tailEnd/>
          </a:ln>
          <a:effectLst/>
        </p:spPr>
      </p:pic>
      <p:sp>
        <p:nvSpPr>
          <p:cNvPr id="3" name="Прямоугольник 2"/>
          <p:cNvSpPr/>
          <p:nvPr/>
        </p:nvSpPr>
        <p:spPr>
          <a:xfrm>
            <a:off x="214282" y="1785926"/>
            <a:ext cx="5286412" cy="4093428"/>
          </a:xfrm>
          <a:prstGeom prst="rect">
            <a:avLst/>
          </a:prstGeom>
        </p:spPr>
        <p:txBody>
          <a:bodyPr wrap="square">
            <a:spAutoFit/>
          </a:bodyPr>
          <a:lstStyle/>
          <a:p>
            <a:r>
              <a:rPr lang="ru-RU" sz="2000" b="1" i="1" dirty="0" smtClean="0"/>
              <a:t>Выдающийся актер театра и кино Михаил Ульянов рассказывает о пройденном за 70 лет жизненном и творческом пути. Вместе с автором читатель вспомнит сыгранных им героев в фильмах `Они были первыми`, `Добровольцы`, `Председатель`, `Битва в пути`, `Простая история`, `Частная жизнь` и др. Но главные мысли автора о театре, и прежде всего, о родном Вахтанговском, с которым связана вся жизнь, об учителях и соратниках - Ю.Любимове, А.Эфросе, Н.Гриценко, Ю.Борисовой, Ю.Яковлеве, Л.Максаковой.</a:t>
            </a:r>
            <a:endParaRPr lang="ru-RU" sz="2000" b="1" i="1" dirty="0"/>
          </a:p>
        </p:txBody>
      </p:sp>
      <p:sp>
        <p:nvSpPr>
          <p:cNvPr id="4" name="Прямоугольник 3"/>
          <p:cNvSpPr/>
          <p:nvPr/>
        </p:nvSpPr>
        <p:spPr>
          <a:xfrm>
            <a:off x="214282" y="5842337"/>
            <a:ext cx="8929718" cy="1015663"/>
          </a:xfrm>
          <a:prstGeom prst="rect">
            <a:avLst/>
          </a:prstGeom>
        </p:spPr>
        <p:txBody>
          <a:bodyPr wrap="square">
            <a:spAutoFit/>
          </a:bodyPr>
          <a:lstStyle/>
          <a:p>
            <a:r>
              <a:rPr lang="ru-RU" sz="2000" b="1" i="1" dirty="0" smtClean="0"/>
              <a:t>«Поразительное явление — театр. При всей легковесности, «игрушечности», картонных дворцах и бутафорском оружии, он обладает большими возможностями»</a:t>
            </a:r>
            <a:endParaRPr lang="ru-RU" sz="2000" b="1" i="1" dirty="0"/>
          </a:p>
        </p:txBody>
      </p:sp>
      <p:sp>
        <p:nvSpPr>
          <p:cNvPr id="25603" name="Rectangle 3"/>
          <p:cNvSpPr>
            <a:spLocks noChangeArrowheads="1"/>
          </p:cNvSpPr>
          <p:nvPr/>
        </p:nvSpPr>
        <p:spPr bwMode="auto">
          <a:xfrm>
            <a:off x="285720" y="357166"/>
            <a:ext cx="521497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51</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Ульянов,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Приворотное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зелье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 Ульянов. –Москва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Алгоритм,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1999</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- 288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5-88878-035-9</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Пользователь\Мои документы\лунные.png"/>
          <p:cNvPicPr>
            <a:picLocks noChangeAspect="1" noChangeArrowheads="1"/>
          </p:cNvPicPr>
          <p:nvPr/>
        </p:nvPicPr>
        <p:blipFill>
          <a:blip r:embed="rId2"/>
          <a:srcRect/>
          <a:stretch>
            <a:fillRect/>
          </a:stretch>
        </p:blipFill>
        <p:spPr bwMode="auto">
          <a:xfrm>
            <a:off x="357158" y="785794"/>
            <a:ext cx="2928958" cy="5000660"/>
          </a:xfrm>
          <a:prstGeom prst="rect">
            <a:avLst/>
          </a:prstGeom>
          <a:noFill/>
        </p:spPr>
      </p:pic>
      <p:sp>
        <p:nvSpPr>
          <p:cNvPr id="3" name="Прямоугольник 2"/>
          <p:cNvSpPr/>
          <p:nvPr/>
        </p:nvSpPr>
        <p:spPr>
          <a:xfrm>
            <a:off x="3428992" y="2357430"/>
            <a:ext cx="5429288" cy="3477875"/>
          </a:xfrm>
          <a:prstGeom prst="rect">
            <a:avLst/>
          </a:prstGeom>
        </p:spPr>
        <p:txBody>
          <a:bodyPr wrap="square">
            <a:spAutoFit/>
          </a:bodyPr>
          <a:lstStyle/>
          <a:p>
            <a:r>
              <a:rPr lang="ru-RU" sz="2000" b="1" i="1" dirty="0" smtClean="0"/>
              <a:t>Книга об известной актрисе Наталье Аринбасаровой, написана с ее слов дочерью — Екатериной Двигубской. Книга получилась искренней и увлекательной о том, как простую казахскую девочку закружил водоворот событий, о первой любви, о том, как она стала киноактрисой и как попала в семью Михалковых. В книге много забавных и трогательных эпизодов. Перед вами не просто интересная биография, но и оригинальное литературное произведение.</a:t>
            </a:r>
            <a:endParaRPr lang="ru-RU" sz="2000" b="1" i="1" dirty="0"/>
          </a:p>
        </p:txBody>
      </p:sp>
      <p:sp>
        <p:nvSpPr>
          <p:cNvPr id="1025" name="Rectangle 1"/>
          <p:cNvSpPr>
            <a:spLocks noChangeArrowheads="1"/>
          </p:cNvSpPr>
          <p:nvPr/>
        </p:nvSpPr>
        <p:spPr bwMode="auto">
          <a:xfrm>
            <a:off x="3428992" y="785794"/>
            <a:ext cx="571500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 81</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Аринбасарова, Н</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Лунные дороги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Аринбасарова.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Алгоритм,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1999. </a:t>
            </a:r>
            <a:r>
              <a:rPr kumimoji="0" lang="ru-RU"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- 288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5-88878-033-2</a:t>
            </a:r>
            <a:endParaRPr kumimoji="0" lang="en-US" b="1" i="1"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285720" y="6000768"/>
            <a:ext cx="8215370" cy="400110"/>
          </a:xfrm>
          <a:prstGeom prst="rect">
            <a:avLst/>
          </a:prstGeom>
        </p:spPr>
        <p:txBody>
          <a:bodyPr wrap="square">
            <a:spAutoFit/>
          </a:bodyPr>
          <a:lstStyle/>
          <a:p>
            <a:r>
              <a:rPr lang="ru-RU" sz="2000" b="1" i="1" dirty="0" smtClean="0"/>
              <a:t>«Я стараюсь играть каждый раз, как последний раз в жизни»</a:t>
            </a:r>
            <a:endParaRPr lang="ru-RU" sz="20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857233"/>
            <a:ext cx="8001056" cy="5078313"/>
          </a:xfrm>
          <a:prstGeom prst="rect">
            <a:avLst/>
          </a:prstGeom>
        </p:spPr>
        <p:txBody>
          <a:bodyPr wrap="square">
            <a:spAutoFit/>
          </a:bodyPr>
          <a:lstStyle/>
          <a:p>
            <a:r>
              <a:rPr lang="ru-RU" sz="5400" b="1" i="1" dirty="0" smtClean="0"/>
              <a:t>Актер — это тот, кто умеет преображаться для каждой роли. В противном случае артист становится заложником одной роли.</a:t>
            </a:r>
            <a:endParaRPr lang="ru-RU" sz="54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5008" y="785794"/>
            <a:ext cx="3143272" cy="4643470"/>
          </a:xfrm>
          <a:prstGeom prst="rect">
            <a:avLst/>
          </a:prstGeom>
          <a:noFill/>
          <a:ln w="9525">
            <a:noFill/>
            <a:miter lim="800000"/>
            <a:headEnd/>
            <a:tailEnd/>
          </a:ln>
          <a:effectLst/>
        </p:spPr>
      </p:pic>
      <p:sp>
        <p:nvSpPr>
          <p:cNvPr id="1027" name="Rectangle 3"/>
          <p:cNvSpPr>
            <a:spLocks noChangeArrowheads="1"/>
          </p:cNvSpPr>
          <p:nvPr/>
        </p:nvSpPr>
        <p:spPr bwMode="auto">
          <a:xfrm>
            <a:off x="500034" y="714356"/>
            <a:ext cx="45720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85</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Стриженов, О. Исповедь / О. Стриженов</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Алгоритм,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1999. – 240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5-88878-027-8</a:t>
            </a:r>
            <a:endParaRPr kumimoji="0" lang="en-US" b="1" i="1"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428596" y="2500306"/>
            <a:ext cx="5214974" cy="2862322"/>
          </a:xfrm>
          <a:prstGeom prst="rect">
            <a:avLst/>
          </a:prstGeom>
        </p:spPr>
        <p:txBody>
          <a:bodyPr wrap="square">
            <a:spAutoFit/>
          </a:bodyPr>
          <a:lstStyle/>
          <a:p>
            <a:r>
              <a:rPr lang="ru-RU" sz="2000" b="1" i="1" dirty="0"/>
              <a:t>Книга блестящего русского актера Олега Стриженова читается на одном дыхании. Книга – откровения неповторимого артиста о жизни , об актерской судьбе, о себе, о творчестве, о большой любви. Читатели постарше прочтут и вспомнят свою молодость , для молодых это будет просто увлекательное повествование о жизни кинематографической элиты.</a:t>
            </a:r>
          </a:p>
        </p:txBody>
      </p:sp>
      <p:sp>
        <p:nvSpPr>
          <p:cNvPr id="5" name="Прямоугольник 4"/>
          <p:cNvSpPr/>
          <p:nvPr/>
        </p:nvSpPr>
        <p:spPr>
          <a:xfrm>
            <a:off x="357158" y="5429264"/>
            <a:ext cx="8572560" cy="1015663"/>
          </a:xfrm>
          <a:prstGeom prst="rect">
            <a:avLst/>
          </a:prstGeom>
        </p:spPr>
        <p:txBody>
          <a:bodyPr wrap="square">
            <a:spAutoFit/>
          </a:bodyPr>
          <a:lstStyle/>
          <a:p>
            <a:r>
              <a:rPr lang="ru-RU" sz="2000" b="1" i="1" dirty="0" smtClean="0"/>
              <a:t>«Писать о самом себе довольно трудно и не совсем удобно — не все можно вынести на суд людей. Получается, что ты на исповеди. А исповедь — это тайна.»</a:t>
            </a:r>
            <a:endParaRPr lang="ru-RU" sz="20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14283" y="571480"/>
            <a:ext cx="3429023" cy="5000660"/>
          </a:xfrm>
          <a:prstGeom prst="rect">
            <a:avLst/>
          </a:prstGeom>
          <a:noFill/>
          <a:ln w="9525">
            <a:noFill/>
            <a:miter lim="800000"/>
            <a:headEnd/>
            <a:tailEnd/>
          </a:ln>
          <a:effectLst/>
        </p:spPr>
      </p:pic>
      <p:sp>
        <p:nvSpPr>
          <p:cNvPr id="7" name="Прямоугольник 6"/>
          <p:cNvSpPr/>
          <p:nvPr/>
        </p:nvSpPr>
        <p:spPr>
          <a:xfrm>
            <a:off x="4000496" y="2214554"/>
            <a:ext cx="5143504" cy="3785652"/>
          </a:xfrm>
          <a:prstGeom prst="rect">
            <a:avLst/>
          </a:prstGeom>
        </p:spPr>
        <p:txBody>
          <a:bodyPr wrap="square">
            <a:spAutoFit/>
          </a:bodyPr>
          <a:lstStyle/>
          <a:p>
            <a:r>
              <a:rPr lang="ru-RU" sz="2000" b="1" i="1" dirty="0" smtClean="0"/>
              <a:t>Книга мемуаров народной артистки СССР Клары Степановны Лучко</a:t>
            </a:r>
            <a:r>
              <a:rPr lang="ru-RU" sz="2000" b="1" i="1" dirty="0"/>
              <a:t> </a:t>
            </a:r>
            <a:r>
              <a:rPr lang="ru-RU" sz="2000" b="1" i="1" dirty="0" smtClean="0"/>
              <a:t>- это яркий, эмоциональный рассказ о ее жизни, о людях, которых она знала и любила, о работе в кинематографе, о замечательных режиссерах и актерах - С.Герасимове, И.Пырьеве, В.Пудовкине, И.Хейфице, Т.Лиозновой, С.Юткевиче, Л.Орловой, Л.Быкове, о встречах с мировыми знаменитостями - Дж.Неру, П.Пикассо.</a:t>
            </a:r>
          </a:p>
          <a:p>
            <a:endParaRPr lang="ru-RU" sz="2000" b="1" i="1" dirty="0" smtClean="0"/>
          </a:p>
        </p:txBody>
      </p:sp>
      <p:sp>
        <p:nvSpPr>
          <p:cNvPr id="8" name="Прямоугольник 7"/>
          <p:cNvSpPr/>
          <p:nvPr/>
        </p:nvSpPr>
        <p:spPr>
          <a:xfrm>
            <a:off x="142844" y="5715016"/>
            <a:ext cx="9001156" cy="707886"/>
          </a:xfrm>
          <a:prstGeom prst="rect">
            <a:avLst/>
          </a:prstGeom>
        </p:spPr>
        <p:txBody>
          <a:bodyPr wrap="square">
            <a:spAutoFit/>
          </a:bodyPr>
          <a:lstStyle/>
          <a:p>
            <a:r>
              <a:rPr lang="ru-RU" sz="2000" b="1" i="1" dirty="0" smtClean="0"/>
              <a:t>«Ах, как хочется иногда, чтобы время остановилось!" - восклицает К.Лучко на первых страницах. И ей удалось это сделать в своих </a:t>
            </a:r>
            <a:r>
              <a:rPr lang="ru-RU" sz="2000" b="1" i="1" dirty="0" smtClean="0"/>
              <a:t>воспоминаниях</a:t>
            </a:r>
            <a:r>
              <a:rPr lang="en-US" sz="2000" b="1" i="1" dirty="0"/>
              <a:t>.</a:t>
            </a:r>
            <a:endParaRPr lang="ru-RU" sz="2000" b="1" i="1" dirty="0"/>
          </a:p>
        </p:txBody>
      </p:sp>
      <p:sp>
        <p:nvSpPr>
          <p:cNvPr id="5" name="Прямоугольник 4"/>
          <p:cNvSpPr/>
          <p:nvPr/>
        </p:nvSpPr>
        <p:spPr>
          <a:xfrm>
            <a:off x="4000496" y="500042"/>
            <a:ext cx="4929222" cy="1477328"/>
          </a:xfrm>
          <a:prstGeom prst="rect">
            <a:avLst/>
          </a:prstGeom>
        </p:spPr>
        <p:txBody>
          <a:bodyPr wrap="square">
            <a:spAutoFit/>
          </a:bodyPr>
          <a:lstStyle/>
          <a:p>
            <a:r>
              <a:rPr lang="ru-RU" b="1" i="1" dirty="0" smtClean="0"/>
              <a:t>84</a:t>
            </a:r>
          </a:p>
          <a:p>
            <a:r>
              <a:rPr lang="ru-RU" b="1" i="1" dirty="0" smtClean="0"/>
              <a:t>Л 87</a:t>
            </a:r>
          </a:p>
          <a:p>
            <a:r>
              <a:rPr lang="ru-RU" b="1" i="1" dirty="0" smtClean="0"/>
              <a:t>Лучко, К. Я – счастливый человек  / К. Лучко. – </a:t>
            </a:r>
            <a:r>
              <a:rPr lang="ru-RU" b="1" i="1" dirty="0" smtClean="0"/>
              <a:t>Москва </a:t>
            </a:r>
            <a:r>
              <a:rPr lang="ru-RU" b="1" i="1" dirty="0" smtClean="0"/>
              <a:t>: Вагриус, 2007. - 298 с.</a:t>
            </a:r>
          </a:p>
          <a:p>
            <a:r>
              <a:rPr lang="en-US" b="1" i="1" dirty="0" smtClean="0"/>
              <a:t>ISBN 978-5-9697-0366-7 </a:t>
            </a:r>
            <a:endParaRPr lang="ru-RU"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500694" y="642918"/>
            <a:ext cx="3428992" cy="5143536"/>
          </a:xfrm>
          <a:prstGeom prst="rect">
            <a:avLst/>
          </a:prstGeom>
          <a:noFill/>
          <a:ln w="9525">
            <a:noFill/>
            <a:miter lim="800000"/>
            <a:headEnd/>
            <a:tailEnd/>
          </a:ln>
          <a:effectLst/>
        </p:spPr>
      </p:pic>
      <p:sp>
        <p:nvSpPr>
          <p:cNvPr id="5" name="Прямоугольник 4"/>
          <p:cNvSpPr/>
          <p:nvPr/>
        </p:nvSpPr>
        <p:spPr>
          <a:xfrm>
            <a:off x="214282" y="2143116"/>
            <a:ext cx="5357850" cy="3477875"/>
          </a:xfrm>
          <a:prstGeom prst="rect">
            <a:avLst/>
          </a:prstGeom>
        </p:spPr>
        <p:txBody>
          <a:bodyPr wrap="square">
            <a:spAutoFit/>
          </a:bodyPr>
          <a:lstStyle/>
          <a:p>
            <a:r>
              <a:rPr lang="ru-RU" sz="2000" b="1" i="1" dirty="0" smtClean="0"/>
              <a:t>Книга о жизни и  творчестве замечательного  русского актера  Е.Леонова,  снискавшего поистине всенародную любовь россиян. Поэтому так велик интерес к этому человеку, не ослабевающий и спустя несколько лет после его безвременной кончины.Письма сыну? Евгения Леонова, а также рассказы о нем его друзей - режиссеров Б.А.Львова-Анохина, А.А.Гончарова, М.А.Захарова, писателя Гр.Горина  вошли в это издание.</a:t>
            </a:r>
            <a:endParaRPr lang="ru-RU" sz="2000" b="1" i="1" dirty="0"/>
          </a:p>
        </p:txBody>
      </p:sp>
      <p:sp>
        <p:nvSpPr>
          <p:cNvPr id="1028" name="Rectangle 4"/>
          <p:cNvSpPr>
            <a:spLocks noChangeArrowheads="1"/>
          </p:cNvSpPr>
          <p:nvPr/>
        </p:nvSpPr>
        <p:spPr bwMode="auto">
          <a:xfrm>
            <a:off x="214282" y="571480"/>
            <a:ext cx="542928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Л 47</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Леонов, Е. Жизнь роли / Составитель В.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Дубровский. </a:t>
            </a:r>
            <a:r>
              <a:rPr lang="ru-RU" b="1" i="1" dirty="0" smtClean="0">
                <a:latin typeface="Calibri" pitchFamily="34" charset="0"/>
                <a:ea typeface="Calibri" pitchFamily="34" charset="0"/>
                <a:cs typeface="Times New Roman" pitchFamily="18" charset="0"/>
              </a:rPr>
              <a:t>-</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Ростов : Феникс, 1998. – 384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5-222-00229-2</a:t>
            </a:r>
            <a:endParaRPr kumimoji="0" lang="en-US" b="1" i="1"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214282" y="5857892"/>
            <a:ext cx="8929718" cy="707886"/>
          </a:xfrm>
          <a:prstGeom prst="rect">
            <a:avLst/>
          </a:prstGeom>
        </p:spPr>
        <p:txBody>
          <a:bodyPr wrap="square">
            <a:spAutoFit/>
          </a:bodyPr>
          <a:lstStyle/>
          <a:p>
            <a:r>
              <a:rPr lang="ru-RU" sz="2000" b="1" i="1" dirty="0" smtClean="0"/>
              <a:t>«Современный актер- это </a:t>
            </a:r>
            <a:r>
              <a:rPr lang="ru-RU" sz="2000" b="1" i="1" dirty="0" smtClean="0"/>
              <a:t>тот, </a:t>
            </a:r>
            <a:r>
              <a:rPr lang="ru-RU" sz="2000" b="1" i="1" dirty="0" smtClean="0"/>
              <a:t>кто сегодня много играет и кого понимает и любит </a:t>
            </a:r>
            <a:r>
              <a:rPr lang="ru-RU" sz="2000" b="1" i="1" dirty="0" smtClean="0"/>
              <a:t>зритель»</a:t>
            </a:r>
            <a:endParaRPr lang="ru-RU" sz="20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6182" y="1857364"/>
            <a:ext cx="5357818" cy="2246769"/>
          </a:xfrm>
          <a:prstGeom prst="rect">
            <a:avLst/>
          </a:prstGeom>
        </p:spPr>
        <p:txBody>
          <a:bodyPr wrap="square">
            <a:spAutoFit/>
          </a:bodyPr>
          <a:lstStyle/>
          <a:p>
            <a:r>
              <a:rPr lang="ru-RU" sz="2000" b="1" i="1" dirty="0" smtClean="0"/>
              <a:t>Людмила Гурченко – легенда, культовая актриса советского и российского кино и театра, муза известнейших режиссеров. В книге «Аплодисменты» Людмила Марковна предельно откровенно рассказывает о ключевых этапах и моментах собственной биографии.</a:t>
            </a:r>
            <a:endParaRPr lang="ru-RU" sz="2000" b="1" i="1" dirty="0"/>
          </a:p>
        </p:txBody>
      </p:sp>
      <p:sp>
        <p:nvSpPr>
          <p:cNvPr id="3" name="Прямоугольник 2"/>
          <p:cNvSpPr/>
          <p:nvPr/>
        </p:nvSpPr>
        <p:spPr>
          <a:xfrm>
            <a:off x="3786182" y="3929066"/>
            <a:ext cx="5357818" cy="1938992"/>
          </a:xfrm>
          <a:prstGeom prst="rect">
            <a:avLst/>
          </a:prstGeom>
        </p:spPr>
        <p:txBody>
          <a:bodyPr wrap="square">
            <a:spAutoFit/>
          </a:bodyPr>
          <a:lstStyle/>
          <a:p>
            <a:r>
              <a:rPr lang="ru-RU" sz="2000" b="1" i="1" dirty="0" smtClean="0"/>
              <a:t>Кого Людмила Гурченко считала самым главным человеком в своей жизни? Что помогло Людмиле Марковне справиться с ударами судьбы? Какие работы великая актриса считала в своей карьере самыми знаковыми? </a:t>
            </a:r>
            <a:endParaRPr lang="ru-RU" sz="2000" b="1" i="1" dirty="0"/>
          </a:p>
        </p:txBody>
      </p:sp>
      <p:pic>
        <p:nvPicPr>
          <p:cNvPr id="20482" name="Picture 2"/>
          <p:cNvPicPr>
            <a:picLocks noChangeAspect="1" noChangeArrowheads="1"/>
          </p:cNvPicPr>
          <p:nvPr/>
        </p:nvPicPr>
        <p:blipFill>
          <a:blip r:embed="rId2"/>
          <a:srcRect/>
          <a:stretch>
            <a:fillRect/>
          </a:stretch>
        </p:blipFill>
        <p:spPr bwMode="auto">
          <a:xfrm>
            <a:off x="285720" y="642918"/>
            <a:ext cx="3214710" cy="5143536"/>
          </a:xfrm>
          <a:prstGeom prst="rect">
            <a:avLst/>
          </a:prstGeom>
          <a:noFill/>
          <a:ln w="9525">
            <a:noFill/>
            <a:miter lim="800000"/>
            <a:headEnd/>
            <a:tailEnd/>
          </a:ln>
          <a:effectLst/>
        </p:spPr>
      </p:pic>
      <p:sp>
        <p:nvSpPr>
          <p:cNvPr id="20483" name="Rectangle 3"/>
          <p:cNvSpPr>
            <a:spLocks noChangeArrowheads="1"/>
          </p:cNvSpPr>
          <p:nvPr/>
        </p:nvSpPr>
        <p:spPr bwMode="auto">
          <a:xfrm>
            <a:off x="3786182" y="500042"/>
            <a:ext cx="50006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 95</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Гурченко, Л. Аплодисменты</a:t>
            </a:r>
            <a:r>
              <a:rPr lang="ru-RU" b="1" i="1" dirty="0" smtClean="0">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Л.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Гурченко.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ЭКСМО, 2006. – 488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5-699-11870-6</a:t>
            </a:r>
            <a:endParaRPr kumimoji="0" lang="en-US" b="1" i="1"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142844" y="5857892"/>
            <a:ext cx="9001156" cy="707886"/>
          </a:xfrm>
          <a:prstGeom prst="rect">
            <a:avLst/>
          </a:prstGeom>
        </p:spPr>
        <p:txBody>
          <a:bodyPr wrap="square">
            <a:spAutoFit/>
          </a:bodyPr>
          <a:lstStyle/>
          <a:p>
            <a:r>
              <a:rPr lang="ru-RU" sz="2000" b="1" i="1" dirty="0" smtClean="0"/>
              <a:t>«Кино – это моя жизнь. Когда я вхожу в маленький задымленный павильон,  где пахнет смесью дыма, опилок и клея, понимаю: вот он – рай!»</a:t>
            </a:r>
            <a:endParaRPr lang="ru-RU" sz="20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5786446" y="857232"/>
            <a:ext cx="3143240" cy="4714908"/>
          </a:xfrm>
          <a:prstGeom prst="rect">
            <a:avLst/>
          </a:prstGeom>
          <a:noFill/>
          <a:ln w="9525">
            <a:noFill/>
            <a:miter lim="800000"/>
            <a:headEnd/>
            <a:tailEnd/>
          </a:ln>
          <a:effectLst/>
        </p:spPr>
      </p:pic>
      <p:sp>
        <p:nvSpPr>
          <p:cNvPr id="21507" name="AutoShape 3" descr="Facebook"/>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Twitte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9" name="AutoShape 5" descr="В контакте"/>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Livejournal"/>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1" name="AutoShape 7" descr="Мой мир"/>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Gmail"/>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3" name="AutoShape 9" descr="Email"/>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4" name="AutoShape 10" descr="Скачать"/>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litmir.me/img/like.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5" name="Прямоугольник 14"/>
          <p:cNvSpPr/>
          <p:nvPr/>
        </p:nvSpPr>
        <p:spPr>
          <a:xfrm>
            <a:off x="142844" y="3643314"/>
            <a:ext cx="5643602" cy="2246769"/>
          </a:xfrm>
          <a:prstGeom prst="rect">
            <a:avLst/>
          </a:prstGeom>
        </p:spPr>
        <p:txBody>
          <a:bodyPr wrap="square">
            <a:spAutoFit/>
          </a:bodyPr>
          <a:lstStyle/>
          <a:p>
            <a:r>
              <a:rPr lang="ru-RU" sz="2000" b="1" i="1" dirty="0" smtClean="0"/>
              <a:t>`Моя настоящая жизнь` - автобиографическая проза Олега Табакова. О счастливом детстве в Саратове (несмотря на войну, потому что `все - любили`). О первых годах в Москве. О незабываемых встречах. О том, легендарном, `Современнике`. О кино. О поездках. И конечно же, о `Табакерке`...</a:t>
            </a:r>
            <a:endParaRPr lang="ru-RU" sz="2000" b="1" i="1" dirty="0"/>
          </a:p>
        </p:txBody>
      </p:sp>
      <p:sp>
        <p:nvSpPr>
          <p:cNvPr id="16" name="Прямоугольник 15"/>
          <p:cNvSpPr/>
          <p:nvPr/>
        </p:nvSpPr>
        <p:spPr>
          <a:xfrm>
            <a:off x="214282" y="2071678"/>
            <a:ext cx="5500726" cy="1631216"/>
          </a:xfrm>
          <a:prstGeom prst="rect">
            <a:avLst/>
          </a:prstGeom>
        </p:spPr>
        <p:txBody>
          <a:bodyPr wrap="square">
            <a:spAutoFit/>
          </a:bodyPr>
          <a:lstStyle/>
          <a:p>
            <a:r>
              <a:rPr lang="ru-RU" sz="2000" b="1" i="1" dirty="0" smtClean="0"/>
              <a:t>Советский и российский актёр и режиссёр театра и кино, педагог; народный артист СССР. Лауреат Государственных премий СССР, Российской Федерации и премии президента РФ.</a:t>
            </a:r>
            <a:endParaRPr lang="ru-RU" sz="2000" b="1" i="1" dirty="0"/>
          </a:p>
        </p:txBody>
      </p:sp>
      <p:sp>
        <p:nvSpPr>
          <p:cNvPr id="18" name="Прямоугольник 17"/>
          <p:cNvSpPr/>
          <p:nvPr/>
        </p:nvSpPr>
        <p:spPr>
          <a:xfrm>
            <a:off x="142844" y="5857892"/>
            <a:ext cx="8786874" cy="707886"/>
          </a:xfrm>
          <a:prstGeom prst="rect">
            <a:avLst/>
          </a:prstGeom>
        </p:spPr>
        <p:txBody>
          <a:bodyPr wrap="square">
            <a:spAutoFit/>
          </a:bodyPr>
          <a:lstStyle/>
          <a:p>
            <a:r>
              <a:rPr lang="ru-RU" sz="2000" b="1" i="1" dirty="0" smtClean="0"/>
              <a:t>« Если бы мне не давали играть, я бы сам платил деньги, лишь бы выйти на </a:t>
            </a:r>
            <a:r>
              <a:rPr lang="ru-RU" sz="2000" b="1" i="1" dirty="0" smtClean="0"/>
              <a:t>сцену»</a:t>
            </a:r>
            <a:endParaRPr lang="ru-RU" sz="2000" b="1" i="1" dirty="0"/>
          </a:p>
        </p:txBody>
      </p:sp>
      <p:sp>
        <p:nvSpPr>
          <p:cNvPr id="21517" name="Rectangle 13"/>
          <p:cNvSpPr>
            <a:spLocks noChangeArrowheads="1"/>
          </p:cNvSpPr>
          <p:nvPr/>
        </p:nvSpPr>
        <p:spPr bwMode="auto">
          <a:xfrm>
            <a:off x="285720" y="642918"/>
            <a:ext cx="52864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 12</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Табаков, О. Моя настоящая жизнь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 Табаков. – 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ЭКСМО-ПРЕСС</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- 492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5-04-005401-7</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357158" y="571481"/>
            <a:ext cx="3429024" cy="5286412"/>
          </a:xfrm>
          <a:prstGeom prst="rect">
            <a:avLst/>
          </a:prstGeom>
          <a:noFill/>
          <a:ln w="9525">
            <a:noFill/>
            <a:miter lim="800000"/>
            <a:headEnd/>
            <a:tailEnd/>
          </a:ln>
          <a:effectLst/>
        </p:spPr>
      </p:pic>
      <p:sp>
        <p:nvSpPr>
          <p:cNvPr id="3" name="Прямоугольник 2"/>
          <p:cNvSpPr/>
          <p:nvPr/>
        </p:nvSpPr>
        <p:spPr>
          <a:xfrm>
            <a:off x="3929058" y="1928802"/>
            <a:ext cx="4929222" cy="4236303"/>
          </a:xfrm>
          <a:prstGeom prst="rect">
            <a:avLst/>
          </a:prstGeom>
        </p:spPr>
        <p:txBody>
          <a:bodyPr wrap="square">
            <a:spAutoFit/>
          </a:bodyPr>
          <a:lstStyle/>
          <a:p>
            <a:r>
              <a:rPr lang="ru-RU" sz="2000" b="1" i="1" dirty="0" smtClean="0"/>
              <a:t>`...Судьба подарила мне встречи со многими людьми, но моя эгоистическая память фиксировала только то, что касалось меня. Обычно осуждают людей, которые пишут `я и...`. А как же по-другому? Ведь это пишу я...` `Бегущая строка памяти` - автобиографическая проза Аллы Демидовой. На страницах этой книги мы встретимся с Юрием Любимовым, Иннокентием Смоктуновским, Владимиром Высоцким, Анатолием Эфросом, Андреем Тарковским, Иосифом Бродским.</a:t>
            </a:r>
            <a:endParaRPr lang="ru-RU" sz="2000" b="1" i="1" dirty="0"/>
          </a:p>
        </p:txBody>
      </p:sp>
      <p:sp>
        <p:nvSpPr>
          <p:cNvPr id="4" name="Прямоугольник 3"/>
          <p:cNvSpPr/>
          <p:nvPr/>
        </p:nvSpPr>
        <p:spPr>
          <a:xfrm>
            <a:off x="214282" y="6000768"/>
            <a:ext cx="8286808" cy="707886"/>
          </a:xfrm>
          <a:prstGeom prst="rect">
            <a:avLst/>
          </a:prstGeom>
        </p:spPr>
        <p:txBody>
          <a:bodyPr wrap="square">
            <a:spAutoFit/>
          </a:bodyPr>
          <a:lstStyle/>
          <a:p>
            <a:r>
              <a:rPr lang="ru-RU" sz="2000" b="1" i="1" dirty="0" smtClean="0"/>
              <a:t>«Искусство мало меняет человека, но оно приподнимает человека над бытом, над чем-то своим привычным».</a:t>
            </a:r>
            <a:endParaRPr lang="ru-RU" sz="2000" b="1" i="1" dirty="0"/>
          </a:p>
        </p:txBody>
      </p:sp>
      <p:sp>
        <p:nvSpPr>
          <p:cNvPr id="22531" name="Rectangle 3"/>
          <p:cNvSpPr>
            <a:spLocks noChangeArrowheads="1"/>
          </p:cNvSpPr>
          <p:nvPr/>
        </p:nvSpPr>
        <p:spPr bwMode="auto">
          <a:xfrm>
            <a:off x="4000496" y="428604"/>
            <a:ext cx="51435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 30</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Демидова, А. Бегущая строка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памяти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Демидова.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ЭКСМО-ПРЕСС, 2001.- 501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5-04-005402-5</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3" descr="C:\Documents and Settings\%D0%9F%D0%BE%D0%BB%D1%8C%D0%B7%D0%BE%D0%B2%D0%B0%D1%82%D0%B5%D0%BB%D1%8C\%D0%9C%D0%BE%D0%B8 %D0%B4%D0%BE%D0%BA%D1%83%D0%BC%D0%B5%D0%BD%D1%82%D1%8B\%D0%B7%D0%BE%D0%BB%D0%BE%D1%82%D1%83%D1%85%D0%B8%D0%BD.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7" name="AutoShape 5" descr="C:\Documents and Settings\%D0%9F%D0%BE%D0%BB%D1%8C%D0%B7%D0%BE%D0%B2%D0%B0%D1%82%D0%B5%D0%BB%D1%8C\%D0%9C%D0%BE%D0%B8 %D0%B4%D0%BE%D0%BA%D1%83%D0%BC%D0%B5%D0%BD%D1%82%D1%8B\%D0%B7%D0%BE%D0%BB%D0%BE%D1%82%D1%83%D1%85%D0%B8%D0%BD.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9" name="AutoShape 7" descr="C:\Documents and Settings\%D0%9F%D0%BE%D0%BB%D1%8C%D0%B7%D0%BE%D0%B2%D0%B0%D1%82%D0%B5%D0%BB%D1%8C\%D0%9C%D0%BE%D0%B8 %D0%B4%D0%BE%D0%BA%D1%83%D0%BC%D0%B5%D0%BD%D1%82%D1%8B\%D0%B7%D0%BE%D0%BB%D0%BE%D1%82%D1%83%D1%85%D0%B8%D0%BD (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0" name="Picture 8"/>
          <p:cNvPicPr>
            <a:picLocks noChangeAspect="1" noChangeArrowheads="1"/>
          </p:cNvPicPr>
          <p:nvPr/>
        </p:nvPicPr>
        <p:blipFill>
          <a:blip r:embed="rId2"/>
          <a:srcRect/>
          <a:stretch>
            <a:fillRect/>
          </a:stretch>
        </p:blipFill>
        <p:spPr bwMode="auto">
          <a:xfrm>
            <a:off x="5214942" y="500043"/>
            <a:ext cx="3500462" cy="5500726"/>
          </a:xfrm>
          <a:prstGeom prst="rect">
            <a:avLst/>
          </a:prstGeom>
          <a:noFill/>
          <a:ln w="9525">
            <a:noFill/>
            <a:miter lim="800000"/>
            <a:headEnd/>
            <a:tailEnd/>
          </a:ln>
          <a:effectLst/>
        </p:spPr>
      </p:pic>
      <p:sp>
        <p:nvSpPr>
          <p:cNvPr id="7" name="Прямоугольник 6"/>
          <p:cNvSpPr/>
          <p:nvPr/>
        </p:nvSpPr>
        <p:spPr>
          <a:xfrm>
            <a:off x="214282" y="1857363"/>
            <a:ext cx="4929222" cy="4093428"/>
          </a:xfrm>
          <a:prstGeom prst="rect">
            <a:avLst/>
          </a:prstGeom>
        </p:spPr>
        <p:txBody>
          <a:bodyPr wrap="square">
            <a:spAutoFit/>
          </a:bodyPr>
          <a:lstStyle/>
          <a:p>
            <a:r>
              <a:rPr lang="ru-RU" sz="2000" b="1" i="1" dirty="0" smtClean="0"/>
              <a:t>"На плахе «Таганки» — уникальный по своей откровенности и драматизму документ, повесть о небывалой популярности любимовского театра в 60-80-е годы, история его раскола и заката, рассказ о его звездах — В.Высоцком, А.Демидовой, Н.Губенко, Л.Филатове, о Юрии Любимове . О чем бы ни писал В.Золотухин — о взлетах и падениях Учителя-Мастера, об ошибках Друга-соратника, заблуждениях Друга-соперника, — он всегда искренен и честен перед ними и самим собой</a:t>
            </a:r>
            <a:r>
              <a:rPr lang="ru-RU" dirty="0" smtClean="0"/>
              <a:t>.</a:t>
            </a:r>
            <a:endParaRPr lang="ru-RU" dirty="0"/>
          </a:p>
        </p:txBody>
      </p:sp>
      <p:sp>
        <p:nvSpPr>
          <p:cNvPr id="8" name="Прямоугольник 7"/>
          <p:cNvSpPr/>
          <p:nvPr/>
        </p:nvSpPr>
        <p:spPr>
          <a:xfrm>
            <a:off x="214282" y="285728"/>
            <a:ext cx="4929222" cy="1477328"/>
          </a:xfrm>
          <a:prstGeom prst="rect">
            <a:avLst/>
          </a:prstGeom>
        </p:spPr>
        <p:txBody>
          <a:bodyPr wrap="square">
            <a:spAutoFit/>
          </a:bodyPr>
          <a:lstStyle/>
          <a:p>
            <a:r>
              <a:rPr lang="ru-RU" b="1" i="1" dirty="0" smtClean="0"/>
              <a:t>84</a:t>
            </a:r>
          </a:p>
          <a:p>
            <a:r>
              <a:rPr lang="ru-RU" b="1" i="1" dirty="0" smtClean="0"/>
              <a:t>З 81</a:t>
            </a:r>
          </a:p>
          <a:p>
            <a:r>
              <a:rPr lang="ru-RU" b="1" i="1" dirty="0" smtClean="0"/>
              <a:t>Золотухин, </a:t>
            </a:r>
            <a:r>
              <a:rPr lang="ru-RU" b="1" i="1" dirty="0" smtClean="0"/>
              <a:t>В. На плахе Таганки  / В. Золотухин. </a:t>
            </a:r>
            <a:r>
              <a:rPr lang="ru-RU" b="1" i="1" dirty="0" smtClean="0"/>
              <a:t>– Москва </a:t>
            </a:r>
            <a:r>
              <a:rPr lang="ru-RU" b="1" i="1" dirty="0" smtClean="0"/>
              <a:t>: Алгоритм, 1999</a:t>
            </a:r>
            <a:r>
              <a:rPr lang="ru-RU" b="1" i="1" dirty="0" smtClean="0"/>
              <a:t>. - 544 </a:t>
            </a:r>
            <a:r>
              <a:rPr lang="ru-RU" b="1" i="1" dirty="0" smtClean="0"/>
              <a:t>с.</a:t>
            </a:r>
          </a:p>
          <a:p>
            <a:r>
              <a:rPr lang="en-US" b="1" i="1" dirty="0" smtClean="0"/>
              <a:t>ISBN 5-699-01858-1 </a:t>
            </a:r>
            <a:endParaRPr lang="ru-RU" b="1" i="1" dirty="0"/>
          </a:p>
        </p:txBody>
      </p:sp>
      <p:sp>
        <p:nvSpPr>
          <p:cNvPr id="9" name="Прямоугольник 8"/>
          <p:cNvSpPr/>
          <p:nvPr/>
        </p:nvSpPr>
        <p:spPr>
          <a:xfrm>
            <a:off x="214282" y="6000768"/>
            <a:ext cx="8715436" cy="984885"/>
          </a:xfrm>
          <a:prstGeom prst="rect">
            <a:avLst/>
          </a:prstGeom>
        </p:spPr>
        <p:txBody>
          <a:bodyPr wrap="square">
            <a:spAutoFit/>
          </a:bodyPr>
          <a:lstStyle/>
          <a:p>
            <a:r>
              <a:rPr lang="ru-RU" sz="2000" b="1" i="1" dirty="0" smtClean="0"/>
              <a:t>«Да, я считаю себя счастливым, поскольку прожил жизнь в ладу со своим ремеслом…»</a:t>
            </a:r>
          </a:p>
          <a:p>
            <a:endParaRPr lang="ru-RU" dirty="0" smtClean="0"/>
          </a:p>
        </p:txBody>
      </p:sp>
    </p:spTree>
  </p:cSld>
  <p:clrMapOvr>
    <a:masterClrMapping/>
  </p:clrMapOvr>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1254</Words>
  <Application>Microsoft Office PowerPoint</Application>
  <PresentationFormat>Экран (4:3)</PresentationFormat>
  <Paragraphs>70</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Times New Roman</vt:lpstr>
      <vt:lpstr>YS Text Optional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107</cp:revision>
  <dcterms:created xsi:type="dcterms:W3CDTF">2021-03-20T09:57:17Z</dcterms:created>
  <dcterms:modified xsi:type="dcterms:W3CDTF">2021-04-08T12:21:56Z</dcterms:modified>
</cp:coreProperties>
</file>