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67" autoAdjust="0"/>
  </p:normalViewPr>
  <p:slideViewPr>
    <p:cSldViewPr>
      <p:cViewPr varScale="1">
        <p:scale>
          <a:sx n="101" d="100"/>
          <a:sy n="101" d="100"/>
        </p:scale>
        <p:origin x="2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4E575F3-E08B-4C2A-868A-3DC039312E23}" type="datetimeFigureOut">
              <a:rPr lang="ru-RU" smtClean="0"/>
              <a:pPr/>
              <a:t>18.09.2021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A378B5-CC0B-4C17-B8A9-0DB5C191043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E575F3-E08B-4C2A-868A-3DC039312E23}" type="datetimeFigureOut">
              <a:rPr lang="ru-RU" smtClean="0"/>
              <a:pPr/>
              <a:t>18.09.2021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A378B5-CC0B-4C17-B8A9-0DB5C191043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E575F3-E08B-4C2A-868A-3DC039312E23}" type="datetimeFigureOut">
              <a:rPr lang="ru-RU" smtClean="0"/>
              <a:pPr/>
              <a:t>18.09.2021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A378B5-CC0B-4C17-B8A9-0DB5C191043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E575F3-E08B-4C2A-868A-3DC039312E23}" type="datetimeFigureOut">
              <a:rPr lang="ru-RU" smtClean="0"/>
              <a:pPr/>
              <a:t>18.09.2021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A378B5-CC0B-4C17-B8A9-0DB5C191043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4E575F3-E08B-4C2A-868A-3DC039312E23}" type="datetimeFigureOut">
              <a:rPr lang="ru-RU" smtClean="0"/>
              <a:pPr/>
              <a:t>18.09.2021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A378B5-CC0B-4C17-B8A9-0DB5C191043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4E575F3-E08B-4C2A-868A-3DC039312E23}" type="datetimeFigureOut">
              <a:rPr lang="ru-RU" smtClean="0"/>
              <a:pPr/>
              <a:t>18.09.2021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A378B5-CC0B-4C17-B8A9-0DB5C191043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4E575F3-E08B-4C2A-868A-3DC039312E23}" type="datetimeFigureOut">
              <a:rPr lang="ru-RU" smtClean="0"/>
              <a:pPr/>
              <a:t>18.09.2021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EA378B5-CC0B-4C17-B8A9-0DB5C191043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4E575F3-E08B-4C2A-868A-3DC039312E23}" type="datetimeFigureOut">
              <a:rPr lang="ru-RU" smtClean="0"/>
              <a:pPr/>
              <a:t>18.09.2021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A378B5-CC0B-4C17-B8A9-0DB5C191043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4E575F3-E08B-4C2A-868A-3DC039312E23}" type="datetimeFigureOut">
              <a:rPr lang="ru-RU" smtClean="0"/>
              <a:pPr/>
              <a:t>18.09.2021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EA378B5-CC0B-4C17-B8A9-0DB5C191043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E575F3-E08B-4C2A-868A-3DC039312E23}" type="datetimeFigureOut">
              <a:rPr lang="ru-RU" smtClean="0"/>
              <a:pPr/>
              <a:t>18.09.2021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A378B5-CC0B-4C17-B8A9-0DB5C191043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E575F3-E08B-4C2A-868A-3DC039312E23}" type="datetimeFigureOut">
              <a:rPr lang="ru-RU" smtClean="0"/>
              <a:pPr/>
              <a:t>18.09.2021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A378B5-CC0B-4C17-B8A9-0DB5C191043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alpha val="28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575F3-E08B-4C2A-868A-3DC039312E23}" type="datetimeFigureOut">
              <a:rPr lang="ru-RU" smtClean="0"/>
              <a:pPr/>
              <a:t>18.09.2021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378B5-CC0B-4C17-B8A9-0DB5C191043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Прямоугольник 2"/>
          <p:cNvSpPr/>
          <p:nvPr/>
        </p:nvSpPr>
        <p:spPr>
          <a:xfrm>
            <a:off x="357158" y="3929066"/>
            <a:ext cx="8501122" cy="2308324"/>
          </a:xfrm>
          <a:prstGeom prst="rect">
            <a:avLst/>
          </a:prstGeom>
        </p:spPr>
        <p:txBody>
          <a:bodyPr wrap="square">
            <a:spAutoFit/>
          </a:bodyPr>
          <a:lstStyle/>
          <a:p>
            <a:pPr algn="just"/>
            <a:r>
              <a:rPr lang="ru-RU" sz="2400" b="1" dirty="0" smtClean="0">
                <a:solidFill>
                  <a:schemeClr val="bg2">
                    <a:lumMod val="25000"/>
                  </a:schemeClr>
                </a:solidFill>
              </a:rPr>
              <a:t>"Дует ветер. Проходят века. Никнут и восстают народы. Меняется лик земли. И только гусиное (железное, тростниковое ли) перо летописца дерзает удержать на ветхих страницах харатий приметы текучего вихря, исчезающего в небытии. Трудись, летописец! Ветер времени листает страницы судьбы"        </a:t>
            </a:r>
            <a:r>
              <a:rPr lang="en-US" sz="2400" b="1" dirty="0" smtClean="0">
                <a:solidFill>
                  <a:schemeClr val="bg2">
                    <a:lumMod val="25000"/>
                  </a:schemeClr>
                </a:solidFill>
              </a:rPr>
              <a:t>			</a:t>
            </a:r>
            <a:r>
              <a:rPr lang="ru-RU" sz="2400" b="1" dirty="0" smtClean="0">
                <a:solidFill>
                  <a:schemeClr val="bg2">
                    <a:lumMod val="25000"/>
                  </a:schemeClr>
                </a:solidFill>
              </a:rPr>
              <a:t>(Д.М.</a:t>
            </a:r>
            <a:r>
              <a:rPr lang="en-US" sz="2400" b="1" dirty="0" smtClean="0">
                <a:solidFill>
                  <a:schemeClr val="bg2">
                    <a:lumMod val="25000"/>
                  </a:schemeClr>
                </a:solidFill>
              </a:rPr>
              <a:t> </a:t>
            </a:r>
            <a:r>
              <a:rPr lang="ru-RU" sz="2400" b="1" dirty="0" smtClean="0">
                <a:solidFill>
                  <a:schemeClr val="bg2">
                    <a:lumMod val="25000"/>
                  </a:schemeClr>
                </a:solidFill>
              </a:rPr>
              <a:t>Балашов)</a:t>
            </a:r>
            <a:endParaRPr lang="ru-RU" sz="2400" b="1" dirty="0">
              <a:solidFill>
                <a:schemeClr val="bg2">
                  <a:lumMod val="25000"/>
                </a:schemeClr>
              </a:solidFill>
            </a:endParaRPr>
          </a:p>
        </p:txBody>
      </p:sp>
      <p:pic>
        <p:nvPicPr>
          <p:cNvPr id="2050" name="Picture 2"/>
          <p:cNvPicPr>
            <a:picLocks noChangeAspect="1" noChangeArrowheads="1"/>
          </p:cNvPicPr>
          <p:nvPr/>
        </p:nvPicPr>
        <p:blipFill>
          <a:blip r:embed="rId3"/>
          <a:srcRect/>
          <a:stretch>
            <a:fillRect/>
          </a:stretch>
        </p:blipFill>
        <p:spPr bwMode="auto">
          <a:xfrm>
            <a:off x="500034" y="357166"/>
            <a:ext cx="3855942" cy="3571900"/>
          </a:xfrm>
          <a:prstGeom prst="rect">
            <a:avLst/>
          </a:prstGeom>
          <a:noFill/>
          <a:ln w="9525">
            <a:noFill/>
            <a:miter lim="800000"/>
            <a:headEnd/>
            <a:tailEnd/>
          </a:ln>
          <a:effectLst/>
        </p:spPr>
      </p:pic>
      <p:sp>
        <p:nvSpPr>
          <p:cNvPr id="5" name="Прямоугольник 4"/>
          <p:cNvSpPr/>
          <p:nvPr/>
        </p:nvSpPr>
        <p:spPr>
          <a:xfrm>
            <a:off x="4499992" y="393598"/>
            <a:ext cx="3357586" cy="3170099"/>
          </a:xfrm>
          <a:prstGeom prst="rect">
            <a:avLst/>
          </a:prstGeom>
        </p:spPr>
        <p:txBody>
          <a:bodyPr wrap="square">
            <a:spAutoFit/>
          </a:bodyPr>
          <a:lstStyle/>
          <a:p>
            <a:r>
              <a:rPr lang="ru-RU" sz="4000" b="1" dirty="0" smtClean="0">
                <a:solidFill>
                  <a:schemeClr val="bg2">
                    <a:lumMod val="25000"/>
                  </a:schemeClr>
                </a:solidFill>
              </a:rPr>
              <a:t>« Певец</a:t>
            </a:r>
          </a:p>
          <a:p>
            <a:r>
              <a:rPr lang="ru-RU" sz="4000" b="1" dirty="0" smtClean="0">
                <a:solidFill>
                  <a:schemeClr val="bg2">
                    <a:lumMod val="25000"/>
                  </a:schemeClr>
                </a:solidFill>
              </a:rPr>
              <a:t>                                    Истории</a:t>
            </a:r>
          </a:p>
          <a:p>
            <a:r>
              <a:rPr lang="ru-RU" sz="4000" b="1" dirty="0" smtClean="0">
                <a:solidFill>
                  <a:schemeClr val="bg2">
                    <a:lumMod val="25000"/>
                  </a:schemeClr>
                </a:solidFill>
              </a:rPr>
              <a:t>                                Народной»</a:t>
            </a:r>
            <a:endParaRPr lang="ru-RU" sz="4000" b="1" dirty="0">
              <a:solidFill>
                <a:schemeClr val="bg2">
                  <a:lumMod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5929322" y="2500306"/>
            <a:ext cx="2714644" cy="3929090"/>
          </a:xfrm>
          <a:prstGeom prst="rect">
            <a:avLst/>
          </a:prstGeom>
          <a:noFill/>
          <a:ln w="9525">
            <a:noFill/>
            <a:miter lim="800000"/>
            <a:headEnd/>
            <a:tailEnd/>
          </a:ln>
          <a:effectLst/>
        </p:spPr>
      </p:pic>
      <p:sp>
        <p:nvSpPr>
          <p:cNvPr id="4" name="Прямоугольник 3"/>
          <p:cNvSpPr/>
          <p:nvPr/>
        </p:nvSpPr>
        <p:spPr>
          <a:xfrm>
            <a:off x="285720" y="571480"/>
            <a:ext cx="5643602" cy="4431983"/>
          </a:xfrm>
          <a:prstGeom prst="rect">
            <a:avLst/>
          </a:prstGeom>
        </p:spPr>
        <p:txBody>
          <a:bodyPr wrap="square">
            <a:spAutoFit/>
          </a:bodyPr>
          <a:lstStyle/>
          <a:p>
            <a:r>
              <a:rPr lang="ru-RU" sz="2400" b="1" dirty="0" smtClean="0">
                <a:solidFill>
                  <a:schemeClr val="bg2">
                    <a:lumMod val="25000"/>
                  </a:schemeClr>
                </a:solidFill>
              </a:rPr>
              <a:t>Симеон Гордый" - четвертый роман известного русского писателя Дмитрия Михайловича Балашова из цикла "Государи Московские" - является непосредственным продолжением романа "Бремя власти" и повествует о дальнейшем объединении Руси вокруг Москвы в княжение Семена Ивановича Гордого (1341-1353). Это были годы, когда Русская земля собирала силы для грядущей Куликовской битвы.</a:t>
            </a:r>
          </a:p>
          <a:p>
            <a:endParaRPr lang="ru-RU" dirty="0" smtClean="0"/>
          </a:p>
        </p:txBody>
      </p:sp>
      <p:sp>
        <p:nvSpPr>
          <p:cNvPr id="11268" name="Rectangle 4"/>
          <p:cNvSpPr>
            <a:spLocks noChangeArrowheads="1"/>
          </p:cNvSpPr>
          <p:nvPr/>
        </p:nvSpPr>
        <p:spPr bwMode="auto">
          <a:xfrm>
            <a:off x="285720" y="4786322"/>
            <a:ext cx="542928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84</a:t>
            </a:r>
            <a:endParaRPr kumimoji="0" lang="ru-RU" sz="2000" b="1" i="0" u="none" strike="noStrike" cap="none" normalizeH="0" baseline="0" dirty="0" smtClean="0">
              <a:ln>
                <a:noFill/>
              </a:ln>
              <a:solidFill>
                <a:schemeClr val="bg2">
                  <a:lumMod val="2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Б 20</a:t>
            </a:r>
            <a:endParaRPr kumimoji="0" lang="ru-RU" sz="2000" b="1" i="0" u="none" strike="noStrike" cap="none" normalizeH="0" baseline="0" dirty="0" smtClean="0">
              <a:ln>
                <a:noFill/>
              </a:ln>
              <a:solidFill>
                <a:schemeClr val="bg2">
                  <a:lumMod val="2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Балашов, Д. Симеон Гордый / Д.</a:t>
            </a:r>
            <a:r>
              <a:rPr kumimoji="0" lang="en-US"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 </a:t>
            </a:r>
            <a:r>
              <a:rPr kumimoji="0" lang="ru-RU"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Балашов.</a:t>
            </a:r>
            <a:r>
              <a:rPr kumimoji="0" lang="en-US"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 </a:t>
            </a:r>
            <a:r>
              <a:rPr kumimoji="0" lang="ru-RU"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 Москва : Современник, 1988. -</a:t>
            </a:r>
            <a:r>
              <a:rPr kumimoji="0" lang="en-US"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 </a:t>
            </a:r>
            <a:r>
              <a:rPr kumimoji="0" lang="ru-RU"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525 с.</a:t>
            </a:r>
            <a:endParaRPr kumimoji="0" lang="ru-RU" sz="2000" b="1" i="0" u="none" strike="noStrike" cap="none" normalizeH="0" baseline="0" dirty="0" smtClean="0">
              <a:ln>
                <a:noFill/>
              </a:ln>
              <a:solidFill>
                <a:schemeClr val="bg2">
                  <a:lumMod val="2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ISBN 5 -270-00467-4</a:t>
            </a:r>
            <a:endParaRPr kumimoji="0" lang="en-US" sz="2000" b="1" i="0" u="none" strike="noStrike" cap="none" normalizeH="0" baseline="0" dirty="0" smtClean="0">
              <a:ln>
                <a:noFill/>
              </a:ln>
              <a:solidFill>
                <a:schemeClr val="bg2">
                  <a:lumMod val="25000"/>
                </a:schemeClr>
              </a:solidFill>
              <a:effectLst/>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6000760" y="2500306"/>
            <a:ext cx="2643206" cy="3857652"/>
          </a:xfrm>
          <a:prstGeom prst="rect">
            <a:avLst/>
          </a:prstGeom>
          <a:noFill/>
          <a:ln w="9525">
            <a:noFill/>
            <a:miter lim="800000"/>
            <a:headEnd/>
            <a:tailEnd/>
          </a:ln>
          <a:effectLst/>
        </p:spPr>
      </p:pic>
      <p:sp>
        <p:nvSpPr>
          <p:cNvPr id="4" name="Прямоугольник 3"/>
          <p:cNvSpPr/>
          <p:nvPr/>
        </p:nvSpPr>
        <p:spPr>
          <a:xfrm>
            <a:off x="357158" y="335846"/>
            <a:ext cx="5786478" cy="4893647"/>
          </a:xfrm>
          <a:prstGeom prst="rect">
            <a:avLst/>
          </a:prstGeom>
        </p:spPr>
        <p:txBody>
          <a:bodyPr wrap="square">
            <a:spAutoFit/>
          </a:bodyPr>
          <a:lstStyle/>
          <a:p>
            <a:r>
              <a:rPr lang="ru-RU" sz="2400" b="1" dirty="0" smtClean="0">
                <a:solidFill>
                  <a:schemeClr val="bg2">
                    <a:lumMod val="25000"/>
                  </a:schemeClr>
                </a:solidFill>
              </a:rPr>
              <a:t>Это книга о рождении нового государства Московского, с передачи ярлыка на Великое княжение московскому князю Дмитрию Ивановичу (Донскому) в 1363 году. </a:t>
            </a:r>
          </a:p>
          <a:p>
            <a:r>
              <a:rPr lang="ru-RU" sz="2400" b="1" dirty="0" smtClean="0">
                <a:solidFill>
                  <a:schemeClr val="bg2">
                    <a:lumMod val="25000"/>
                  </a:schemeClr>
                </a:solidFill>
              </a:rPr>
              <a:t>Великая заслуга принадлежит митрополиту Киевскому и всея Руси Алексию (1292 -1378), который фактически руководил Великим Владимирским княжеством при слабохарактерном князе Иване II Ивановиче Красном и при его малолетнем сыне Дмитрии</a:t>
            </a:r>
            <a:r>
              <a:rPr lang="ru-RU" sz="2400" dirty="0" smtClean="0"/>
              <a:t>.</a:t>
            </a:r>
          </a:p>
        </p:txBody>
      </p:sp>
      <p:sp>
        <p:nvSpPr>
          <p:cNvPr id="5" name="Прямоугольник 4"/>
          <p:cNvSpPr/>
          <p:nvPr/>
        </p:nvSpPr>
        <p:spPr>
          <a:xfrm>
            <a:off x="357158" y="5072074"/>
            <a:ext cx="5715040" cy="1631216"/>
          </a:xfrm>
          <a:prstGeom prst="rect">
            <a:avLst/>
          </a:prstGeom>
        </p:spPr>
        <p:txBody>
          <a:bodyPr wrap="square">
            <a:spAutoFit/>
          </a:bodyPr>
          <a:lstStyle/>
          <a:p>
            <a:r>
              <a:rPr lang="ru-RU" sz="2000" b="1" dirty="0" smtClean="0">
                <a:solidFill>
                  <a:schemeClr val="bg2">
                    <a:lumMod val="25000"/>
                  </a:schemeClr>
                </a:solidFill>
              </a:rPr>
              <a:t>84</a:t>
            </a:r>
          </a:p>
          <a:p>
            <a:r>
              <a:rPr lang="ru-RU" sz="2000" b="1" dirty="0" smtClean="0">
                <a:solidFill>
                  <a:schemeClr val="bg2">
                    <a:lumMod val="25000"/>
                  </a:schemeClr>
                </a:solidFill>
              </a:rPr>
              <a:t>Б 20</a:t>
            </a:r>
          </a:p>
          <a:p>
            <a:r>
              <a:rPr lang="ru-RU" sz="2000" b="1" dirty="0" smtClean="0">
                <a:solidFill>
                  <a:schemeClr val="bg2">
                    <a:lumMod val="25000"/>
                  </a:schemeClr>
                </a:solidFill>
              </a:rPr>
              <a:t>Балашов, Д. Ветер времени / Д.</a:t>
            </a:r>
            <a:r>
              <a:rPr lang="en-US" sz="2000" b="1" dirty="0" smtClean="0">
                <a:solidFill>
                  <a:schemeClr val="bg2">
                    <a:lumMod val="25000"/>
                  </a:schemeClr>
                </a:solidFill>
              </a:rPr>
              <a:t> </a:t>
            </a:r>
            <a:r>
              <a:rPr lang="ru-RU" sz="2000" b="1" dirty="0" smtClean="0">
                <a:solidFill>
                  <a:schemeClr val="bg2">
                    <a:lumMod val="25000"/>
                  </a:schemeClr>
                </a:solidFill>
              </a:rPr>
              <a:t>Балашов.</a:t>
            </a:r>
            <a:r>
              <a:rPr lang="en-US" sz="2000" b="1" dirty="0" smtClean="0">
                <a:solidFill>
                  <a:schemeClr val="bg2">
                    <a:lumMod val="25000"/>
                  </a:schemeClr>
                </a:solidFill>
              </a:rPr>
              <a:t> </a:t>
            </a:r>
            <a:r>
              <a:rPr lang="ru-RU" sz="2000" b="1" dirty="0" smtClean="0">
                <a:solidFill>
                  <a:schemeClr val="bg2">
                    <a:lumMod val="25000"/>
                  </a:schemeClr>
                </a:solidFill>
              </a:rPr>
              <a:t>- Москва : Современник, 1990. -</a:t>
            </a:r>
            <a:r>
              <a:rPr lang="en-US" sz="2000" b="1" dirty="0" smtClean="0">
                <a:solidFill>
                  <a:schemeClr val="bg2">
                    <a:lumMod val="25000"/>
                  </a:schemeClr>
                </a:solidFill>
              </a:rPr>
              <a:t> </a:t>
            </a:r>
            <a:r>
              <a:rPr lang="ru-RU" sz="2000" b="1" dirty="0" smtClean="0">
                <a:solidFill>
                  <a:schemeClr val="bg2">
                    <a:lumMod val="25000"/>
                  </a:schemeClr>
                </a:solidFill>
              </a:rPr>
              <a:t>544 с.</a:t>
            </a:r>
          </a:p>
          <a:p>
            <a:r>
              <a:rPr lang="en-US" sz="2000" b="1" dirty="0" smtClean="0">
                <a:solidFill>
                  <a:schemeClr val="bg2">
                    <a:lumMod val="25000"/>
                  </a:schemeClr>
                </a:solidFill>
              </a:rPr>
              <a:t>ISBN</a:t>
            </a:r>
            <a:r>
              <a:rPr lang="ru-RU" sz="2000" b="1" dirty="0" smtClean="0">
                <a:solidFill>
                  <a:schemeClr val="bg2">
                    <a:lumMod val="25000"/>
                  </a:schemeClr>
                </a:solidFill>
              </a:rPr>
              <a:t> 5 -270-01020-8</a:t>
            </a:r>
            <a:endParaRPr lang="ru-RU" sz="2000" b="1" dirty="0">
              <a:solidFill>
                <a:schemeClr val="bg2">
                  <a:lumMod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6000760" y="2500306"/>
            <a:ext cx="2643206" cy="3857652"/>
          </a:xfrm>
          <a:prstGeom prst="rect">
            <a:avLst/>
          </a:prstGeom>
          <a:noFill/>
          <a:ln w="9525">
            <a:noFill/>
            <a:miter lim="800000"/>
            <a:headEnd/>
            <a:tailEnd/>
          </a:ln>
          <a:effectLst/>
        </p:spPr>
      </p:pic>
      <p:sp>
        <p:nvSpPr>
          <p:cNvPr id="4" name="Прямоугольник 3"/>
          <p:cNvSpPr/>
          <p:nvPr/>
        </p:nvSpPr>
        <p:spPr>
          <a:xfrm>
            <a:off x="428596" y="571480"/>
            <a:ext cx="5429288" cy="4297861"/>
          </a:xfrm>
          <a:prstGeom prst="rect">
            <a:avLst/>
          </a:prstGeom>
        </p:spPr>
        <p:txBody>
          <a:bodyPr wrap="square">
            <a:spAutoFit/>
          </a:bodyPr>
          <a:lstStyle/>
          <a:p>
            <a:r>
              <a:rPr lang="ru-RU" sz="2400" b="1" dirty="0" smtClean="0">
                <a:solidFill>
                  <a:schemeClr val="bg2">
                    <a:lumMod val="25000"/>
                  </a:schemeClr>
                </a:solidFill>
              </a:rPr>
              <a:t>«Отречение» — шестой роман цикла «Государи московские», повествующий о последних объединительных усилиях Москвы — о подчинении Суздальско-Нижегородского и Тверского княжеств, о трудном их отречении от независимости во имя славной Руси, об отроческих годах будущего победителя Куликовской битвы — князя Дмитрия Ивановича Донского.</a:t>
            </a:r>
            <a:endParaRPr lang="ru-RU" sz="2400" b="1" dirty="0">
              <a:solidFill>
                <a:schemeClr val="bg2">
                  <a:lumMod val="25000"/>
                </a:schemeClr>
              </a:solidFill>
            </a:endParaRPr>
          </a:p>
        </p:txBody>
      </p:sp>
      <p:sp>
        <p:nvSpPr>
          <p:cNvPr id="5" name="Прямоугольник 4"/>
          <p:cNvSpPr/>
          <p:nvPr/>
        </p:nvSpPr>
        <p:spPr>
          <a:xfrm>
            <a:off x="428596" y="4786322"/>
            <a:ext cx="5500726" cy="1631216"/>
          </a:xfrm>
          <a:prstGeom prst="rect">
            <a:avLst/>
          </a:prstGeom>
        </p:spPr>
        <p:txBody>
          <a:bodyPr wrap="square">
            <a:spAutoFit/>
          </a:bodyPr>
          <a:lstStyle/>
          <a:p>
            <a:r>
              <a:rPr lang="ru-RU" sz="2000" b="1" dirty="0" smtClean="0">
                <a:solidFill>
                  <a:schemeClr val="bg2">
                    <a:lumMod val="25000"/>
                  </a:schemeClr>
                </a:solidFill>
              </a:rPr>
              <a:t>84</a:t>
            </a:r>
          </a:p>
          <a:p>
            <a:r>
              <a:rPr lang="ru-RU" sz="2000" b="1" dirty="0" smtClean="0">
                <a:solidFill>
                  <a:schemeClr val="bg2">
                    <a:lumMod val="25000"/>
                  </a:schemeClr>
                </a:solidFill>
              </a:rPr>
              <a:t>Б 20</a:t>
            </a:r>
          </a:p>
          <a:p>
            <a:r>
              <a:rPr lang="ru-RU" sz="2000" b="1" dirty="0" smtClean="0">
                <a:solidFill>
                  <a:schemeClr val="bg2">
                    <a:lumMod val="25000"/>
                  </a:schemeClr>
                </a:solidFill>
              </a:rPr>
              <a:t>Балашов, Д. Отречение / Д.</a:t>
            </a:r>
            <a:r>
              <a:rPr lang="en-US" sz="2000" b="1" dirty="0" smtClean="0">
                <a:solidFill>
                  <a:schemeClr val="bg2">
                    <a:lumMod val="25000"/>
                  </a:schemeClr>
                </a:solidFill>
              </a:rPr>
              <a:t> </a:t>
            </a:r>
            <a:r>
              <a:rPr lang="ru-RU" sz="2000" b="1" dirty="0" smtClean="0">
                <a:solidFill>
                  <a:schemeClr val="bg2">
                    <a:lumMod val="25000"/>
                  </a:schemeClr>
                </a:solidFill>
              </a:rPr>
              <a:t>Балашов.</a:t>
            </a:r>
            <a:r>
              <a:rPr lang="en-US" sz="2000" b="1" dirty="0" smtClean="0">
                <a:solidFill>
                  <a:schemeClr val="bg2">
                    <a:lumMod val="25000"/>
                  </a:schemeClr>
                </a:solidFill>
              </a:rPr>
              <a:t> </a:t>
            </a:r>
            <a:r>
              <a:rPr lang="ru-RU" sz="2000" b="1" dirty="0" smtClean="0">
                <a:solidFill>
                  <a:schemeClr val="bg2">
                    <a:lumMod val="25000"/>
                  </a:schemeClr>
                </a:solidFill>
              </a:rPr>
              <a:t>- Москва : Современник, 1992. -</a:t>
            </a:r>
            <a:r>
              <a:rPr lang="en-US" sz="2000" b="1" dirty="0" smtClean="0">
                <a:solidFill>
                  <a:schemeClr val="bg2">
                    <a:lumMod val="25000"/>
                  </a:schemeClr>
                </a:solidFill>
              </a:rPr>
              <a:t> </a:t>
            </a:r>
            <a:r>
              <a:rPr lang="ru-RU" sz="2000" b="1" dirty="0" smtClean="0">
                <a:solidFill>
                  <a:schemeClr val="bg2">
                    <a:lumMod val="25000"/>
                  </a:schemeClr>
                </a:solidFill>
              </a:rPr>
              <a:t>639 с.</a:t>
            </a:r>
          </a:p>
          <a:p>
            <a:r>
              <a:rPr lang="en-US" sz="2000" b="1" dirty="0" smtClean="0">
                <a:solidFill>
                  <a:schemeClr val="bg2">
                    <a:lumMod val="25000"/>
                  </a:schemeClr>
                </a:solidFill>
              </a:rPr>
              <a:t>ISBN 5 -270-0</a:t>
            </a:r>
            <a:r>
              <a:rPr lang="ru-RU" sz="2000" b="1" dirty="0" smtClean="0">
                <a:solidFill>
                  <a:schemeClr val="bg2">
                    <a:lumMod val="25000"/>
                  </a:schemeClr>
                </a:solidFill>
              </a:rPr>
              <a:t>1353-3</a:t>
            </a:r>
            <a:endParaRPr lang="ru-RU" sz="2000" b="1" dirty="0">
              <a:solidFill>
                <a:schemeClr val="bg2">
                  <a:lumMod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Прямоугольник 2"/>
          <p:cNvSpPr/>
          <p:nvPr/>
        </p:nvSpPr>
        <p:spPr>
          <a:xfrm>
            <a:off x="428596" y="357166"/>
            <a:ext cx="8072494" cy="3416320"/>
          </a:xfrm>
          <a:prstGeom prst="rect">
            <a:avLst/>
          </a:prstGeom>
        </p:spPr>
        <p:txBody>
          <a:bodyPr wrap="square">
            <a:spAutoFit/>
          </a:bodyPr>
          <a:lstStyle/>
          <a:p>
            <a:r>
              <a:rPr lang="ru-RU" sz="2400" b="1" dirty="0" smtClean="0">
                <a:solidFill>
                  <a:schemeClr val="bg2">
                    <a:lumMod val="25000"/>
                  </a:schemeClr>
                </a:solidFill>
              </a:rPr>
              <a:t>Проблемы добра и зла, власти и совести связаны в книгах Балашов с образами владык мирских (князья, бояре) и духовных (митрополиты). Следуя нравственной традиции Средневековья, Балашов открывает таинственную взаимосвязь личности правителя и вверенной ему «земли». Он решительно отказывается от нередкого в исторической романистике отождествления государственных заслуг и личных качеств того или иного деятеля</a:t>
            </a:r>
            <a:endParaRPr lang="ru-RU" sz="2400" b="1" dirty="0">
              <a:solidFill>
                <a:schemeClr val="bg2">
                  <a:lumMod val="25000"/>
                </a:schemeClr>
              </a:solidFill>
            </a:endParaRPr>
          </a:p>
        </p:txBody>
      </p:sp>
      <p:sp>
        <p:nvSpPr>
          <p:cNvPr id="4" name="Прямоугольник 3"/>
          <p:cNvSpPr/>
          <p:nvPr/>
        </p:nvSpPr>
        <p:spPr>
          <a:xfrm>
            <a:off x="428596" y="3643314"/>
            <a:ext cx="8358246" cy="1938992"/>
          </a:xfrm>
          <a:prstGeom prst="rect">
            <a:avLst/>
          </a:prstGeom>
        </p:spPr>
        <p:txBody>
          <a:bodyPr wrap="square">
            <a:spAutoFit/>
          </a:bodyPr>
          <a:lstStyle/>
          <a:p>
            <a:r>
              <a:rPr lang="ru-RU" sz="2400" b="1" dirty="0" smtClean="0">
                <a:solidFill>
                  <a:schemeClr val="bg2">
                    <a:lumMod val="25000"/>
                  </a:schemeClr>
                </a:solidFill>
              </a:rPr>
              <a:t>Книги Балашова погружают читателя в огромный массив средневековой историко-философской мысли. В спорах героев, в рассуждениях автора сталкиваются, противоборствуют, накладываются друг на друга различные философские взгляды, богословские представления.</a:t>
            </a:r>
            <a:endParaRPr lang="ru-RU" sz="2400" b="1" dirty="0">
              <a:solidFill>
                <a:schemeClr val="bg2">
                  <a:lumMod val="25000"/>
                </a:schemeClr>
              </a:solidFill>
            </a:endParaRPr>
          </a:p>
        </p:txBody>
      </p:sp>
      <p:sp>
        <p:nvSpPr>
          <p:cNvPr id="5" name="Прямоугольник 4"/>
          <p:cNvSpPr/>
          <p:nvPr/>
        </p:nvSpPr>
        <p:spPr>
          <a:xfrm>
            <a:off x="571472" y="5857892"/>
            <a:ext cx="7072362" cy="369332"/>
          </a:xfrm>
          <a:prstGeom prst="rect">
            <a:avLst/>
          </a:prstGeom>
        </p:spPr>
        <p:txBody>
          <a:bodyPr wrap="square">
            <a:spAutoFit/>
          </a:bodyPr>
          <a:lstStyle/>
          <a:p>
            <a:r>
              <a:rPr lang="ru-RU" b="1" dirty="0" smtClean="0">
                <a:solidFill>
                  <a:schemeClr val="bg2">
                    <a:lumMod val="25000"/>
                  </a:schemeClr>
                </a:solidFill>
              </a:rPr>
              <a:t>Обзор подготовила зав. сектором отдела ОБВСК Оберемченко Н</a:t>
            </a:r>
            <a:r>
              <a:rPr lang="ru-RU" b="1" dirty="0" smtClean="0">
                <a:solidFill>
                  <a:schemeClr val="bg2">
                    <a:lumMod val="25000"/>
                  </a:schemeClr>
                </a:solidFill>
              </a:rPr>
              <a:t>.</a:t>
            </a:r>
            <a:r>
              <a:rPr lang="en-US" b="1" smtClean="0">
                <a:solidFill>
                  <a:schemeClr val="bg2">
                    <a:lumMod val="25000"/>
                  </a:schemeClr>
                </a:solidFill>
              </a:rPr>
              <a:t> </a:t>
            </a:r>
            <a:r>
              <a:rPr lang="ru-RU" b="1" smtClean="0">
                <a:solidFill>
                  <a:schemeClr val="bg2">
                    <a:lumMod val="25000"/>
                  </a:schemeClr>
                </a:solidFill>
              </a:rPr>
              <a:t>И</a:t>
            </a:r>
            <a:r>
              <a:rPr lang="ru-RU" b="1" dirty="0" smtClean="0">
                <a:solidFill>
                  <a:schemeClr val="bg2">
                    <a:lumMod val="25000"/>
                  </a:schemeClr>
                </a:solidFill>
              </a:rPr>
              <a:t>.</a:t>
            </a:r>
            <a:endParaRPr lang="ru-RU" b="1" dirty="0">
              <a:solidFill>
                <a:schemeClr val="bg2">
                  <a:lumMod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Прямоугольник 2"/>
          <p:cNvSpPr/>
          <p:nvPr/>
        </p:nvSpPr>
        <p:spPr>
          <a:xfrm>
            <a:off x="285720" y="500042"/>
            <a:ext cx="8501122" cy="1938992"/>
          </a:xfrm>
          <a:prstGeom prst="rect">
            <a:avLst/>
          </a:prstGeom>
        </p:spPr>
        <p:txBody>
          <a:bodyPr wrap="square">
            <a:spAutoFit/>
          </a:bodyPr>
          <a:lstStyle/>
          <a:p>
            <a:r>
              <a:rPr lang="ru-RU" sz="2400" b="1" dirty="0" smtClean="0">
                <a:solidFill>
                  <a:schemeClr val="bg2">
                    <a:lumMod val="25000"/>
                  </a:schemeClr>
                </a:solidFill>
              </a:rPr>
              <a:t>Удивительные книги написал Дмитрий Балашов. Как будто шагнул в 13 век, сел на лавку в крестьянской избе, всё внимательно выслушал-выспросил, надышался вольным воздухом молодой Руси, сотрапезничал с хозяевами, да и возвратился прямо к писательскому столу. </a:t>
            </a:r>
            <a:endParaRPr lang="ru-RU" sz="2400" b="1" dirty="0">
              <a:solidFill>
                <a:schemeClr val="bg2">
                  <a:lumMod val="25000"/>
                </a:schemeClr>
              </a:solidFill>
            </a:endParaRPr>
          </a:p>
        </p:txBody>
      </p:sp>
      <p:sp>
        <p:nvSpPr>
          <p:cNvPr id="4" name="Прямоугольник 3"/>
          <p:cNvSpPr/>
          <p:nvPr/>
        </p:nvSpPr>
        <p:spPr>
          <a:xfrm>
            <a:off x="285720" y="2357430"/>
            <a:ext cx="8643998" cy="3046988"/>
          </a:xfrm>
          <a:prstGeom prst="rect">
            <a:avLst/>
          </a:prstGeom>
        </p:spPr>
        <p:txBody>
          <a:bodyPr wrap="square">
            <a:spAutoFit/>
          </a:bodyPr>
          <a:lstStyle/>
          <a:p>
            <a:r>
              <a:rPr lang="ru-RU" sz="2400" b="1" dirty="0" smtClean="0">
                <a:solidFill>
                  <a:schemeClr val="bg2">
                    <a:lumMod val="25000"/>
                  </a:schemeClr>
                </a:solidFill>
              </a:rPr>
              <a:t>Согласно воспоминаниям самого Дмитрия Балашова, в детстве он был ребёнком нелюдимым, дворовые ребята часто били его. Он много читал, и много фантазировал, представлял. Театр знал изнутри, и не с лучшей стороны. Но поступил в Ленинградский театральный институт им. Н. Островского. Уже на 2-ом курсе в нём просыпается «его истинное предназначение». Балашов облачается в рубаху-косоворотку, подпоясывается тонким кушаком.</a:t>
            </a:r>
            <a:endParaRPr lang="ru-RU" sz="2400" b="1" dirty="0">
              <a:solidFill>
                <a:schemeClr val="bg2">
                  <a:lumMod val="25000"/>
                </a:schemeClr>
              </a:solidFill>
            </a:endParaRPr>
          </a:p>
        </p:txBody>
      </p:sp>
      <p:sp>
        <p:nvSpPr>
          <p:cNvPr id="5" name="Прямоугольник 4"/>
          <p:cNvSpPr/>
          <p:nvPr/>
        </p:nvSpPr>
        <p:spPr>
          <a:xfrm>
            <a:off x="285720" y="5286388"/>
            <a:ext cx="8429684" cy="1200329"/>
          </a:xfrm>
          <a:prstGeom prst="rect">
            <a:avLst/>
          </a:prstGeom>
        </p:spPr>
        <p:txBody>
          <a:bodyPr wrap="square">
            <a:spAutoFit/>
          </a:bodyPr>
          <a:lstStyle/>
          <a:p>
            <a:r>
              <a:rPr lang="ru-RU" sz="2400" b="1" dirty="0" smtClean="0">
                <a:solidFill>
                  <a:schemeClr val="bg2">
                    <a:lumMod val="25000"/>
                  </a:schemeClr>
                </a:solidFill>
              </a:rPr>
              <a:t>Надел высокие крестьянские сапоги и кафтан, отпустил бородку «лопаточкой» и такой народный стиль сохранил на всю жизнь. </a:t>
            </a:r>
            <a:endParaRPr lang="ru-RU" sz="2400" b="1" dirty="0">
              <a:solidFill>
                <a:schemeClr val="bg2">
                  <a:lumMod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Прямоугольник 2"/>
          <p:cNvSpPr/>
          <p:nvPr/>
        </p:nvSpPr>
        <p:spPr>
          <a:xfrm>
            <a:off x="3857620" y="571480"/>
            <a:ext cx="5286380" cy="6001643"/>
          </a:xfrm>
          <a:prstGeom prst="rect">
            <a:avLst/>
          </a:prstGeom>
        </p:spPr>
        <p:txBody>
          <a:bodyPr wrap="square">
            <a:spAutoFit/>
          </a:bodyPr>
          <a:lstStyle/>
          <a:p>
            <a:r>
              <a:rPr lang="ru-RU" sz="2400" b="1" dirty="0" smtClean="0">
                <a:solidFill>
                  <a:schemeClr val="bg2">
                    <a:lumMod val="25000"/>
                  </a:schemeClr>
                </a:solidFill>
              </a:rPr>
              <a:t>Первую свою повесть Балашов Дмитрий Михайлович опубликовал в 1967 году в журнале «Молодая гвардия». Он назвал ее «Господин Великий Новгород», где описал новгородское общество 18 века с учетом тогдашнего диалекта, быта и духовного развития горожан. Считается, что он очень достоверно и зрело воссоздал реальную атмосферу того времени. Это было началом литературной карьеры великого писателя, он активно начинает работать в этом направлении, при этом не забывая и о научной деятельности.</a:t>
            </a:r>
            <a:endParaRPr lang="ru-RU" sz="2400" b="1" dirty="0">
              <a:solidFill>
                <a:schemeClr val="bg2">
                  <a:lumMod val="25000"/>
                </a:schemeClr>
              </a:solidFill>
            </a:endParaRPr>
          </a:p>
        </p:txBody>
      </p:sp>
      <p:pic>
        <p:nvPicPr>
          <p:cNvPr id="4100" name="Picture 4"/>
          <p:cNvPicPr>
            <a:picLocks noChangeAspect="1" noChangeArrowheads="1"/>
          </p:cNvPicPr>
          <p:nvPr/>
        </p:nvPicPr>
        <p:blipFill>
          <a:blip r:embed="rId3"/>
          <a:srcRect/>
          <a:stretch>
            <a:fillRect/>
          </a:stretch>
        </p:blipFill>
        <p:spPr bwMode="auto">
          <a:xfrm>
            <a:off x="428596" y="571480"/>
            <a:ext cx="3357586" cy="578647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28596" y="500042"/>
            <a:ext cx="2786082" cy="4286280"/>
          </a:xfrm>
          <a:prstGeom prst="rect">
            <a:avLst/>
          </a:prstGeom>
          <a:noFill/>
          <a:ln w="9525">
            <a:noFill/>
            <a:miter lim="800000"/>
            <a:headEnd/>
            <a:tailEnd/>
          </a:ln>
          <a:effectLst/>
        </p:spPr>
      </p:pic>
      <p:sp>
        <p:nvSpPr>
          <p:cNvPr id="4" name="Прямоугольник 3"/>
          <p:cNvSpPr/>
          <p:nvPr/>
        </p:nvSpPr>
        <p:spPr>
          <a:xfrm>
            <a:off x="3286116" y="428604"/>
            <a:ext cx="5857884" cy="4667191"/>
          </a:xfrm>
          <a:prstGeom prst="rect">
            <a:avLst/>
          </a:prstGeom>
        </p:spPr>
        <p:txBody>
          <a:bodyPr wrap="square">
            <a:spAutoFit/>
          </a:bodyPr>
          <a:lstStyle/>
          <a:p>
            <a:r>
              <a:rPr lang="ru-RU" sz="2400" b="1" dirty="0" smtClean="0">
                <a:solidFill>
                  <a:schemeClr val="bg2">
                    <a:lumMod val="25000"/>
                  </a:schemeClr>
                </a:solidFill>
              </a:rPr>
              <a:t>Тридцатый век. Русь упрямо подымается из пепла. Недавно умер Александр Невский, и Новгороду в тяжелейшей Раковорской битве 1268 года приходится отражать натиск немецкого ордена, задумавшего сквитаться за не столь давний разгром на Чудском озере. </a:t>
            </a:r>
          </a:p>
          <a:p>
            <a:r>
              <a:rPr lang="ru-RU" sz="2400" b="1" dirty="0" smtClean="0">
                <a:solidFill>
                  <a:schemeClr val="bg2">
                    <a:lumMod val="25000"/>
                  </a:schemeClr>
                </a:solidFill>
              </a:rPr>
              <a:t>Повесть Дмитрия Балашова знакомит с бытом, жизнью, искусством, всем духовным и материальным укладом, языком новгородцев второй половины XIII столетия.</a:t>
            </a:r>
            <a:endParaRPr lang="ru-RU" sz="2400" b="1" dirty="0">
              <a:solidFill>
                <a:schemeClr val="bg2">
                  <a:lumMod val="25000"/>
                </a:schemeClr>
              </a:solidFill>
            </a:endParaRPr>
          </a:p>
        </p:txBody>
      </p:sp>
      <p:sp>
        <p:nvSpPr>
          <p:cNvPr id="5124" name="Rectangle 4"/>
          <p:cNvSpPr>
            <a:spLocks noChangeArrowheads="1"/>
          </p:cNvSpPr>
          <p:nvPr/>
        </p:nvSpPr>
        <p:spPr bwMode="auto">
          <a:xfrm>
            <a:off x="428596" y="4857760"/>
            <a:ext cx="821537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84</a:t>
            </a:r>
            <a:endParaRPr kumimoji="0" lang="ru-RU" sz="2000" b="1" i="0" u="none" strike="noStrike" cap="none" normalizeH="0" baseline="0" dirty="0" smtClean="0">
              <a:ln>
                <a:noFill/>
              </a:ln>
              <a:solidFill>
                <a:schemeClr val="bg2">
                  <a:lumMod val="2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Б 20</a:t>
            </a:r>
            <a:endParaRPr kumimoji="0" lang="ru-RU" sz="2000" b="1" i="0" u="none" strike="noStrike" cap="none" normalizeH="0" baseline="0" dirty="0" smtClean="0">
              <a:ln>
                <a:noFill/>
              </a:ln>
              <a:solidFill>
                <a:schemeClr val="bg2">
                  <a:lumMod val="2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Балашов, Д. Господин Великий Новгород / Д. Балашов. – Ленинград : Лен</a:t>
            </a:r>
            <a:r>
              <a:rPr kumimoji="0" lang="en-US"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a:t>
            </a:r>
            <a:r>
              <a:rPr kumimoji="0" lang="ru-RU" sz="2000" b="1" i="0" u="none" strike="noStrike" cap="none" normalizeH="0" baseline="0" dirty="0" err="1" smtClean="0">
                <a:ln>
                  <a:noFill/>
                </a:ln>
                <a:solidFill>
                  <a:schemeClr val="bg2">
                    <a:lumMod val="25000"/>
                  </a:schemeClr>
                </a:solidFill>
                <a:effectLst/>
                <a:latin typeface="Calibri" pitchFamily="34" charset="0"/>
                <a:ea typeface="Calibri" pitchFamily="34" charset="0"/>
                <a:cs typeface="Times New Roman" pitchFamily="18" charset="0"/>
              </a:rPr>
              <a:t>издат</a:t>
            </a:r>
            <a:r>
              <a:rPr kumimoji="0" lang="ru-RU"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 1990.</a:t>
            </a:r>
            <a:r>
              <a:rPr kumimoji="0" lang="en-US"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 </a:t>
            </a:r>
            <a:r>
              <a:rPr kumimoji="0" lang="ru-RU"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a:t>
            </a:r>
            <a:r>
              <a:rPr kumimoji="0" lang="en-US"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 </a:t>
            </a:r>
            <a:r>
              <a:rPr kumimoji="0" lang="ru-RU"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160 с.</a:t>
            </a:r>
            <a:endParaRPr kumimoji="0" lang="ru-RU" sz="2000" b="1" i="0" u="none" strike="noStrike" cap="none" normalizeH="0" baseline="0" dirty="0" smtClean="0">
              <a:ln>
                <a:noFill/>
              </a:ln>
              <a:solidFill>
                <a:schemeClr val="bg2">
                  <a:lumMod val="2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ISBN 5-289-00622-2</a:t>
            </a:r>
            <a:endParaRPr kumimoji="0" lang="en-US" sz="2000" b="1" i="0" u="none" strike="noStrike" cap="none" normalizeH="0" baseline="0" dirty="0" smtClean="0">
              <a:ln>
                <a:noFill/>
              </a:ln>
              <a:solidFill>
                <a:schemeClr val="bg2">
                  <a:lumMod val="25000"/>
                </a:schemeClr>
              </a:solidFill>
              <a:effectLst/>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Прямоугольник 2"/>
          <p:cNvSpPr/>
          <p:nvPr/>
        </p:nvSpPr>
        <p:spPr>
          <a:xfrm>
            <a:off x="357158" y="714356"/>
            <a:ext cx="8501122" cy="5262979"/>
          </a:xfrm>
          <a:prstGeom prst="rect">
            <a:avLst/>
          </a:prstGeom>
        </p:spPr>
        <p:txBody>
          <a:bodyPr wrap="square">
            <a:spAutoFit/>
          </a:bodyPr>
          <a:lstStyle/>
          <a:p>
            <a:r>
              <a:rPr lang="ru-RU" sz="2400" b="1" dirty="0" smtClean="0">
                <a:solidFill>
                  <a:schemeClr val="bg2">
                    <a:lumMod val="25000"/>
                  </a:schemeClr>
                </a:solidFill>
              </a:rPr>
              <a:t>Если рассматривать Балашова как представителя художественной литературы, то главным его творением смело можно назвать цикл романов под названием «Государи Московские». В него вошло десять произведений, написанных с 1975 по 2000 год. Самым популярным среди них является роман, который в промежутке между 1991 и 1997 годами написал Дмитрий Балашов - «Святая Русь». Это уникальная историческая хроника-эпопея, затрагивающая российскую историю начиная с 1263 и заканчивая 1425 годом. История начинается с кончины князя Александра Невского. Именно у Дмитрия впервые получилось так четко и правдоподобно воссоздать русское средневековье и наполнить художественные романы исторической достоверностью и философией.</a:t>
            </a:r>
            <a:endParaRPr lang="ru-RU" sz="2400" b="1" dirty="0">
              <a:solidFill>
                <a:schemeClr val="bg2">
                  <a:lumMod val="2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Прямоугольник 2"/>
          <p:cNvSpPr/>
          <p:nvPr/>
        </p:nvSpPr>
        <p:spPr>
          <a:xfrm>
            <a:off x="357158" y="571481"/>
            <a:ext cx="8501122" cy="3416320"/>
          </a:xfrm>
          <a:prstGeom prst="rect">
            <a:avLst/>
          </a:prstGeom>
        </p:spPr>
        <p:txBody>
          <a:bodyPr wrap="square">
            <a:spAutoFit/>
          </a:bodyPr>
          <a:lstStyle/>
          <a:p>
            <a:r>
              <a:rPr lang="ru-RU" sz="2400" b="1" dirty="0" smtClean="0">
                <a:solidFill>
                  <a:schemeClr val="bg2">
                    <a:lumMod val="25000"/>
                  </a:schemeClr>
                </a:solidFill>
              </a:rPr>
              <a:t>Он достаточно подробно, соблюдая хронологию времени, описал не только геополитическое положение страны и главные события истории, но и показал судьбы, характеры и облики сотен известных людей. Балашов смог объединить эпичность и нравственно-психологическую напряженность, также внес в произведения духовный план людей. В связи с этим его романы вошли в число известных мировых литературных творений, которые очень реалистично отображают мир в целом и человека в частности.</a:t>
            </a:r>
            <a:endParaRPr lang="ru-RU" sz="2400" b="1" dirty="0">
              <a:solidFill>
                <a:schemeClr val="bg2">
                  <a:lumMod val="25000"/>
                </a:schemeClr>
              </a:solidFill>
            </a:endParaRPr>
          </a:p>
        </p:txBody>
      </p:sp>
      <p:sp>
        <p:nvSpPr>
          <p:cNvPr id="4" name="Прямоугольник 3"/>
          <p:cNvSpPr/>
          <p:nvPr/>
        </p:nvSpPr>
        <p:spPr>
          <a:xfrm>
            <a:off x="357158" y="3929066"/>
            <a:ext cx="8358246" cy="2308324"/>
          </a:xfrm>
          <a:prstGeom prst="rect">
            <a:avLst/>
          </a:prstGeom>
        </p:spPr>
        <p:txBody>
          <a:bodyPr wrap="square">
            <a:spAutoFit/>
          </a:bodyPr>
          <a:lstStyle/>
          <a:p>
            <a:r>
              <a:rPr lang="ru-RU" sz="2400" b="1" dirty="0" smtClean="0">
                <a:solidFill>
                  <a:schemeClr val="bg2">
                    <a:lumMod val="25000"/>
                  </a:schemeClr>
                </a:solidFill>
              </a:rPr>
              <a:t>Лучшей серией русских исторических романов является цикл Дмитрия Балашова «Государи Московские». Было бы странно и неправильно не рассказать о нем. Серия охватывает период от смерти Александра Невского до княжения Василия II Темного. Примерно 170 лет самого тесного сожительства Руси и Орды.</a:t>
            </a:r>
            <a:endParaRPr lang="ru-RU" sz="2400" b="1" dirty="0">
              <a:solidFill>
                <a:schemeClr val="bg2">
                  <a:lumMod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8195" name="Picture 3" descr="C:\Documents and Settings\Пользователь\Мои документы\младший сын.jpeg"/>
          <p:cNvPicPr>
            <a:picLocks noChangeAspect="1" noChangeArrowheads="1"/>
          </p:cNvPicPr>
          <p:nvPr/>
        </p:nvPicPr>
        <p:blipFill>
          <a:blip r:embed="rId3"/>
          <a:srcRect/>
          <a:stretch>
            <a:fillRect/>
          </a:stretch>
        </p:blipFill>
        <p:spPr bwMode="auto">
          <a:xfrm>
            <a:off x="5857884" y="2571744"/>
            <a:ext cx="2786082" cy="3929090"/>
          </a:xfrm>
          <a:prstGeom prst="rect">
            <a:avLst/>
          </a:prstGeom>
          <a:noFill/>
        </p:spPr>
      </p:pic>
      <p:sp>
        <p:nvSpPr>
          <p:cNvPr id="4" name="Прямоугольник 3"/>
          <p:cNvSpPr/>
          <p:nvPr/>
        </p:nvSpPr>
        <p:spPr>
          <a:xfrm>
            <a:off x="428596" y="571480"/>
            <a:ext cx="5429288" cy="4524315"/>
          </a:xfrm>
          <a:prstGeom prst="rect">
            <a:avLst/>
          </a:prstGeom>
        </p:spPr>
        <p:txBody>
          <a:bodyPr wrap="square">
            <a:spAutoFit/>
          </a:bodyPr>
          <a:lstStyle/>
          <a:p>
            <a:r>
              <a:rPr lang="ru-RU" sz="2400" b="1" dirty="0" smtClean="0">
                <a:solidFill>
                  <a:schemeClr val="bg2">
                    <a:lumMod val="25000"/>
                  </a:schemeClr>
                </a:solidFill>
              </a:rPr>
              <a:t>Роман «Младший сын» в 1975 году открыл серию исторических произведений Дмитрия Балашова «Государи Московские». События в книге охватывают смутный период русской истории от смерти Александра Невского (1263) до смерти последнего из его сыновей Андрея (1304). Главным стержнем этого отрезка времени стала борьба за власть старших сыновей Невского – Дмитрия и Андрея.</a:t>
            </a:r>
            <a:endParaRPr lang="ru-RU" sz="2400" b="1" dirty="0">
              <a:solidFill>
                <a:schemeClr val="bg2">
                  <a:lumMod val="25000"/>
                </a:schemeClr>
              </a:solidFill>
            </a:endParaRPr>
          </a:p>
        </p:txBody>
      </p:sp>
      <p:sp>
        <p:nvSpPr>
          <p:cNvPr id="5" name="Прямоугольник 4"/>
          <p:cNvSpPr/>
          <p:nvPr/>
        </p:nvSpPr>
        <p:spPr>
          <a:xfrm>
            <a:off x="500034" y="5214950"/>
            <a:ext cx="5429288" cy="1323439"/>
          </a:xfrm>
          <a:prstGeom prst="rect">
            <a:avLst/>
          </a:prstGeom>
        </p:spPr>
        <p:txBody>
          <a:bodyPr wrap="square">
            <a:spAutoFit/>
          </a:bodyPr>
          <a:lstStyle/>
          <a:p>
            <a:r>
              <a:rPr lang="ru-RU" sz="2000" b="1" dirty="0">
                <a:solidFill>
                  <a:schemeClr val="bg2">
                    <a:lumMod val="25000"/>
                  </a:schemeClr>
                </a:solidFill>
              </a:rPr>
              <a:t>84</a:t>
            </a:r>
          </a:p>
          <a:p>
            <a:r>
              <a:rPr lang="ru-RU" sz="2000" b="1" dirty="0">
                <a:solidFill>
                  <a:schemeClr val="bg2">
                    <a:lumMod val="25000"/>
                  </a:schemeClr>
                </a:solidFill>
              </a:rPr>
              <a:t>Б 20</a:t>
            </a:r>
          </a:p>
          <a:p>
            <a:r>
              <a:rPr lang="ru-RU" sz="2000" b="1" dirty="0">
                <a:solidFill>
                  <a:schemeClr val="bg2">
                    <a:lumMod val="25000"/>
                  </a:schemeClr>
                </a:solidFill>
              </a:rPr>
              <a:t>Балашов, Д. Младший сын / Д. Балашов. – Москва : Современник, 1980</a:t>
            </a:r>
            <a:r>
              <a:rPr lang="ru-RU" sz="2000" b="1" dirty="0" smtClean="0">
                <a:solidFill>
                  <a:schemeClr val="bg2">
                    <a:lumMod val="25000"/>
                  </a:schemeClr>
                </a:solidFill>
              </a:rPr>
              <a:t>.</a:t>
            </a:r>
            <a:r>
              <a:rPr lang="en-US" sz="2000" b="1" dirty="0" smtClean="0">
                <a:solidFill>
                  <a:schemeClr val="bg2">
                    <a:lumMod val="25000"/>
                  </a:schemeClr>
                </a:solidFill>
              </a:rPr>
              <a:t> </a:t>
            </a:r>
            <a:r>
              <a:rPr lang="ru-RU" sz="2000" b="1" dirty="0" smtClean="0">
                <a:solidFill>
                  <a:schemeClr val="bg2">
                    <a:lumMod val="25000"/>
                  </a:schemeClr>
                </a:solidFill>
              </a:rPr>
              <a:t>-</a:t>
            </a:r>
            <a:r>
              <a:rPr lang="en-US" sz="2000" b="1" dirty="0" smtClean="0">
                <a:solidFill>
                  <a:schemeClr val="bg2">
                    <a:lumMod val="25000"/>
                  </a:schemeClr>
                </a:solidFill>
              </a:rPr>
              <a:t> </a:t>
            </a:r>
            <a:r>
              <a:rPr lang="ru-RU" sz="2000" b="1" dirty="0" smtClean="0">
                <a:solidFill>
                  <a:schemeClr val="bg2">
                    <a:lumMod val="25000"/>
                  </a:schemeClr>
                </a:solidFill>
              </a:rPr>
              <a:t>615 </a:t>
            </a:r>
            <a:r>
              <a:rPr lang="ru-RU" sz="2000" b="1" dirty="0">
                <a:solidFill>
                  <a:schemeClr val="bg2">
                    <a:lumMod val="25000"/>
                  </a:schemeClr>
                </a:solidFill>
              </a:rPr>
              <a:t>с.</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929322" y="2500306"/>
            <a:ext cx="2682876" cy="3929090"/>
          </a:xfrm>
          <a:prstGeom prst="rect">
            <a:avLst/>
          </a:prstGeom>
          <a:noFill/>
          <a:ln w="9525">
            <a:noFill/>
            <a:miter lim="800000"/>
            <a:headEnd/>
            <a:tailEnd/>
          </a:ln>
          <a:effectLst/>
        </p:spPr>
      </p:pic>
      <p:sp>
        <p:nvSpPr>
          <p:cNvPr id="4" name="Прямоугольник 3"/>
          <p:cNvSpPr/>
          <p:nvPr/>
        </p:nvSpPr>
        <p:spPr>
          <a:xfrm>
            <a:off x="357158" y="428604"/>
            <a:ext cx="5572164" cy="4965085"/>
          </a:xfrm>
          <a:prstGeom prst="rect">
            <a:avLst/>
          </a:prstGeom>
        </p:spPr>
        <p:txBody>
          <a:bodyPr wrap="square">
            <a:spAutoFit/>
          </a:bodyPr>
          <a:lstStyle/>
          <a:p>
            <a:r>
              <a:rPr lang="ru-RU" sz="2400" b="1" dirty="0" smtClean="0">
                <a:solidFill>
                  <a:schemeClr val="bg2">
                    <a:lumMod val="25000"/>
                  </a:schemeClr>
                </a:solidFill>
              </a:rPr>
              <a:t>Роман посвящен одному из сложнейших и труднейших периодов истории Древней Руси. В самом начале XIV века определилось противостояние между Тверью и Москвой в борьбе за ярлык на великий стол Владимирского княжения и тем самым за лидерство в собирании русских земель. Великодушный, по словам Карамзина, князь Михаил тверской и самолюбивый князь московский Юрий являются центральными фигурами этой трагической повести.</a:t>
            </a:r>
            <a:endParaRPr lang="ru-RU" sz="2400" b="1" dirty="0">
              <a:solidFill>
                <a:schemeClr val="bg2">
                  <a:lumMod val="25000"/>
                </a:schemeClr>
              </a:solidFill>
            </a:endParaRPr>
          </a:p>
        </p:txBody>
      </p:sp>
      <p:sp>
        <p:nvSpPr>
          <p:cNvPr id="5" name="Прямоугольник 4"/>
          <p:cNvSpPr/>
          <p:nvPr/>
        </p:nvSpPr>
        <p:spPr>
          <a:xfrm>
            <a:off x="251520" y="5286388"/>
            <a:ext cx="5715040" cy="1323439"/>
          </a:xfrm>
          <a:prstGeom prst="rect">
            <a:avLst/>
          </a:prstGeom>
        </p:spPr>
        <p:txBody>
          <a:bodyPr wrap="square">
            <a:spAutoFit/>
          </a:bodyPr>
          <a:lstStyle/>
          <a:p>
            <a:r>
              <a:rPr lang="ru-RU" sz="2000" b="1" dirty="0">
                <a:solidFill>
                  <a:schemeClr val="bg2">
                    <a:lumMod val="25000"/>
                  </a:schemeClr>
                </a:solidFill>
              </a:rPr>
              <a:t>84</a:t>
            </a:r>
          </a:p>
          <a:p>
            <a:r>
              <a:rPr lang="ru-RU" sz="2000" b="1" dirty="0">
                <a:solidFill>
                  <a:schemeClr val="bg2">
                    <a:lumMod val="25000"/>
                  </a:schemeClr>
                </a:solidFill>
              </a:rPr>
              <a:t>Б 20</a:t>
            </a:r>
          </a:p>
          <a:p>
            <a:r>
              <a:rPr lang="ru-RU" sz="2000" b="1" dirty="0">
                <a:solidFill>
                  <a:schemeClr val="bg2">
                    <a:lumMod val="25000"/>
                  </a:schemeClr>
                </a:solidFill>
              </a:rPr>
              <a:t>Балашов, Д. Великий стол / Д</a:t>
            </a:r>
            <a:r>
              <a:rPr lang="ru-RU" sz="2000" b="1" dirty="0" smtClean="0">
                <a:solidFill>
                  <a:schemeClr val="bg2">
                    <a:lumMod val="25000"/>
                  </a:schemeClr>
                </a:solidFill>
              </a:rPr>
              <a:t>.</a:t>
            </a:r>
            <a:r>
              <a:rPr lang="en-US" sz="2000" b="1" dirty="0" smtClean="0">
                <a:solidFill>
                  <a:schemeClr val="bg2">
                    <a:lumMod val="25000"/>
                  </a:schemeClr>
                </a:solidFill>
              </a:rPr>
              <a:t> </a:t>
            </a:r>
            <a:r>
              <a:rPr lang="ru-RU" sz="2000" b="1" dirty="0" smtClean="0">
                <a:solidFill>
                  <a:schemeClr val="bg2">
                    <a:lumMod val="25000"/>
                  </a:schemeClr>
                </a:solidFill>
              </a:rPr>
              <a:t>Балашов.</a:t>
            </a:r>
            <a:r>
              <a:rPr lang="en-US" sz="2000" b="1" dirty="0" smtClean="0">
                <a:solidFill>
                  <a:schemeClr val="bg2">
                    <a:lumMod val="25000"/>
                  </a:schemeClr>
                </a:solidFill>
              </a:rPr>
              <a:t> </a:t>
            </a:r>
            <a:r>
              <a:rPr lang="ru-RU" sz="2000" b="1" dirty="0" smtClean="0">
                <a:solidFill>
                  <a:schemeClr val="bg2">
                    <a:lumMod val="25000"/>
                  </a:schemeClr>
                </a:solidFill>
              </a:rPr>
              <a:t>- </a:t>
            </a:r>
            <a:r>
              <a:rPr lang="ru-RU" sz="2000" b="1" dirty="0">
                <a:solidFill>
                  <a:schemeClr val="bg2">
                    <a:lumMod val="25000"/>
                  </a:schemeClr>
                </a:solidFill>
              </a:rPr>
              <a:t>Москва : Современник, 1989. </a:t>
            </a:r>
            <a:r>
              <a:rPr lang="ru-RU" sz="2000" b="1" dirty="0" smtClean="0">
                <a:solidFill>
                  <a:schemeClr val="bg2">
                    <a:lumMod val="25000"/>
                  </a:schemeClr>
                </a:solidFill>
              </a:rPr>
              <a:t>-</a:t>
            </a:r>
            <a:r>
              <a:rPr lang="en-US" sz="2000" b="1" dirty="0" smtClean="0">
                <a:solidFill>
                  <a:schemeClr val="bg2">
                    <a:lumMod val="25000"/>
                  </a:schemeClr>
                </a:solidFill>
              </a:rPr>
              <a:t> </a:t>
            </a:r>
            <a:r>
              <a:rPr lang="ru-RU" sz="2000" b="1" dirty="0" smtClean="0">
                <a:solidFill>
                  <a:schemeClr val="bg2">
                    <a:lumMod val="25000"/>
                  </a:schemeClr>
                </a:solidFill>
              </a:rPr>
              <a:t>464 </a:t>
            </a:r>
            <a:r>
              <a:rPr lang="ru-RU" sz="2000" b="1" dirty="0">
                <a:solidFill>
                  <a:schemeClr val="bg2">
                    <a:lumMod val="25000"/>
                  </a:schemeClr>
                </a:solidFill>
              </a:rPr>
              <a:t>с.</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0"/>
            <a:ext cx="9286844" cy="68580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5857884" y="2500306"/>
            <a:ext cx="2786082" cy="4000528"/>
          </a:xfrm>
          <a:prstGeom prst="rect">
            <a:avLst/>
          </a:prstGeom>
          <a:noFill/>
          <a:ln w="9525">
            <a:noFill/>
            <a:miter lim="800000"/>
            <a:headEnd/>
            <a:tailEnd/>
          </a:ln>
          <a:effectLst/>
        </p:spPr>
      </p:pic>
      <p:sp>
        <p:nvSpPr>
          <p:cNvPr id="4" name="Прямоугольник 3"/>
          <p:cNvSpPr/>
          <p:nvPr/>
        </p:nvSpPr>
        <p:spPr>
          <a:xfrm>
            <a:off x="357158" y="785794"/>
            <a:ext cx="5572164" cy="3416320"/>
          </a:xfrm>
          <a:prstGeom prst="rect">
            <a:avLst/>
          </a:prstGeom>
        </p:spPr>
        <p:txBody>
          <a:bodyPr wrap="square">
            <a:spAutoFit/>
          </a:bodyPr>
          <a:lstStyle/>
          <a:p>
            <a:r>
              <a:rPr lang="ru-RU" sz="2400" b="1" dirty="0" smtClean="0">
                <a:solidFill>
                  <a:schemeClr val="bg2">
                    <a:lumMod val="25000"/>
                  </a:schemeClr>
                </a:solidFill>
              </a:rPr>
              <a:t>Действие романа происходит в 1328—1340 годах. В центре повествования борьба московского князя Ивана Калиты за объединение Руси. Иван в этой борьбе не останавливается даже перед преступлениями — в частности, он добивается убийства в Орде тверских князей, грабит русские города для того, чтобы пополнить казну.</a:t>
            </a:r>
            <a:endParaRPr lang="ru-RU" sz="2400" b="1" dirty="0">
              <a:solidFill>
                <a:schemeClr val="bg2">
                  <a:lumMod val="25000"/>
                </a:schemeClr>
              </a:solidFill>
            </a:endParaRPr>
          </a:p>
        </p:txBody>
      </p:sp>
      <p:sp>
        <p:nvSpPr>
          <p:cNvPr id="6" name="Прямоугольник 5"/>
          <p:cNvSpPr/>
          <p:nvPr/>
        </p:nvSpPr>
        <p:spPr>
          <a:xfrm>
            <a:off x="357158" y="4857760"/>
            <a:ext cx="5429288" cy="1323439"/>
          </a:xfrm>
          <a:prstGeom prst="rect">
            <a:avLst/>
          </a:prstGeom>
        </p:spPr>
        <p:txBody>
          <a:bodyPr wrap="square">
            <a:spAutoFit/>
          </a:bodyPr>
          <a:lstStyle/>
          <a:p>
            <a:r>
              <a:rPr lang="ru-RU" sz="2000" b="1" dirty="0">
                <a:solidFill>
                  <a:schemeClr val="bg2">
                    <a:lumMod val="25000"/>
                  </a:schemeClr>
                </a:solidFill>
              </a:rPr>
              <a:t>84</a:t>
            </a:r>
          </a:p>
          <a:p>
            <a:r>
              <a:rPr lang="ru-RU" sz="2000" b="1" dirty="0">
                <a:solidFill>
                  <a:schemeClr val="bg2">
                    <a:lumMod val="25000"/>
                  </a:schemeClr>
                </a:solidFill>
              </a:rPr>
              <a:t>Б 20</a:t>
            </a:r>
          </a:p>
          <a:p>
            <a:r>
              <a:rPr lang="ru-RU" sz="2000" b="1" dirty="0">
                <a:solidFill>
                  <a:schemeClr val="bg2">
                    <a:lumMod val="25000"/>
                  </a:schemeClr>
                </a:solidFill>
              </a:rPr>
              <a:t>Балашов, Д. Бремя власти </a:t>
            </a:r>
            <a:r>
              <a:rPr lang="ru-RU" sz="2000" b="1" dirty="0" smtClean="0">
                <a:solidFill>
                  <a:schemeClr val="bg2">
                    <a:lumMod val="25000"/>
                  </a:schemeClr>
                </a:solidFill>
              </a:rPr>
              <a:t>/ </a:t>
            </a:r>
            <a:r>
              <a:rPr lang="ru-RU" sz="2000" b="1" dirty="0">
                <a:solidFill>
                  <a:schemeClr val="bg2">
                    <a:lumMod val="25000"/>
                  </a:schemeClr>
                </a:solidFill>
              </a:rPr>
              <a:t>Д</a:t>
            </a:r>
            <a:r>
              <a:rPr lang="ru-RU" sz="2000" b="1" dirty="0" smtClean="0">
                <a:solidFill>
                  <a:schemeClr val="bg2">
                    <a:lumMod val="25000"/>
                  </a:schemeClr>
                </a:solidFill>
              </a:rPr>
              <a:t>.</a:t>
            </a:r>
            <a:r>
              <a:rPr lang="en-US" sz="2000" b="1" dirty="0" smtClean="0">
                <a:solidFill>
                  <a:schemeClr val="bg2">
                    <a:lumMod val="25000"/>
                  </a:schemeClr>
                </a:solidFill>
              </a:rPr>
              <a:t> </a:t>
            </a:r>
            <a:r>
              <a:rPr lang="ru-RU" sz="2000" b="1" dirty="0" smtClean="0">
                <a:solidFill>
                  <a:schemeClr val="bg2">
                    <a:lumMod val="25000"/>
                  </a:schemeClr>
                </a:solidFill>
              </a:rPr>
              <a:t>Балашов.</a:t>
            </a:r>
            <a:r>
              <a:rPr lang="en-US" sz="2000" b="1" dirty="0" smtClean="0">
                <a:solidFill>
                  <a:schemeClr val="bg2">
                    <a:lumMod val="25000"/>
                  </a:schemeClr>
                </a:solidFill>
              </a:rPr>
              <a:t> </a:t>
            </a:r>
            <a:r>
              <a:rPr lang="ru-RU" sz="2000" b="1" dirty="0" smtClean="0">
                <a:solidFill>
                  <a:schemeClr val="bg2">
                    <a:lumMod val="25000"/>
                  </a:schemeClr>
                </a:solidFill>
              </a:rPr>
              <a:t>- </a:t>
            </a:r>
            <a:r>
              <a:rPr lang="ru-RU" sz="2000" b="1" dirty="0">
                <a:solidFill>
                  <a:schemeClr val="bg2">
                    <a:lumMod val="25000"/>
                  </a:schemeClr>
                </a:solidFill>
              </a:rPr>
              <a:t>Москва : Современник, 1983. </a:t>
            </a:r>
            <a:r>
              <a:rPr lang="ru-RU" sz="2000" b="1" dirty="0" smtClean="0">
                <a:solidFill>
                  <a:schemeClr val="bg2">
                    <a:lumMod val="25000"/>
                  </a:schemeClr>
                </a:solidFill>
              </a:rPr>
              <a:t>-</a:t>
            </a:r>
            <a:r>
              <a:rPr lang="en-US" sz="2000" b="1" dirty="0" smtClean="0">
                <a:solidFill>
                  <a:schemeClr val="bg2">
                    <a:lumMod val="25000"/>
                  </a:schemeClr>
                </a:solidFill>
              </a:rPr>
              <a:t> </a:t>
            </a:r>
            <a:r>
              <a:rPr lang="ru-RU" sz="2000" b="1" dirty="0" smtClean="0">
                <a:solidFill>
                  <a:schemeClr val="bg2">
                    <a:lumMod val="25000"/>
                  </a:schemeClr>
                </a:solidFill>
              </a:rPr>
              <a:t>414 </a:t>
            </a:r>
            <a:r>
              <a:rPr lang="ru-RU" sz="2000" b="1" dirty="0">
                <a:solidFill>
                  <a:schemeClr val="bg2">
                    <a:lumMod val="25000"/>
                  </a:schemeClr>
                </a:solidFill>
              </a:rPr>
              <a:t>с.</a:t>
            </a:r>
          </a:p>
        </p:txBody>
      </p:sp>
    </p:spTree>
  </p:cSld>
  <p:clrMapOvr>
    <a:masterClrMapping/>
  </p:clrMapOvr>
</p:sld>
</file>

<file path=ppt/theme/theme1.xml><?xml version="1.0" encoding="utf-8"?>
<a:theme xmlns:a="http://schemas.openxmlformats.org/drawingml/2006/main" name="Тема Office">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1195</Words>
  <Application>Microsoft Office PowerPoint</Application>
  <PresentationFormat>Экран (4:3)</PresentationFormat>
  <Paragraphs>48</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User2</cp:lastModifiedBy>
  <cp:revision>78</cp:revision>
  <dcterms:created xsi:type="dcterms:W3CDTF">2021-09-17T08:15:56Z</dcterms:created>
  <dcterms:modified xsi:type="dcterms:W3CDTF">2021-09-18T11:06:03Z</dcterms:modified>
</cp:coreProperties>
</file>