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8" r:id="rId5"/>
    <p:sldId id="261" r:id="rId6"/>
    <p:sldId id="262" r:id="rId7"/>
    <p:sldId id="263" r:id="rId8"/>
    <p:sldId id="264"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12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900F873-FEB5-41F5-B7EF-E21B103E696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CA3626E7-7F3A-4679-BB75-36529F9EE7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752ECBD7-788D-4FA5-A418-CE48108A94EC}"/>
              </a:ext>
            </a:extLst>
          </p:cNvPr>
          <p:cNvSpPr>
            <a:spLocks noGrp="1"/>
          </p:cNvSpPr>
          <p:nvPr>
            <p:ph type="dt" sz="half" idx="10"/>
          </p:nvPr>
        </p:nvSpPr>
        <p:spPr/>
        <p:txBody>
          <a:bodyPr/>
          <a:lstStyle/>
          <a:p>
            <a:fld id="{645BC52C-6C55-4B8D-9056-27A60822BA68}" type="datetimeFigureOut">
              <a:rPr lang="ru-RU" smtClean="0"/>
              <a:t>15.06.2021</a:t>
            </a:fld>
            <a:endParaRPr lang="ru-RU"/>
          </a:p>
        </p:txBody>
      </p:sp>
      <p:sp>
        <p:nvSpPr>
          <p:cNvPr id="5" name="Нижний колонтитул 4">
            <a:extLst>
              <a:ext uri="{FF2B5EF4-FFF2-40B4-BE49-F238E27FC236}">
                <a16:creationId xmlns="" xmlns:a16="http://schemas.microsoft.com/office/drawing/2014/main" id="{8C135408-EA48-4A0E-9D6F-5FD797F5E0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37373C11-17C3-4BDA-9BD7-EDA11A1EC8E1}"/>
              </a:ext>
            </a:extLst>
          </p:cNvPr>
          <p:cNvSpPr>
            <a:spLocks noGrp="1"/>
          </p:cNvSpPr>
          <p:nvPr>
            <p:ph type="sldNum" sz="quarter" idx="12"/>
          </p:nvPr>
        </p:nvSpPr>
        <p:spPr/>
        <p:txBody>
          <a:bodyPr/>
          <a:lstStyle/>
          <a:p>
            <a:fld id="{86F014FA-17E0-43FE-8483-B8B640011506}" type="slidenum">
              <a:rPr lang="ru-RU" smtClean="0"/>
              <a:t>‹#›</a:t>
            </a:fld>
            <a:endParaRPr lang="ru-RU"/>
          </a:p>
        </p:txBody>
      </p:sp>
    </p:spTree>
    <p:extLst>
      <p:ext uri="{BB962C8B-B14F-4D97-AF65-F5344CB8AC3E}">
        <p14:creationId xmlns:p14="http://schemas.microsoft.com/office/powerpoint/2010/main" val="163558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95A6CEE-3ED4-489E-BE86-DF87FA9C5B1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807052AA-8B83-4347-B5BE-887EDEF7759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8253E31-2FD4-49AE-8EC2-E4C286E5F988}"/>
              </a:ext>
            </a:extLst>
          </p:cNvPr>
          <p:cNvSpPr>
            <a:spLocks noGrp="1"/>
          </p:cNvSpPr>
          <p:nvPr>
            <p:ph type="dt" sz="half" idx="10"/>
          </p:nvPr>
        </p:nvSpPr>
        <p:spPr/>
        <p:txBody>
          <a:bodyPr/>
          <a:lstStyle/>
          <a:p>
            <a:fld id="{645BC52C-6C55-4B8D-9056-27A60822BA68}" type="datetimeFigureOut">
              <a:rPr lang="ru-RU" smtClean="0"/>
              <a:t>15.06.2021</a:t>
            </a:fld>
            <a:endParaRPr lang="ru-RU"/>
          </a:p>
        </p:txBody>
      </p:sp>
      <p:sp>
        <p:nvSpPr>
          <p:cNvPr id="5" name="Нижний колонтитул 4">
            <a:extLst>
              <a:ext uri="{FF2B5EF4-FFF2-40B4-BE49-F238E27FC236}">
                <a16:creationId xmlns="" xmlns:a16="http://schemas.microsoft.com/office/drawing/2014/main" id="{A1E256B2-2028-4B52-90A1-10C8690EEA5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B38D0B2-752F-43DF-AD41-0B37F58D26E1}"/>
              </a:ext>
            </a:extLst>
          </p:cNvPr>
          <p:cNvSpPr>
            <a:spLocks noGrp="1"/>
          </p:cNvSpPr>
          <p:nvPr>
            <p:ph type="sldNum" sz="quarter" idx="12"/>
          </p:nvPr>
        </p:nvSpPr>
        <p:spPr/>
        <p:txBody>
          <a:bodyPr/>
          <a:lstStyle/>
          <a:p>
            <a:fld id="{86F014FA-17E0-43FE-8483-B8B640011506}" type="slidenum">
              <a:rPr lang="ru-RU" smtClean="0"/>
              <a:t>‹#›</a:t>
            </a:fld>
            <a:endParaRPr lang="ru-RU"/>
          </a:p>
        </p:txBody>
      </p:sp>
    </p:spTree>
    <p:extLst>
      <p:ext uri="{BB962C8B-B14F-4D97-AF65-F5344CB8AC3E}">
        <p14:creationId xmlns:p14="http://schemas.microsoft.com/office/powerpoint/2010/main" val="1270547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3E164C2-38F6-42CD-8C97-236DF060199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AE437F8B-AB34-4B07-8D09-41D382C4FD3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86EB72D-B48E-43A3-AECD-6AD033716F42}"/>
              </a:ext>
            </a:extLst>
          </p:cNvPr>
          <p:cNvSpPr>
            <a:spLocks noGrp="1"/>
          </p:cNvSpPr>
          <p:nvPr>
            <p:ph type="dt" sz="half" idx="10"/>
          </p:nvPr>
        </p:nvSpPr>
        <p:spPr/>
        <p:txBody>
          <a:bodyPr/>
          <a:lstStyle/>
          <a:p>
            <a:fld id="{645BC52C-6C55-4B8D-9056-27A60822BA68}" type="datetimeFigureOut">
              <a:rPr lang="ru-RU" smtClean="0"/>
              <a:t>15.06.2021</a:t>
            </a:fld>
            <a:endParaRPr lang="ru-RU"/>
          </a:p>
        </p:txBody>
      </p:sp>
      <p:sp>
        <p:nvSpPr>
          <p:cNvPr id="5" name="Нижний колонтитул 4">
            <a:extLst>
              <a:ext uri="{FF2B5EF4-FFF2-40B4-BE49-F238E27FC236}">
                <a16:creationId xmlns="" xmlns:a16="http://schemas.microsoft.com/office/drawing/2014/main" id="{4411BBC4-4536-4C33-AD3E-84E2E02679D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957220F-6EE0-4A32-BC98-9A9F6CF5164B}"/>
              </a:ext>
            </a:extLst>
          </p:cNvPr>
          <p:cNvSpPr>
            <a:spLocks noGrp="1"/>
          </p:cNvSpPr>
          <p:nvPr>
            <p:ph type="sldNum" sz="quarter" idx="12"/>
          </p:nvPr>
        </p:nvSpPr>
        <p:spPr/>
        <p:txBody>
          <a:bodyPr/>
          <a:lstStyle/>
          <a:p>
            <a:fld id="{86F014FA-17E0-43FE-8483-B8B640011506}" type="slidenum">
              <a:rPr lang="ru-RU" smtClean="0"/>
              <a:t>‹#›</a:t>
            </a:fld>
            <a:endParaRPr lang="ru-RU"/>
          </a:p>
        </p:txBody>
      </p:sp>
    </p:spTree>
    <p:extLst>
      <p:ext uri="{BB962C8B-B14F-4D97-AF65-F5344CB8AC3E}">
        <p14:creationId xmlns:p14="http://schemas.microsoft.com/office/powerpoint/2010/main" val="41930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F091229-4DCD-4057-A173-C682F11C416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17A50C69-313D-412C-AF2A-F48836A8F8A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7EEDC80C-ADE1-48E7-B10C-C3FC726D7D31}"/>
              </a:ext>
            </a:extLst>
          </p:cNvPr>
          <p:cNvSpPr>
            <a:spLocks noGrp="1"/>
          </p:cNvSpPr>
          <p:nvPr>
            <p:ph type="dt" sz="half" idx="10"/>
          </p:nvPr>
        </p:nvSpPr>
        <p:spPr/>
        <p:txBody>
          <a:bodyPr/>
          <a:lstStyle/>
          <a:p>
            <a:fld id="{645BC52C-6C55-4B8D-9056-27A60822BA68}" type="datetimeFigureOut">
              <a:rPr lang="ru-RU" smtClean="0"/>
              <a:t>15.06.2021</a:t>
            </a:fld>
            <a:endParaRPr lang="ru-RU"/>
          </a:p>
        </p:txBody>
      </p:sp>
      <p:sp>
        <p:nvSpPr>
          <p:cNvPr id="5" name="Нижний колонтитул 4">
            <a:extLst>
              <a:ext uri="{FF2B5EF4-FFF2-40B4-BE49-F238E27FC236}">
                <a16:creationId xmlns="" xmlns:a16="http://schemas.microsoft.com/office/drawing/2014/main" id="{ABD6201A-060E-4CC3-B778-831280B2D36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ADF6C99-A712-4D7F-AECF-9CEF8DC5B688}"/>
              </a:ext>
            </a:extLst>
          </p:cNvPr>
          <p:cNvSpPr>
            <a:spLocks noGrp="1"/>
          </p:cNvSpPr>
          <p:nvPr>
            <p:ph type="sldNum" sz="quarter" idx="12"/>
          </p:nvPr>
        </p:nvSpPr>
        <p:spPr/>
        <p:txBody>
          <a:bodyPr/>
          <a:lstStyle/>
          <a:p>
            <a:fld id="{86F014FA-17E0-43FE-8483-B8B640011506}" type="slidenum">
              <a:rPr lang="ru-RU" smtClean="0"/>
              <a:t>‹#›</a:t>
            </a:fld>
            <a:endParaRPr lang="ru-RU"/>
          </a:p>
        </p:txBody>
      </p:sp>
    </p:spTree>
    <p:extLst>
      <p:ext uri="{BB962C8B-B14F-4D97-AF65-F5344CB8AC3E}">
        <p14:creationId xmlns:p14="http://schemas.microsoft.com/office/powerpoint/2010/main" val="309004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3791F93-1F14-4D49-904C-AC4887EAAF8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6B2F9748-AF39-461E-903F-4B374C84DE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4D01B3A3-82FF-4D30-BA3B-804C79AAC77E}"/>
              </a:ext>
            </a:extLst>
          </p:cNvPr>
          <p:cNvSpPr>
            <a:spLocks noGrp="1"/>
          </p:cNvSpPr>
          <p:nvPr>
            <p:ph type="dt" sz="half" idx="10"/>
          </p:nvPr>
        </p:nvSpPr>
        <p:spPr/>
        <p:txBody>
          <a:bodyPr/>
          <a:lstStyle/>
          <a:p>
            <a:fld id="{645BC52C-6C55-4B8D-9056-27A60822BA68}" type="datetimeFigureOut">
              <a:rPr lang="ru-RU" smtClean="0"/>
              <a:t>15.06.2021</a:t>
            </a:fld>
            <a:endParaRPr lang="ru-RU"/>
          </a:p>
        </p:txBody>
      </p:sp>
      <p:sp>
        <p:nvSpPr>
          <p:cNvPr id="5" name="Нижний колонтитул 4">
            <a:extLst>
              <a:ext uri="{FF2B5EF4-FFF2-40B4-BE49-F238E27FC236}">
                <a16:creationId xmlns="" xmlns:a16="http://schemas.microsoft.com/office/drawing/2014/main" id="{1560C42C-5949-4F88-8852-A03889383C2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DF382D5-CDF6-42AE-950E-3B2E53E7ABF8}"/>
              </a:ext>
            </a:extLst>
          </p:cNvPr>
          <p:cNvSpPr>
            <a:spLocks noGrp="1"/>
          </p:cNvSpPr>
          <p:nvPr>
            <p:ph type="sldNum" sz="quarter" idx="12"/>
          </p:nvPr>
        </p:nvSpPr>
        <p:spPr/>
        <p:txBody>
          <a:bodyPr/>
          <a:lstStyle/>
          <a:p>
            <a:fld id="{86F014FA-17E0-43FE-8483-B8B640011506}" type="slidenum">
              <a:rPr lang="ru-RU" smtClean="0"/>
              <a:t>‹#›</a:t>
            </a:fld>
            <a:endParaRPr lang="ru-RU"/>
          </a:p>
        </p:txBody>
      </p:sp>
    </p:spTree>
    <p:extLst>
      <p:ext uri="{BB962C8B-B14F-4D97-AF65-F5344CB8AC3E}">
        <p14:creationId xmlns:p14="http://schemas.microsoft.com/office/powerpoint/2010/main" val="70226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63ACCFD-51CD-43C9-916F-B4895D2647D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3FFFA1A9-7875-4FFB-B7A3-E8BB502738C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B28A17A7-514E-4889-B1C7-7A0A5A8C364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D408847F-D094-4548-BE52-D6BC70A5E35A}"/>
              </a:ext>
            </a:extLst>
          </p:cNvPr>
          <p:cNvSpPr>
            <a:spLocks noGrp="1"/>
          </p:cNvSpPr>
          <p:nvPr>
            <p:ph type="dt" sz="half" idx="10"/>
          </p:nvPr>
        </p:nvSpPr>
        <p:spPr/>
        <p:txBody>
          <a:bodyPr/>
          <a:lstStyle/>
          <a:p>
            <a:fld id="{645BC52C-6C55-4B8D-9056-27A60822BA68}" type="datetimeFigureOut">
              <a:rPr lang="ru-RU" smtClean="0"/>
              <a:t>15.06.2021</a:t>
            </a:fld>
            <a:endParaRPr lang="ru-RU"/>
          </a:p>
        </p:txBody>
      </p:sp>
      <p:sp>
        <p:nvSpPr>
          <p:cNvPr id="6" name="Нижний колонтитул 5">
            <a:extLst>
              <a:ext uri="{FF2B5EF4-FFF2-40B4-BE49-F238E27FC236}">
                <a16:creationId xmlns="" xmlns:a16="http://schemas.microsoft.com/office/drawing/2014/main" id="{06EBAB3C-E74A-4DC9-8A57-FEEC94C0E7B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AF299EF6-1E73-4AD6-B565-56B0BAAA186B}"/>
              </a:ext>
            </a:extLst>
          </p:cNvPr>
          <p:cNvSpPr>
            <a:spLocks noGrp="1"/>
          </p:cNvSpPr>
          <p:nvPr>
            <p:ph type="sldNum" sz="quarter" idx="12"/>
          </p:nvPr>
        </p:nvSpPr>
        <p:spPr/>
        <p:txBody>
          <a:bodyPr/>
          <a:lstStyle/>
          <a:p>
            <a:fld id="{86F014FA-17E0-43FE-8483-B8B640011506}" type="slidenum">
              <a:rPr lang="ru-RU" smtClean="0"/>
              <a:t>‹#›</a:t>
            </a:fld>
            <a:endParaRPr lang="ru-RU"/>
          </a:p>
        </p:txBody>
      </p:sp>
    </p:spTree>
    <p:extLst>
      <p:ext uri="{BB962C8B-B14F-4D97-AF65-F5344CB8AC3E}">
        <p14:creationId xmlns:p14="http://schemas.microsoft.com/office/powerpoint/2010/main" val="367457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4A7E518-678E-485A-AD4B-2D8B6FC5355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930482DE-DF65-4A1C-ABAA-EBD1781E3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7B11EDD8-4425-4EB3-9FA1-179B26257DC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EF94A6BD-EFE9-485D-AE15-8584DF40E9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A95280AB-08C5-4223-B41A-CA5947BCC5B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547EC3A2-CBE0-45F8-8887-DF2E3F21F5A2}"/>
              </a:ext>
            </a:extLst>
          </p:cNvPr>
          <p:cNvSpPr>
            <a:spLocks noGrp="1"/>
          </p:cNvSpPr>
          <p:nvPr>
            <p:ph type="dt" sz="half" idx="10"/>
          </p:nvPr>
        </p:nvSpPr>
        <p:spPr/>
        <p:txBody>
          <a:bodyPr/>
          <a:lstStyle/>
          <a:p>
            <a:fld id="{645BC52C-6C55-4B8D-9056-27A60822BA68}" type="datetimeFigureOut">
              <a:rPr lang="ru-RU" smtClean="0"/>
              <a:t>15.06.2021</a:t>
            </a:fld>
            <a:endParaRPr lang="ru-RU"/>
          </a:p>
        </p:txBody>
      </p:sp>
      <p:sp>
        <p:nvSpPr>
          <p:cNvPr id="8" name="Нижний колонтитул 7">
            <a:extLst>
              <a:ext uri="{FF2B5EF4-FFF2-40B4-BE49-F238E27FC236}">
                <a16:creationId xmlns="" xmlns:a16="http://schemas.microsoft.com/office/drawing/2014/main" id="{A89DD5EE-13EE-4992-BF0D-D471D1A4F3D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CAFC6819-9F75-4453-A1D8-6BDF19BBD019}"/>
              </a:ext>
            </a:extLst>
          </p:cNvPr>
          <p:cNvSpPr>
            <a:spLocks noGrp="1"/>
          </p:cNvSpPr>
          <p:nvPr>
            <p:ph type="sldNum" sz="quarter" idx="12"/>
          </p:nvPr>
        </p:nvSpPr>
        <p:spPr/>
        <p:txBody>
          <a:bodyPr/>
          <a:lstStyle/>
          <a:p>
            <a:fld id="{86F014FA-17E0-43FE-8483-B8B640011506}" type="slidenum">
              <a:rPr lang="ru-RU" smtClean="0"/>
              <a:t>‹#›</a:t>
            </a:fld>
            <a:endParaRPr lang="ru-RU"/>
          </a:p>
        </p:txBody>
      </p:sp>
    </p:spTree>
    <p:extLst>
      <p:ext uri="{BB962C8B-B14F-4D97-AF65-F5344CB8AC3E}">
        <p14:creationId xmlns:p14="http://schemas.microsoft.com/office/powerpoint/2010/main" val="353284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CEA3C90-2633-4EB9-AAD9-2F01F085C29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BD52D3F5-7ED5-46BB-BDFD-F6B0C5AEEF29}"/>
              </a:ext>
            </a:extLst>
          </p:cNvPr>
          <p:cNvSpPr>
            <a:spLocks noGrp="1"/>
          </p:cNvSpPr>
          <p:nvPr>
            <p:ph type="dt" sz="half" idx="10"/>
          </p:nvPr>
        </p:nvSpPr>
        <p:spPr/>
        <p:txBody>
          <a:bodyPr/>
          <a:lstStyle/>
          <a:p>
            <a:fld id="{645BC52C-6C55-4B8D-9056-27A60822BA68}" type="datetimeFigureOut">
              <a:rPr lang="ru-RU" smtClean="0"/>
              <a:t>15.06.2021</a:t>
            </a:fld>
            <a:endParaRPr lang="ru-RU"/>
          </a:p>
        </p:txBody>
      </p:sp>
      <p:sp>
        <p:nvSpPr>
          <p:cNvPr id="4" name="Нижний колонтитул 3">
            <a:extLst>
              <a:ext uri="{FF2B5EF4-FFF2-40B4-BE49-F238E27FC236}">
                <a16:creationId xmlns="" xmlns:a16="http://schemas.microsoft.com/office/drawing/2014/main" id="{8E0553BD-F65C-44B1-90E3-059EF4334D4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69E3E03F-2AA6-4F66-A2B7-6672587E835F}"/>
              </a:ext>
            </a:extLst>
          </p:cNvPr>
          <p:cNvSpPr>
            <a:spLocks noGrp="1"/>
          </p:cNvSpPr>
          <p:nvPr>
            <p:ph type="sldNum" sz="quarter" idx="12"/>
          </p:nvPr>
        </p:nvSpPr>
        <p:spPr/>
        <p:txBody>
          <a:bodyPr/>
          <a:lstStyle/>
          <a:p>
            <a:fld id="{86F014FA-17E0-43FE-8483-B8B640011506}" type="slidenum">
              <a:rPr lang="ru-RU" smtClean="0"/>
              <a:t>‹#›</a:t>
            </a:fld>
            <a:endParaRPr lang="ru-RU"/>
          </a:p>
        </p:txBody>
      </p:sp>
    </p:spTree>
    <p:extLst>
      <p:ext uri="{BB962C8B-B14F-4D97-AF65-F5344CB8AC3E}">
        <p14:creationId xmlns:p14="http://schemas.microsoft.com/office/powerpoint/2010/main" val="124144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7CFCD3BB-D626-44F4-AACB-5E8A80D2F01C}"/>
              </a:ext>
            </a:extLst>
          </p:cNvPr>
          <p:cNvSpPr>
            <a:spLocks noGrp="1"/>
          </p:cNvSpPr>
          <p:nvPr>
            <p:ph type="dt" sz="half" idx="10"/>
          </p:nvPr>
        </p:nvSpPr>
        <p:spPr/>
        <p:txBody>
          <a:bodyPr/>
          <a:lstStyle/>
          <a:p>
            <a:fld id="{645BC52C-6C55-4B8D-9056-27A60822BA68}" type="datetimeFigureOut">
              <a:rPr lang="ru-RU" smtClean="0"/>
              <a:t>15.06.2021</a:t>
            </a:fld>
            <a:endParaRPr lang="ru-RU"/>
          </a:p>
        </p:txBody>
      </p:sp>
      <p:sp>
        <p:nvSpPr>
          <p:cNvPr id="3" name="Нижний колонтитул 2">
            <a:extLst>
              <a:ext uri="{FF2B5EF4-FFF2-40B4-BE49-F238E27FC236}">
                <a16:creationId xmlns="" xmlns:a16="http://schemas.microsoft.com/office/drawing/2014/main" id="{68A80C33-EC0D-43AD-9C9A-E3379845F74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61BEAD15-7F18-4286-BE90-E192ADC19657}"/>
              </a:ext>
            </a:extLst>
          </p:cNvPr>
          <p:cNvSpPr>
            <a:spLocks noGrp="1"/>
          </p:cNvSpPr>
          <p:nvPr>
            <p:ph type="sldNum" sz="quarter" idx="12"/>
          </p:nvPr>
        </p:nvSpPr>
        <p:spPr/>
        <p:txBody>
          <a:bodyPr/>
          <a:lstStyle/>
          <a:p>
            <a:fld id="{86F014FA-17E0-43FE-8483-B8B640011506}" type="slidenum">
              <a:rPr lang="ru-RU" smtClean="0"/>
              <a:t>‹#›</a:t>
            </a:fld>
            <a:endParaRPr lang="ru-RU"/>
          </a:p>
        </p:txBody>
      </p:sp>
    </p:spTree>
    <p:extLst>
      <p:ext uri="{BB962C8B-B14F-4D97-AF65-F5344CB8AC3E}">
        <p14:creationId xmlns:p14="http://schemas.microsoft.com/office/powerpoint/2010/main" val="79317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82AA94B-CFD3-496E-9C26-AA0CD9E7726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F8403948-E6A2-4C30-9A38-5574CCC6C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4C56CEEA-88C3-4AB7-B0D7-C5AECA74C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4B51F2E9-97EC-4E79-918B-427A9563DF96}"/>
              </a:ext>
            </a:extLst>
          </p:cNvPr>
          <p:cNvSpPr>
            <a:spLocks noGrp="1"/>
          </p:cNvSpPr>
          <p:nvPr>
            <p:ph type="dt" sz="half" idx="10"/>
          </p:nvPr>
        </p:nvSpPr>
        <p:spPr/>
        <p:txBody>
          <a:bodyPr/>
          <a:lstStyle/>
          <a:p>
            <a:fld id="{645BC52C-6C55-4B8D-9056-27A60822BA68}" type="datetimeFigureOut">
              <a:rPr lang="ru-RU" smtClean="0"/>
              <a:t>15.06.2021</a:t>
            </a:fld>
            <a:endParaRPr lang="ru-RU"/>
          </a:p>
        </p:txBody>
      </p:sp>
      <p:sp>
        <p:nvSpPr>
          <p:cNvPr id="6" name="Нижний колонтитул 5">
            <a:extLst>
              <a:ext uri="{FF2B5EF4-FFF2-40B4-BE49-F238E27FC236}">
                <a16:creationId xmlns="" xmlns:a16="http://schemas.microsoft.com/office/drawing/2014/main" id="{3CE7C700-97DB-4E3B-965B-802296EFEDE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04BD20B2-CBEF-40DD-9231-44A6B4FE3596}"/>
              </a:ext>
            </a:extLst>
          </p:cNvPr>
          <p:cNvSpPr>
            <a:spLocks noGrp="1"/>
          </p:cNvSpPr>
          <p:nvPr>
            <p:ph type="sldNum" sz="quarter" idx="12"/>
          </p:nvPr>
        </p:nvSpPr>
        <p:spPr/>
        <p:txBody>
          <a:bodyPr/>
          <a:lstStyle/>
          <a:p>
            <a:fld id="{86F014FA-17E0-43FE-8483-B8B640011506}" type="slidenum">
              <a:rPr lang="ru-RU" smtClean="0"/>
              <a:t>‹#›</a:t>
            </a:fld>
            <a:endParaRPr lang="ru-RU"/>
          </a:p>
        </p:txBody>
      </p:sp>
    </p:spTree>
    <p:extLst>
      <p:ext uri="{BB962C8B-B14F-4D97-AF65-F5344CB8AC3E}">
        <p14:creationId xmlns:p14="http://schemas.microsoft.com/office/powerpoint/2010/main" val="342901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AC13CAE-2B24-411A-A31C-97996B4A458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7A0E0E2F-EAEA-4DCD-8069-6DC63B1324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A39452AC-F7F4-4471-8E56-5C54C846E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3F78BCA0-B3F8-4DFF-8343-C80EDB774D33}"/>
              </a:ext>
            </a:extLst>
          </p:cNvPr>
          <p:cNvSpPr>
            <a:spLocks noGrp="1"/>
          </p:cNvSpPr>
          <p:nvPr>
            <p:ph type="dt" sz="half" idx="10"/>
          </p:nvPr>
        </p:nvSpPr>
        <p:spPr/>
        <p:txBody>
          <a:bodyPr/>
          <a:lstStyle/>
          <a:p>
            <a:fld id="{645BC52C-6C55-4B8D-9056-27A60822BA68}" type="datetimeFigureOut">
              <a:rPr lang="ru-RU" smtClean="0"/>
              <a:t>15.06.2021</a:t>
            </a:fld>
            <a:endParaRPr lang="ru-RU"/>
          </a:p>
        </p:txBody>
      </p:sp>
      <p:sp>
        <p:nvSpPr>
          <p:cNvPr id="6" name="Нижний колонтитул 5">
            <a:extLst>
              <a:ext uri="{FF2B5EF4-FFF2-40B4-BE49-F238E27FC236}">
                <a16:creationId xmlns="" xmlns:a16="http://schemas.microsoft.com/office/drawing/2014/main" id="{69403B59-67F4-461A-9479-3EF913A79B7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2BC55BF8-E13B-4561-9973-00FCD78621D2}"/>
              </a:ext>
            </a:extLst>
          </p:cNvPr>
          <p:cNvSpPr>
            <a:spLocks noGrp="1"/>
          </p:cNvSpPr>
          <p:nvPr>
            <p:ph type="sldNum" sz="quarter" idx="12"/>
          </p:nvPr>
        </p:nvSpPr>
        <p:spPr/>
        <p:txBody>
          <a:bodyPr/>
          <a:lstStyle/>
          <a:p>
            <a:fld id="{86F014FA-17E0-43FE-8483-B8B640011506}" type="slidenum">
              <a:rPr lang="ru-RU" smtClean="0"/>
              <a:t>‹#›</a:t>
            </a:fld>
            <a:endParaRPr lang="ru-RU"/>
          </a:p>
        </p:txBody>
      </p:sp>
    </p:spTree>
    <p:extLst>
      <p:ext uri="{BB962C8B-B14F-4D97-AF65-F5344CB8AC3E}">
        <p14:creationId xmlns:p14="http://schemas.microsoft.com/office/powerpoint/2010/main" val="172488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48876A6-7C5B-461F-ACF3-C5F51D41D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47D4C026-09B1-4699-92FA-F88179B533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4D3A12C-808B-49D3-B925-F8EFDE981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BC52C-6C55-4B8D-9056-27A60822BA68}" type="datetimeFigureOut">
              <a:rPr lang="ru-RU" smtClean="0"/>
              <a:t>15.06.2021</a:t>
            </a:fld>
            <a:endParaRPr lang="ru-RU"/>
          </a:p>
        </p:txBody>
      </p:sp>
      <p:sp>
        <p:nvSpPr>
          <p:cNvPr id="5" name="Нижний колонтитул 4">
            <a:extLst>
              <a:ext uri="{FF2B5EF4-FFF2-40B4-BE49-F238E27FC236}">
                <a16:creationId xmlns="" xmlns:a16="http://schemas.microsoft.com/office/drawing/2014/main" id="{0F5D303A-9283-47A1-8692-AF366E7E9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D39CEBFB-0BDA-4700-AA94-855075563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014FA-17E0-43FE-8483-B8B640011506}" type="slidenum">
              <a:rPr lang="ru-RU" smtClean="0"/>
              <a:t>‹#›</a:t>
            </a:fld>
            <a:endParaRPr lang="ru-RU"/>
          </a:p>
        </p:txBody>
      </p:sp>
    </p:spTree>
    <p:extLst>
      <p:ext uri="{BB962C8B-B14F-4D97-AF65-F5344CB8AC3E}">
        <p14:creationId xmlns:p14="http://schemas.microsoft.com/office/powerpoint/2010/main" val="1923472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8B677FB-A40D-45D1-89FF-E9F2AEB0B1B9}"/>
              </a:ext>
            </a:extLst>
          </p:cNvPr>
          <p:cNvSpPr txBox="1"/>
          <p:nvPr/>
        </p:nvSpPr>
        <p:spPr>
          <a:xfrm>
            <a:off x="849086" y="865414"/>
            <a:ext cx="10744200" cy="5262979"/>
          </a:xfrm>
          <a:prstGeom prst="rect">
            <a:avLst/>
          </a:prstGeom>
          <a:noFill/>
        </p:spPr>
        <p:txBody>
          <a:bodyPr wrap="square" rtlCol="0">
            <a:spAutoFit/>
          </a:bodyPr>
          <a:lstStyle/>
          <a:p>
            <a:pPr algn="ctr"/>
            <a:r>
              <a:rPr lang="ru-RU" sz="2800" b="1" dirty="0"/>
              <a:t>Представляем Вашему вниманию библиографический обзор книг для студентов-стоматологов.</a:t>
            </a:r>
            <a:endParaRPr lang="ru-RU" sz="2000" dirty="0"/>
          </a:p>
          <a:p>
            <a:pPr algn="ctr"/>
            <a:endParaRPr lang="ru-RU" sz="2000" b="1" dirty="0"/>
          </a:p>
          <a:p>
            <a:pPr algn="ctr"/>
            <a:endParaRPr lang="ru-RU" sz="2000" b="1" dirty="0"/>
          </a:p>
          <a:p>
            <a:pPr algn="ctr"/>
            <a:endParaRPr lang="ru-RU" sz="2000" b="1" dirty="0"/>
          </a:p>
          <a:p>
            <a:pPr algn="ctr"/>
            <a:r>
              <a:rPr lang="ru-RU" sz="2400" dirty="0"/>
              <a:t>Заболевания зубов являются наиболее распространёнными болезнями человека. По статистическим данным, более 90% населения земного шара страдает болезнями зубов. Столь значительное распространение этого недуга ставит перед органами здравоохранения задачи, направленные на разработку мер профилактики возникновения болезней зубов, совершенствование методов лечения, изучение причин, порождающих эти заболевания.</a:t>
            </a:r>
          </a:p>
          <a:p>
            <a:pPr algn="ctr"/>
            <a:endParaRPr lang="ru-RU" sz="2800" b="1" dirty="0"/>
          </a:p>
          <a:p>
            <a:pPr algn="ctr"/>
            <a:endParaRPr lang="ru-RU" sz="2800" b="1" dirty="0"/>
          </a:p>
          <a:p>
            <a:pPr algn="ctr"/>
            <a:endParaRPr lang="ru-RU" sz="2000" dirty="0"/>
          </a:p>
        </p:txBody>
      </p:sp>
    </p:spTree>
    <p:extLst>
      <p:ext uri="{BB962C8B-B14F-4D97-AF65-F5344CB8AC3E}">
        <p14:creationId xmlns:p14="http://schemas.microsoft.com/office/powerpoint/2010/main" val="97357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ed-press.ru/upload/iblock/e25/376_Zabolevanija_parodonta_sMakeevah.jpg">
            <a:extLst>
              <a:ext uri="{FF2B5EF4-FFF2-40B4-BE49-F238E27FC236}">
                <a16:creationId xmlns="" xmlns:a16="http://schemas.microsoft.com/office/drawing/2014/main" id="{457C9F87-08EF-4595-ACB2-4B1DFD380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58" y="865415"/>
            <a:ext cx="3706585" cy="55272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48C67D0B-C14C-4872-ACEE-2366ED0A8AE5}"/>
              </a:ext>
            </a:extLst>
          </p:cNvPr>
          <p:cNvSpPr txBox="1"/>
          <p:nvPr/>
        </p:nvSpPr>
        <p:spPr>
          <a:xfrm>
            <a:off x="4898571" y="1461407"/>
            <a:ext cx="6906987" cy="5324535"/>
          </a:xfrm>
          <a:prstGeom prst="rect">
            <a:avLst/>
          </a:prstGeom>
          <a:noFill/>
        </p:spPr>
        <p:txBody>
          <a:bodyPr wrap="square" rtlCol="0">
            <a:spAutoFit/>
          </a:bodyPr>
          <a:lstStyle/>
          <a:p>
            <a:pPr algn="just"/>
            <a:r>
              <a:rPr lang="ru-RU" sz="2000" b="1" dirty="0"/>
              <a:t>616.31 З-125 Заболевания пародонта : руководство к практическим занятиям по терапевтической стоматологии для студентов 4 </a:t>
            </a:r>
            <a:r>
              <a:rPr lang="ru-RU" sz="2000" b="1" dirty="0" smtClean="0"/>
              <a:t>и</a:t>
            </a:r>
            <a:r>
              <a:rPr lang="en-US" sz="2000" b="1" dirty="0" smtClean="0"/>
              <a:t> </a:t>
            </a:r>
            <a:r>
              <a:rPr lang="ru-RU" sz="2000" b="1" dirty="0" smtClean="0"/>
              <a:t>5 </a:t>
            </a:r>
            <a:r>
              <a:rPr lang="ru-RU" sz="2000" b="1" dirty="0"/>
              <a:t>курсов стоматологических факультетов / И. М. Макеева, Т. В. Кудрявцева, А. И. Ерохин, А. В. Акулович. – Москва : МЕДпресс-информ, 2009. – 96 с. – </a:t>
            </a:r>
            <a:r>
              <a:rPr lang="en-US" sz="2000" b="1" dirty="0"/>
              <a:t>ISBN 5-98322-569-3.</a:t>
            </a:r>
            <a:endParaRPr lang="ru-RU" sz="2000" b="1" dirty="0"/>
          </a:p>
          <a:p>
            <a:pPr algn="just"/>
            <a:endParaRPr lang="ru-RU" sz="2000" b="1" dirty="0"/>
          </a:p>
          <a:p>
            <a:pPr algn="just"/>
            <a:endParaRPr lang="ru-RU" sz="2000" b="1" dirty="0"/>
          </a:p>
          <a:p>
            <a:pPr algn="just"/>
            <a:r>
              <a:rPr lang="ru-RU" sz="2000" dirty="0"/>
              <a:t>     Руководство предназначено для самостоятельной подготовки студентов 4 и 5 курсов по разделу «Заболевания пародонта». В настоящем издании представлены сведения по этиопатогенезу заболеваний пародонта, рассмотрены основные диагностические критерии и систематизированы современные методы лечения заболеваний пародонта. </a:t>
            </a:r>
            <a:endParaRPr lang="en-US" sz="2000" dirty="0"/>
          </a:p>
          <a:p>
            <a:pPr algn="just"/>
            <a:endParaRPr lang="en-US" sz="2000" b="1" dirty="0"/>
          </a:p>
          <a:p>
            <a:pPr algn="just"/>
            <a:endParaRPr lang="en-US" sz="2000" b="1" dirty="0"/>
          </a:p>
          <a:p>
            <a:pPr algn="just"/>
            <a:r>
              <a:rPr lang="ru-RU" sz="2000" b="1" dirty="0"/>
              <a:t>  </a:t>
            </a:r>
          </a:p>
        </p:txBody>
      </p:sp>
    </p:spTree>
    <p:extLst>
      <p:ext uri="{BB962C8B-B14F-4D97-AF65-F5344CB8AC3E}">
        <p14:creationId xmlns:p14="http://schemas.microsoft.com/office/powerpoint/2010/main" val="56195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kidka-volgograd.ru/images/prodacts/sourse/61721/61721830_endodontiya-uchebnoe-posobie-geotar-media.jpg">
            <a:extLst>
              <a:ext uri="{FF2B5EF4-FFF2-40B4-BE49-F238E27FC236}">
                <a16:creationId xmlns="" xmlns:a16="http://schemas.microsoft.com/office/drawing/2014/main" id="{6EB28FAE-916D-4CD4-B6F5-68DA2DDE8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37" y="857250"/>
            <a:ext cx="3706584" cy="53476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6A36E587-4CA0-4E3C-A2AB-9CDAACD53488}"/>
              </a:ext>
            </a:extLst>
          </p:cNvPr>
          <p:cNvSpPr txBox="1"/>
          <p:nvPr/>
        </p:nvSpPr>
        <p:spPr>
          <a:xfrm>
            <a:off x="4767943" y="742950"/>
            <a:ext cx="7070271" cy="5989074"/>
          </a:xfrm>
          <a:prstGeom prst="rect">
            <a:avLst/>
          </a:prstGeom>
          <a:noFill/>
        </p:spPr>
        <p:txBody>
          <a:bodyPr wrap="square" rtlCol="0">
            <a:spAutoFit/>
          </a:bodyPr>
          <a:lstStyle/>
          <a:p>
            <a:pPr algn="just"/>
            <a:r>
              <a:rPr lang="ru-RU" sz="2000" b="1" dirty="0"/>
              <a:t>    616.31 Б-175 Базикян, Э. А. Эндодонтия : учебное пособие / Э. А. Базикян, Л. В. Волчкова, Г. И. Лукина </a:t>
            </a:r>
            <a:r>
              <a:rPr lang="en-US" sz="2000" b="1" dirty="0" smtClean="0"/>
              <a:t>;</a:t>
            </a:r>
            <a:r>
              <a:rPr lang="ru-RU" sz="2000" b="1" dirty="0" smtClean="0"/>
              <a:t> </a:t>
            </a:r>
            <a:r>
              <a:rPr lang="ru-RU" sz="2000" b="1" dirty="0"/>
              <a:t>под общей редакцией профессора Э. А. Базикяна. – Москва : ГЭОТАР-Медиа, 2016. – 160 с. : ил. – </a:t>
            </a:r>
            <a:r>
              <a:rPr lang="en-US" sz="2000" b="1" dirty="0"/>
              <a:t>ISBN 978-5-9704-3557-1.</a:t>
            </a:r>
          </a:p>
          <a:p>
            <a:pPr algn="just"/>
            <a:endParaRPr lang="en-US" sz="2000" b="1" dirty="0"/>
          </a:p>
          <a:p>
            <a:pPr algn="just"/>
            <a:endParaRPr lang="en-US" sz="2000" b="1" dirty="0"/>
          </a:p>
          <a:p>
            <a:pPr algn="just"/>
            <a:r>
              <a:rPr lang="ru-RU" sz="2000" dirty="0"/>
              <a:t>    В  учебном пособии последовательно и полно отражены научные и методологические принципы, заложенные в федеральном государственном образовательном стандарте третьего поколения.</a:t>
            </a:r>
          </a:p>
          <a:p>
            <a:pPr algn="just"/>
            <a:r>
              <a:rPr lang="ru-RU" sz="2000" dirty="0"/>
              <a:t>    Пособие содержит современные сведения по эндодонтии. Подробно изложены анатомо-топографическое строение полости зуба в различных группах зубов, классификация эндодонтических инструментов и их применение по расширению корневых каналов. Детально перечислены материалы и способы пломбирования корневых каналов, рассмотрены ошибки и осложнения при эндодонтическом лечении. Включены задания для контроля исходного уровня знаний и усвоения изложенного материала. </a:t>
            </a:r>
            <a:r>
              <a:rPr lang="ru-RU" sz="2000" b="1" dirty="0"/>
              <a:t>  </a:t>
            </a:r>
          </a:p>
        </p:txBody>
      </p:sp>
    </p:spTree>
    <p:extLst>
      <p:ext uri="{BB962C8B-B14F-4D97-AF65-F5344CB8AC3E}">
        <p14:creationId xmlns:p14="http://schemas.microsoft.com/office/powerpoint/2010/main" val="355335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olea.com.ua/sites/default/files/bolezni-parodonta-lechenie.jpg">
            <a:extLst>
              <a:ext uri="{FF2B5EF4-FFF2-40B4-BE49-F238E27FC236}">
                <a16:creationId xmlns="" xmlns:a16="http://schemas.microsoft.com/office/drawing/2014/main" id="{BA2649AD-CB11-4F07-AC9A-D304EFD31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0" y="735466"/>
            <a:ext cx="4680908" cy="53870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57CD0C45-DD94-45E0-BD88-35CFC97207B9}"/>
              </a:ext>
            </a:extLst>
          </p:cNvPr>
          <p:cNvSpPr txBox="1"/>
          <p:nvPr/>
        </p:nvSpPr>
        <p:spPr>
          <a:xfrm>
            <a:off x="4718958" y="865414"/>
            <a:ext cx="7021286" cy="5324535"/>
          </a:xfrm>
          <a:prstGeom prst="rect">
            <a:avLst/>
          </a:prstGeom>
          <a:noFill/>
        </p:spPr>
        <p:txBody>
          <a:bodyPr wrap="square" rtlCol="0">
            <a:spAutoFit/>
          </a:bodyPr>
          <a:lstStyle/>
          <a:p>
            <a:pPr algn="just"/>
            <a:r>
              <a:rPr lang="ru-RU" sz="2000" b="1" dirty="0"/>
              <a:t>616.31 Б-792 Болезни пародонта. Лечение. Преподавание раздела в системе модулей : учебное пособие / под редакцией профессора О. О. Янушевича. – Москва : Практическая медицина, 2014. – 180 с. : ил. – </a:t>
            </a:r>
            <a:r>
              <a:rPr lang="en-US" sz="2000" b="1" dirty="0"/>
              <a:t>ISBN 978-5-98811-245-7.</a:t>
            </a:r>
          </a:p>
          <a:p>
            <a:pPr algn="just"/>
            <a:endParaRPr lang="en-US" sz="2000" b="1" dirty="0"/>
          </a:p>
          <a:p>
            <a:pPr algn="just"/>
            <a:endParaRPr lang="en-US" sz="2000" b="1" dirty="0"/>
          </a:p>
          <a:p>
            <a:pPr algn="just"/>
            <a:r>
              <a:rPr lang="ru-RU" sz="2000" dirty="0"/>
              <a:t>    В учебном пособии представлена информация по содержанию образования в рамках ФГОС ВПО третьего поколения, о модульной системе преподавания, о роли преподавателя в данной системе; показаны преимущества и недостатки обучения в системе модулей; подробно расписана структура модуля в общем и представлена модули раздела «Болезни пародонта. Лечение. Преподавание раздела в системе модулей». Данное пособие позволит повысить качество и эффективность обучения в рамках вузовского и послевузовского компонента ФПДО.</a:t>
            </a:r>
            <a:r>
              <a:rPr lang="ru-RU" sz="2000" b="1" dirty="0"/>
              <a:t>  </a:t>
            </a:r>
          </a:p>
        </p:txBody>
      </p:sp>
    </p:spTree>
    <p:extLst>
      <p:ext uri="{BB962C8B-B14F-4D97-AF65-F5344CB8AC3E}">
        <p14:creationId xmlns:p14="http://schemas.microsoft.com/office/powerpoint/2010/main" val="170525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oblstomat48.ru/image/monograf.jpg">
            <a:extLst>
              <a:ext uri="{FF2B5EF4-FFF2-40B4-BE49-F238E27FC236}">
                <a16:creationId xmlns="" xmlns:a16="http://schemas.microsoft.com/office/drawing/2014/main" id="{22CA7BF9-5333-4472-AED4-6EE4CA139D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186" y="702129"/>
            <a:ext cx="3984171" cy="5543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C52DA44C-0F7A-4591-A01A-1AF7EC22285D}"/>
              </a:ext>
            </a:extLst>
          </p:cNvPr>
          <p:cNvSpPr txBox="1"/>
          <p:nvPr/>
        </p:nvSpPr>
        <p:spPr>
          <a:xfrm>
            <a:off x="4931229" y="253093"/>
            <a:ext cx="6825342" cy="6247864"/>
          </a:xfrm>
          <a:prstGeom prst="rect">
            <a:avLst/>
          </a:prstGeom>
          <a:noFill/>
        </p:spPr>
        <p:txBody>
          <a:bodyPr wrap="square" rtlCol="0">
            <a:spAutoFit/>
          </a:bodyPr>
          <a:lstStyle/>
          <a:p>
            <a:pPr algn="just"/>
            <a:r>
              <a:rPr lang="ru-RU" sz="2000" b="1" dirty="0"/>
              <a:t>616.31 О-962 Ошибки и осложнения в стоматологии : монография / И. Э. Есауленко, Л. И. Летникова, Д. Ю. Харитонов, И. В. Фомичев. – </a:t>
            </a:r>
            <a:r>
              <a:rPr lang="ru-RU" sz="2000" b="1" dirty="0" smtClean="0"/>
              <a:t>Воронеж</a:t>
            </a:r>
            <a:r>
              <a:rPr lang="en-US" sz="2000" b="1" dirty="0" smtClean="0"/>
              <a:t> </a:t>
            </a:r>
            <a:r>
              <a:rPr lang="ru-RU" sz="2000" b="1" dirty="0" smtClean="0"/>
              <a:t>; Липецк</a:t>
            </a:r>
            <a:r>
              <a:rPr lang="ru-RU" sz="2000" b="1" dirty="0"/>
              <a:t>, 2014. – 240 с. : ил.</a:t>
            </a:r>
          </a:p>
          <a:p>
            <a:pPr algn="just"/>
            <a:endParaRPr lang="ru-RU" sz="2000" b="1" dirty="0"/>
          </a:p>
          <a:p>
            <a:pPr algn="just"/>
            <a:r>
              <a:rPr lang="ru-RU" sz="2000" dirty="0"/>
              <a:t>    На современном этапе развития стоматологии актуальным является выявление основных причин, способствующих возникновению осложнений и врачебных ошибок при лечении стоматологических заболеваний, а также оптимизация качества стоматологической помощи на основе анализа осложнений и врачебных ошибок, допущенных врачами при терапевтическом, хирургическом и ортопедическом лечении стоматологических больных.</a:t>
            </a:r>
          </a:p>
          <a:p>
            <a:pPr algn="just"/>
            <a:r>
              <a:rPr lang="ru-RU" sz="2000" dirty="0"/>
              <a:t>   Внедрение новых инновационных технологий в разных разделах стоматологии, предполагает изменения в протоколах ведения больных, составления плана диагностических и лечебных мероприятий, внедрения инновационного оборудования, что диктует совершенствование учебно-педагогических образовательных программ для стоматологов. </a:t>
            </a:r>
            <a:r>
              <a:rPr lang="ru-RU" sz="2000" b="1" dirty="0"/>
              <a:t> </a:t>
            </a:r>
          </a:p>
        </p:txBody>
      </p:sp>
    </p:spTree>
    <p:extLst>
      <p:ext uri="{BB962C8B-B14F-4D97-AF65-F5344CB8AC3E}">
        <p14:creationId xmlns:p14="http://schemas.microsoft.com/office/powerpoint/2010/main" val="1219105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41C09D9-49FC-4CD6-8CCE-77C53501C1F2}"/>
              </a:ext>
            </a:extLst>
          </p:cNvPr>
          <p:cNvSpPr txBox="1"/>
          <p:nvPr/>
        </p:nvSpPr>
        <p:spPr>
          <a:xfrm>
            <a:off x="5478235" y="661307"/>
            <a:ext cx="5992585" cy="5324535"/>
          </a:xfrm>
          <a:prstGeom prst="rect">
            <a:avLst/>
          </a:prstGeom>
          <a:noFill/>
        </p:spPr>
        <p:txBody>
          <a:bodyPr wrap="square" rtlCol="0">
            <a:spAutoFit/>
          </a:bodyPr>
          <a:lstStyle/>
          <a:p>
            <a:pPr algn="just"/>
            <a:r>
              <a:rPr lang="ru-RU" sz="2000" b="1" dirty="0"/>
              <a:t>616.31 М-534 Местное обезболивание в стоматологии : монография / Б. Р. Шумилович, Н. Л. Елькова, О. В. Серикова </a:t>
            </a:r>
            <a:r>
              <a:rPr lang="en-US" sz="2000" b="1" dirty="0" smtClean="0"/>
              <a:t>[</a:t>
            </a:r>
            <a:r>
              <a:rPr lang="ru-RU" sz="2000" b="1" dirty="0" smtClean="0"/>
              <a:t>и </a:t>
            </a:r>
            <a:r>
              <a:rPr lang="ru-RU" sz="2000" b="1" dirty="0"/>
              <a:t>др.</a:t>
            </a:r>
            <a:r>
              <a:rPr lang="en-US" sz="2000" b="1" dirty="0"/>
              <a:t>]</a:t>
            </a:r>
            <a:r>
              <a:rPr lang="ru-RU" sz="2000" b="1" dirty="0"/>
              <a:t>. – Воронеж : ВГМУ, 2020. – 144 с. – </a:t>
            </a:r>
            <a:r>
              <a:rPr lang="en-US" sz="2000" b="1" dirty="0"/>
              <a:t>ISBN 978-5-905181-33-8.</a:t>
            </a:r>
            <a:endParaRPr lang="ru-RU" sz="2000" b="1" dirty="0"/>
          </a:p>
          <a:p>
            <a:pPr algn="just"/>
            <a:endParaRPr lang="ru-RU" sz="2000" b="1" dirty="0"/>
          </a:p>
          <a:p>
            <a:pPr algn="just"/>
            <a:endParaRPr lang="ru-RU" sz="2000" b="1" dirty="0"/>
          </a:p>
          <a:p>
            <a:pPr algn="just"/>
            <a:r>
              <a:rPr lang="ru-RU" sz="2000" dirty="0"/>
              <a:t>    В монографии представлены основные сведения, необходимые для понимания методик современной стоматологической анестезии, отражены также исторические пути эволюции и теоретические аспекты предмета.</a:t>
            </a:r>
          </a:p>
          <a:p>
            <a:pPr algn="just"/>
            <a:r>
              <a:rPr lang="ru-RU" sz="2000" dirty="0"/>
              <a:t>    Приведена общая характеристика методов и средств местной анестезии в современной стоматологии и их классификация.</a:t>
            </a:r>
          </a:p>
          <a:p>
            <a:pPr algn="just"/>
            <a:r>
              <a:rPr lang="ru-RU" sz="2000" dirty="0"/>
              <a:t>    Представлены также компьютеризированные технологии и инструментарий для местной анестезии в стоматологии. </a:t>
            </a:r>
            <a:r>
              <a:rPr lang="ru-RU" sz="2000" b="1" dirty="0"/>
              <a:t>  </a:t>
            </a:r>
          </a:p>
        </p:txBody>
      </p:sp>
      <p:pic>
        <p:nvPicPr>
          <p:cNvPr id="4" name="Рисунок 3">
            <a:extLst>
              <a:ext uri="{FF2B5EF4-FFF2-40B4-BE49-F238E27FC236}">
                <a16:creationId xmlns="" xmlns:a16="http://schemas.microsoft.com/office/drawing/2014/main" id="{33D37739-16D9-49C0-9685-776094D7552F}"/>
              </a:ext>
            </a:extLst>
          </p:cNvPr>
          <p:cNvPicPr>
            <a:picLocks noChangeAspect="1"/>
          </p:cNvPicPr>
          <p:nvPr/>
        </p:nvPicPr>
        <p:blipFill>
          <a:blip r:embed="rId2"/>
          <a:stretch>
            <a:fillRect/>
          </a:stretch>
        </p:blipFill>
        <p:spPr>
          <a:xfrm>
            <a:off x="860895" y="636900"/>
            <a:ext cx="3736044" cy="5300128"/>
          </a:xfrm>
          <a:prstGeom prst="rect">
            <a:avLst/>
          </a:prstGeom>
        </p:spPr>
      </p:pic>
    </p:spTree>
    <p:extLst>
      <p:ext uri="{BB962C8B-B14F-4D97-AF65-F5344CB8AC3E}">
        <p14:creationId xmlns:p14="http://schemas.microsoft.com/office/powerpoint/2010/main" val="378717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D45C037-121E-4145-A43A-856FF78D5D25}"/>
              </a:ext>
            </a:extLst>
          </p:cNvPr>
          <p:cNvSpPr txBox="1"/>
          <p:nvPr/>
        </p:nvSpPr>
        <p:spPr>
          <a:xfrm>
            <a:off x="5078186" y="604157"/>
            <a:ext cx="6735535" cy="5632311"/>
          </a:xfrm>
          <a:prstGeom prst="rect">
            <a:avLst/>
          </a:prstGeom>
          <a:noFill/>
        </p:spPr>
        <p:txBody>
          <a:bodyPr wrap="square" rtlCol="0">
            <a:spAutoFit/>
          </a:bodyPr>
          <a:lstStyle/>
          <a:p>
            <a:pPr algn="just"/>
            <a:r>
              <a:rPr lang="ru-RU" sz="2000" b="1" dirty="0"/>
              <a:t>616.31 С-327 Серикова, О. В. Современные средства и методы местной анестезии в терапевтической стоматологии / О. В. Серикова, М. А. Губин, Б. Р. Шумилович. – Воронеж : Роза ветров, 2016. – 158 с. – </a:t>
            </a:r>
            <a:r>
              <a:rPr lang="en-US" sz="2000" b="1" dirty="0"/>
              <a:t>ISBN 978-5-905181-25-2.</a:t>
            </a:r>
          </a:p>
          <a:p>
            <a:pPr algn="just"/>
            <a:endParaRPr lang="en-US" sz="2000" b="1" dirty="0"/>
          </a:p>
          <a:p>
            <a:pPr algn="just"/>
            <a:endParaRPr lang="en-US" sz="2000" b="1" dirty="0"/>
          </a:p>
          <a:p>
            <a:pPr algn="just"/>
            <a:r>
              <a:rPr lang="ru-RU" sz="2000" dirty="0"/>
              <a:t>    В монографии представлены основные сведения, необходимые студентам стоматологических факультетов и практическим врачам-стоматологам для освоения методик местной анестезии.</a:t>
            </a:r>
          </a:p>
          <a:p>
            <a:pPr algn="just"/>
            <a:r>
              <a:rPr lang="ru-RU" sz="2000" dirty="0"/>
              <a:t>    Отражены исторические пути эволюции и теоретические аспекты метода. </a:t>
            </a:r>
          </a:p>
          <a:p>
            <a:pPr algn="just"/>
            <a:r>
              <a:rPr lang="ru-RU" sz="2000" dirty="0"/>
              <a:t>    Приведена общая характеристика методов и средств местного обезболивания в современной стоматологии, представлена классификация методов местной анестезии в терапевтической стоматологии с подробным освещением современных технологий и инструментария.</a:t>
            </a:r>
          </a:p>
        </p:txBody>
      </p:sp>
      <p:pic>
        <p:nvPicPr>
          <p:cNvPr id="3" name="Рисунок 2">
            <a:extLst>
              <a:ext uri="{FF2B5EF4-FFF2-40B4-BE49-F238E27FC236}">
                <a16:creationId xmlns="" xmlns:a16="http://schemas.microsoft.com/office/drawing/2014/main" id="{02292879-27AA-412E-BCE6-26E55CBCD357}"/>
              </a:ext>
            </a:extLst>
          </p:cNvPr>
          <p:cNvPicPr>
            <a:picLocks noChangeAspect="1"/>
          </p:cNvPicPr>
          <p:nvPr/>
        </p:nvPicPr>
        <p:blipFill>
          <a:blip r:embed="rId2"/>
          <a:stretch>
            <a:fillRect/>
          </a:stretch>
        </p:blipFill>
        <p:spPr>
          <a:xfrm>
            <a:off x="316515" y="739832"/>
            <a:ext cx="3945242" cy="5496635"/>
          </a:xfrm>
          <a:prstGeom prst="rect">
            <a:avLst/>
          </a:prstGeom>
        </p:spPr>
      </p:pic>
    </p:spTree>
    <p:extLst>
      <p:ext uri="{BB962C8B-B14F-4D97-AF65-F5344CB8AC3E}">
        <p14:creationId xmlns:p14="http://schemas.microsoft.com/office/powerpoint/2010/main" val="360821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65FC20B-EAC5-433A-A7E9-BFB4245102CE}"/>
              </a:ext>
            </a:extLst>
          </p:cNvPr>
          <p:cNvSpPr txBox="1"/>
          <p:nvPr/>
        </p:nvSpPr>
        <p:spPr>
          <a:xfrm>
            <a:off x="3190752" y="764772"/>
            <a:ext cx="6485263" cy="830997"/>
          </a:xfrm>
          <a:prstGeom prst="rect">
            <a:avLst/>
          </a:prstGeom>
          <a:noFill/>
        </p:spPr>
        <p:txBody>
          <a:bodyPr wrap="square" rtlCol="0">
            <a:spAutoFit/>
          </a:bodyPr>
          <a:lstStyle/>
          <a:p>
            <a:pPr algn="just"/>
            <a:r>
              <a:rPr lang="ru-RU" sz="4800" b="1" dirty="0"/>
              <a:t>Спасибо за внимание!</a:t>
            </a:r>
          </a:p>
        </p:txBody>
      </p:sp>
      <p:sp>
        <p:nvSpPr>
          <p:cNvPr id="3" name="TextBox 2">
            <a:extLst>
              <a:ext uri="{FF2B5EF4-FFF2-40B4-BE49-F238E27FC236}">
                <a16:creationId xmlns="" xmlns:a16="http://schemas.microsoft.com/office/drawing/2014/main" id="{FBB0DC69-0111-4F54-A7C3-8C4839E89813}"/>
              </a:ext>
            </a:extLst>
          </p:cNvPr>
          <p:cNvSpPr txBox="1"/>
          <p:nvPr/>
        </p:nvSpPr>
        <p:spPr>
          <a:xfrm>
            <a:off x="877330" y="2445865"/>
            <a:ext cx="10387131" cy="646331"/>
          </a:xfrm>
          <a:prstGeom prst="rect">
            <a:avLst/>
          </a:prstGeom>
          <a:noFill/>
        </p:spPr>
        <p:txBody>
          <a:bodyPr wrap="square" rtlCol="0">
            <a:spAutoFit/>
          </a:bodyPr>
          <a:lstStyle/>
          <a:p>
            <a:pPr algn="just"/>
            <a:r>
              <a:rPr lang="ru-RU" sz="3600" dirty="0"/>
              <a:t>Книги, представленные в обзоре, находятся в к</a:t>
            </a:r>
            <a:r>
              <a:rPr lang="ru-RU" sz="3600" dirty="0" smtClean="0"/>
              <a:t>. 22</a:t>
            </a:r>
            <a:r>
              <a:rPr lang="ru-RU" sz="3600" dirty="0"/>
              <a:t>.</a:t>
            </a:r>
          </a:p>
        </p:txBody>
      </p:sp>
      <p:sp>
        <p:nvSpPr>
          <p:cNvPr id="4" name="TextBox 3">
            <a:extLst>
              <a:ext uri="{FF2B5EF4-FFF2-40B4-BE49-F238E27FC236}">
                <a16:creationId xmlns="" xmlns:a16="http://schemas.microsoft.com/office/drawing/2014/main" id="{3921799D-05F4-4507-9914-7BA92E4ABD8A}"/>
              </a:ext>
            </a:extLst>
          </p:cNvPr>
          <p:cNvSpPr txBox="1"/>
          <p:nvPr/>
        </p:nvSpPr>
        <p:spPr>
          <a:xfrm>
            <a:off x="789709" y="4588625"/>
            <a:ext cx="10964487" cy="1077218"/>
          </a:xfrm>
          <a:prstGeom prst="rect">
            <a:avLst/>
          </a:prstGeom>
          <a:noFill/>
        </p:spPr>
        <p:txBody>
          <a:bodyPr wrap="square" rtlCol="0">
            <a:spAutoFit/>
          </a:bodyPr>
          <a:lstStyle/>
          <a:p>
            <a:pPr algn="ctr"/>
            <a:r>
              <a:rPr lang="ru-RU" sz="3200" dirty="0"/>
              <a:t>Обзор подготовила зав. сектором отдела обслуживания печатными изданиями и фондохранения Воронина И. П. </a:t>
            </a:r>
          </a:p>
        </p:txBody>
      </p:sp>
    </p:spTree>
    <p:extLst>
      <p:ext uri="{BB962C8B-B14F-4D97-AF65-F5344CB8AC3E}">
        <p14:creationId xmlns:p14="http://schemas.microsoft.com/office/powerpoint/2010/main" val="3656267521"/>
      </p:ext>
    </p:extLst>
  </p:cSld>
  <p:clrMapOvr>
    <a:masterClrMapping/>
  </p:clrMapOvr>
</p:sld>
</file>

<file path=ppt/theme/theme1.xml><?xml version="1.0" encoding="utf-8"?>
<a:theme xmlns:a="http://schemas.openxmlformats.org/drawingml/2006/main" name="Тема Office">
  <a:themeElements>
    <a:clrScheme name="Другая 6">
      <a:dk1>
        <a:sysClr val="windowText" lastClr="000000"/>
      </a:dk1>
      <a:lt1>
        <a:sysClr val="window" lastClr="FFFFFF"/>
      </a:lt1>
      <a:dk2>
        <a:srgbClr val="44546A"/>
      </a:dk2>
      <a:lt2>
        <a:srgbClr val="E7E6E6"/>
      </a:lt2>
      <a:accent1>
        <a:srgbClr val="4472C4"/>
      </a:accent1>
      <a:accent2>
        <a:srgbClr val="ED7D31"/>
      </a:accent2>
      <a:accent3>
        <a:srgbClr val="9CC3E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800</Words>
  <Application>Microsoft Office PowerPoint</Application>
  <PresentationFormat>Широкоэкранный</PresentationFormat>
  <Paragraphs>41</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Соколаев Андрей</dc:creator>
  <cp:lastModifiedBy>User2</cp:lastModifiedBy>
  <cp:revision>42</cp:revision>
  <dcterms:created xsi:type="dcterms:W3CDTF">2021-04-19T20:24:06Z</dcterms:created>
  <dcterms:modified xsi:type="dcterms:W3CDTF">2021-06-15T11:19:41Z</dcterms:modified>
</cp:coreProperties>
</file>