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2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St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47" autoAdjust="0"/>
    <p:restoredTop sz="94660"/>
  </p:normalViewPr>
  <p:slideViewPr>
    <p:cSldViewPr>
      <p:cViewPr varScale="1">
        <p:scale>
          <a:sx n="63" d="100"/>
          <a:sy n="63" d="100"/>
        </p:scale>
        <p:origin x="-12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6D3B-7928-49FB-82CB-4011D017397A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717F-49A8-47AE-A324-BF4132EB9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er.AUST\&#1056;&#1072;&#1073;&#1086;&#1095;&#1080;&#1081;%20&#1089;&#1090;&#1086;&#1083;\&#1052;&#1086;&#1094;&#1072;&#1088;&#1090;%20&#1042;.%20&#1040;.%20-%20&#1052;&#1077;&#1083;&#1086;&#1076;&#1080;&#1103;%20&#1089;&#1083;&#1105;&#1079;.mp3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er.AUST\&#1056;&#1072;&#1073;&#1086;&#1095;&#1080;&#1081;%20&#1089;&#1090;&#1086;&#1083;\dc5445350e5ca5f39f8388c591499c66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357454"/>
          </a:xfr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InflateTop">
              <a:avLst>
                <a:gd name="adj" fmla="val 45613"/>
              </a:avLst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 помнить страшно, и забыть нельзя…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1941 – 1945 гг.</a:t>
            </a:r>
            <a:endParaRPr lang="ru-RU" sz="4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8072494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286388"/>
            <a:ext cx="650084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Спасибо Всем, кто жизнь отдал,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За Русь родную, за свободу,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Кто страх забыл и воевал,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Служа  любимому народу.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400552" cy="1714512"/>
          </a:xfrm>
        </p:spPr>
        <p:txBody>
          <a:bodyPr>
            <a:prstTxWarp prst="textSlantUp">
              <a:avLst>
                <a:gd name="adj" fmla="val 51385"/>
              </a:avLst>
            </a:prstTxWarp>
            <a:normAutofit/>
          </a:bodyPr>
          <a:lstStyle/>
          <a:p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Бурденко Н. Н. Письма хирургам фронтов о пенициллине / Н. Н. Бурденко. – Москва</a:t>
            </a:r>
            <a:r>
              <a:rPr lang="ru-RU" sz="1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1945. – 68 с.</a:t>
            </a:r>
            <a:endParaRPr lang="ru-RU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636"/>
            <a:ext cx="8258204" cy="164307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За четыре года войны советские врачи овладели методами применения сульфамидных препаратов. Но в отношении пенициллина значительно отстали от союзников, так как , к  сожалению, не получали импортного препарата. Пенициллин начали применять еще в 1940 г.</a:t>
            </a:r>
            <a:endParaRPr lang="ru-RU" sz="1800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6147" name="Picture 3" descr="C:\Documents and Settings\User.AUST\Рабочий стол\102_PANA\P1020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787600" cy="460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7605">
            <a:off x="1350592" y="1971418"/>
            <a:ext cx="3436444" cy="280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0715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Медицинские работники в Отечественной войне : сборник / под ред. Б. Д. Петрова . – Москва, 1942. – 179 с.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3429000"/>
            <a:ext cx="4329114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ru-RU" sz="19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«     Мы должны организовать всестороннюю помощь Красной Армии, обеспечить усиленное пополнение ее рядов, обеспечить  ее снабжение всем необходимым, организовать быстрое продвижение транспортов с войсками и военными грузами, широкую помощь раненым».</a:t>
            </a:r>
          </a:p>
          <a:p>
            <a:pPr>
              <a:buNone/>
            </a:pPr>
            <a:r>
              <a:rPr lang="ru-RU" sz="19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                                            И. Сталин</a:t>
            </a:r>
            <a:endParaRPr lang="ru-RU" sz="19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C:\Documents and Settings\User.AUST\Рабочий стол\102_PANA\P1020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071966" cy="539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Рекомендательный список литературы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57298"/>
            <a:ext cx="4614866" cy="4429157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•Алиментарная дистрофия  и авитаминозы. Научные наблюдения за два года Отечественной войны. – Л., 1944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Вопросы хирургии войны, желудочной хирургии и урологии. – Горький 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 Засосов Р. А. Принципы оказания медицинской помощи при боевой </a:t>
            </a:r>
            <a:r>
              <a:rPr lang="ru-RU" sz="1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лор</a:t>
            </a: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– травме. – Киров, 1942.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Мельников А. В. Клиника газовой инфекции огнестрельных ран. – Москва, 1945.</a:t>
            </a:r>
          </a:p>
          <a:p>
            <a:pPr>
              <a:buFont typeface="Arial" charset="0"/>
              <a:buChar char="•"/>
            </a:pPr>
            <a:r>
              <a:rPr lang="ru-RU" sz="1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Неговский</a:t>
            </a: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В. А. опыт терапии состояний агонии и клинической смерти в войсковом районе. – Москва, 1945.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ru-RU" sz="1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Рауэр</a:t>
            </a: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 А. Э. Методы пластических операций мягких тканей лица после огнестрельных ранений. – Москва, 1945.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Шаргородский Л. Я. Основные осложнения при травмах и ранениях головного мозга и их лечение. – Ташкент, 1942.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478941">
            <a:off x="4735687" y="1558129"/>
            <a:ext cx="30718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4452">
            <a:off x="5472661" y="4276278"/>
            <a:ext cx="314327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496000" cy="57960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Не забывай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Кровавые закаты,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Когда в руинах был родимый край,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И как на землю падали солдаты,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Убитыми…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Живой, не забывай.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2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                                                  </a:t>
            </a:r>
            <a:br>
              <a:rPr lang="ru-RU" sz="22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        М. Михайлов</a:t>
            </a:r>
            <a:r>
              <a:rPr lang="ru-RU" sz="2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endParaRPr lang="ru-RU" sz="22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9066"/>
            <a:ext cx="3008313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214686"/>
            <a:ext cx="8429684" cy="364331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Моцарт В. А. - Мелодия слёз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78525" y="4910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428652"/>
            <a:ext cx="8929718" cy="7072362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Литература, представленная на виртуальной выставке, находится в музее редкой книги ВГМА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426" b="426"/>
          <a:stretch>
            <a:fillRect/>
          </a:stretch>
        </p:blipFill>
        <p:spPr bwMode="auto">
          <a:xfrm>
            <a:off x="2571736" y="3500438"/>
            <a:ext cx="3786214" cy="164307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571868" cy="357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714488"/>
            <a:ext cx="3000396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00240"/>
            <a:ext cx="2571768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636"/>
            <a:ext cx="6215074" cy="1857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57173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0"/>
            <a:ext cx="3000396" cy="171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3500438"/>
            <a:ext cx="2928926" cy="335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685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День победы. И в огнях салюта</a:t>
            </a:r>
            <a:b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Будто гром: запомните навек,</a:t>
            </a:r>
            <a:b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Что в сраженьях каждую минуту</a:t>
            </a:r>
            <a:b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Погибало десять человек.</a:t>
            </a:r>
            <a:r>
              <a:rPr lang="ru-RU" sz="14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4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ru-RU" sz="2400" b="1" i="1" cap="all" dirty="0" smtClean="0">
                <a:ln w="0">
                  <a:solidFill>
                    <a:srgbClr val="C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Э.Асадов</a:t>
            </a:r>
            <a:endParaRPr lang="ru-RU" sz="2400" b="1" i="1" cap="all" dirty="0">
              <a:ln w="0">
                <a:solidFill>
                  <a:srgbClr val="C00000"/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2857496"/>
            <a:ext cx="4071965" cy="371477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572000" y="2857496"/>
            <a:ext cx="4143404" cy="371477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571628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1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Мы, санитары, бывало, не спали, спасая бойцов под огнем.</a:t>
            </a:r>
            <a:br>
              <a:rPr lang="ru-RU" sz="1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</a:br>
            <a:r>
              <a:rPr lang="ru-RU" sz="1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Стреляли, ползали, бинтовали, лечили ночью и днем…</a:t>
            </a:r>
            <a:endParaRPr lang="ru-RU" sz="1800" i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357430"/>
            <a:ext cx="4497388" cy="478634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 С первых дней Великой Отечественной войны на фронте и в тылу самоотверженно трудились свыше 200 тыс. врачей и 500 тыс. фельдшеров, санинструкторов, санитарок, медсестер. В эти суровые годы  они вместе со всем советским народом познали горечь отступления и радость побед, не щадя сил они ,шли в атаку, оказывали первую медицинскую помощь как на поле боя, вынося раненых из под обстрела, так и в медсанбатах и госпиталях.</a:t>
            </a:r>
          </a:p>
          <a:p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 Во время войны 1941 – 1945 гг. «людьми в белых халатах» было возвращено в строй около 72% раненых и 90 % больных воинов. За заслуги в организации помощи раненым бойцам гл. хирургу Красной Армии, генерал- полковнику мед. службы,  академику Н. Н. Бурденко, генерал – лейтенанту мед. службы , академику Л. А. Орбели присвоено звание Героя Социалистического труда.</a:t>
            </a: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14355"/>
            <a:ext cx="4284693" cy="37862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На фронте и в тылу было сделано очень многое , чтобы организовать помощь раненым  воинам, не допустить  возникновения эпидемий, сберечь детей, создать службу охраны здоровья рабочих оборонных предприятий, обеспечить население медицинской службой.</a:t>
            </a:r>
          </a:p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  Именно деятельность государственной системы гражданского здравоохранения обусловила многие бесспорные достижения и в тылу, и на фронте. Достижения медицины и здравоохранения страны в годы Великой Отечественной войны – славная страница истории, непреходящая ценность для  следующих поколений.</a:t>
            </a:r>
          </a:p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 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429132"/>
            <a:ext cx="414340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2500330" cy="221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571528"/>
            <a:ext cx="8229600" cy="328614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К нам, древней славы неусыпным стражам,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Взывает наше прошлое, веля,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Чтоб на заржавленном железе вражьем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И впредь стояла русская земля.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Д.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Кедрин</a:t>
            </a:r>
            <a:endParaRPr lang="ru-RU" sz="2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Book Antiqua" pitchFamily="18" charset="0"/>
              </a:rPr>
              <a:t>           О Великой Отечественной войне написано немало книг.</a:t>
            </a:r>
          </a:p>
          <a:p>
            <a:pPr>
              <a:buNone/>
            </a:pPr>
            <a:r>
              <a:rPr lang="ru-RU" sz="2000" dirty="0" smtClean="0">
                <a:latin typeface="Book Antiqua" pitchFamily="18" charset="0"/>
              </a:rPr>
              <a:t>           Литература о войне – особенная.</a:t>
            </a:r>
          </a:p>
          <a:p>
            <a:pPr>
              <a:buNone/>
            </a:pPr>
            <a:r>
              <a:rPr lang="ru-RU" sz="2000" dirty="0" smtClean="0">
                <a:latin typeface="Book Antiqua" pitchFamily="18" charset="0"/>
              </a:rPr>
              <a:t>           Она отражает величие наших солдат, их безграничную любовь к Родине, это гимн мужеству русского солдата, который героически сражался на фронтах Великой Отечественной, кто пожертвовал своей жизнью во имя жизни на земле.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4786346" cy="2000264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9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786346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Парин Б. В.</a:t>
            </a:r>
            <a:b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Реконструкция пальцев руки / Б. В. Парин. – Москва : </a:t>
            </a:r>
            <a:r>
              <a:rPr lang="ru-RU" sz="1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Медгиз</a:t>
            </a:r>
            <a: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1944. – 135 с. </a:t>
            </a:r>
            <a:endParaRPr lang="ru-RU" sz="1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User.AUST\Рабочий стол\102_PANA\P1020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14776" cy="490063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1" name="Picture 3" descr="C:\Documents and Settings\User.AUST\Рабочий стол\102_PANA\P102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29374">
            <a:off x="3544910" y="2134394"/>
            <a:ext cx="4905226" cy="46844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5549">
            <a:off x="5056500" y="212847"/>
            <a:ext cx="3786214" cy="21696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Задача каждого лечащего врача – сохранить поврежденную или раненную конечность, сузить показания для ампутации. Если же и требуется  сделать ампутацию, то необходимо выбрать такой способ, который обеспечил бы улучшение состояния больного или раненого. Но этим не должна ограничиваться забота о больном. Требуется ампутированного вылечить, сделать культю здоровой и годной для протезирования и тем самым вернуть потерпевшего к работе.</a:t>
            </a:r>
            <a:endParaRPr lang="ru-RU" sz="16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5"/>
            <a:ext cx="4040188" cy="38894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6" y="1357298"/>
            <a:ext cx="3614734" cy="15716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Приоров Н. Н.  Ампутации конечностей и протезы / Н. Н. Приоров. – Москва ; Ленинград, 1941. – 105 с. </a:t>
            </a:r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User.AUST\Рабочий стол\102_PANA\P102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357454" cy="3058508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076" name="Picture 4" descr="C:\Documents and Settings\User.AUST\Рабочий стол\102_PANA\P102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7852">
            <a:off x="1214414" y="2857496"/>
            <a:ext cx="3857652" cy="279074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7" name="Picture 5" descr="C:\Documents and Settings\User.AUST\Рабочий стол\102_PANA\P10200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332931">
            <a:off x="4704512" y="3734777"/>
            <a:ext cx="4021053" cy="293569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8"/>
            <a:ext cx="4471990" cy="2357454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* Боевая травма нервной системы: краткое наставление по распознаванию, лечению, транспортировке, эвакуации и экспертизе / под ред. В. С. Галкина. – Киров, 1943. -  47 с.</a:t>
            </a:r>
          </a:p>
          <a:p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* Каплан А. В. Гипсовая повязка при лечении огнестрельных повреждений конечностей /  А. В. Каплан . – Москва : </a:t>
            </a:r>
            <a:r>
              <a:rPr lang="ru-RU" sz="1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Медгиз</a:t>
            </a:r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, 1943. – 97 с.</a:t>
            </a:r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4655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714885"/>
            <a:ext cx="4041775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*  Бондарчук А. В. Основы </a:t>
            </a:r>
            <a:r>
              <a:rPr lang="ru-RU" sz="1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военно</a:t>
            </a:r>
            <a:r>
              <a:rPr lang="ru-RU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– полевой нейрохирургии / А. В. Бондарчук, И. С. Васкин, И. С. Кудрин / под  ред.  А. Л. Поленова. – Ленинград,  1942. – 374 с.</a:t>
            </a:r>
            <a:endParaRPr lang="ru-RU" sz="1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100" name="Picture 4" descr="C:\Documents and Settings\User.AUST\Рабочий стол\102_PANA\P102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404018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User.AUST\Рабочий стол\102_PANA\P102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9128">
            <a:off x="5072066" y="285728"/>
            <a:ext cx="357190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Всякое повреждение глаза и окружающих частей – это прежде всего  хирургическое заболевание и требует, стало быть, от врача </a:t>
            </a:r>
            <a:r>
              <a:rPr lang="ru-RU" sz="16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общехирургических</a:t>
            </a:r>
            <a:r>
              <a:rPr lang="ru-RU" sz="16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навыков и умения обращаться с ранениями, знаний общей хирургии и травматологии, по основным правилам которой трактуется и ведется данное повреждение глаз и их придатков. </a:t>
            </a:r>
            <a:endParaRPr lang="ru-RU" sz="1600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14287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Авербах М. И.  Повреждения глаз и окружающих их частей / М. И. Авербах. – Ленинград : </a:t>
            </a:r>
            <a:r>
              <a:rPr lang="ru-RU" sz="1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Изд</a:t>
            </a:r>
            <a:r>
              <a:rPr lang="ru-RU" sz="1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во Академии Наук СССР, 1945 . – 87 с.</a:t>
            </a:r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C:\Documents and Settings\User.AUST\Рабочий стол\102_PANA\P1020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24888">
            <a:off x="571472" y="1714488"/>
            <a:ext cx="350046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.AUST\Рабочий стол\102_PANA\P1020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402279">
            <a:off x="3743933" y="2846983"/>
            <a:ext cx="4829180" cy="375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dc5445350e5ca5f39f8388c591499c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916</Words>
  <Application>Microsoft Office PowerPoint</Application>
  <PresentationFormat>Экран (4:3)</PresentationFormat>
  <Paragraphs>39</Paragraphs>
  <Slides>14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 помнить страшно, и забыть нельзя… 1941 – 1945 гг.</vt:lpstr>
      <vt:lpstr>Слайд 2</vt:lpstr>
      <vt:lpstr>День победы. И в огнях салюта Будто гром: запомните навек, Что в сраженьях каждую минуту Погибало десять человек.                                                                                                                                                                             Э.Асадов</vt:lpstr>
      <vt:lpstr>     Мы, санитары, бывало, не спали, спасая бойцов под огнем. Стреляли, ползали, бинтовали, лечили ночью и днем…</vt:lpstr>
      <vt:lpstr> К нам, древней славы неусыпным стражам, Взывает наше прошлое, веля, Чтоб на заржавленном железе вражьем И впредь стояла русская земля.                                                              Д. Кедрин</vt:lpstr>
      <vt:lpstr>Парин Б. В.   Реконструкция пальцев руки / Б. В. Парин. – Москва : Медгиз , 1944. – 135 с. </vt:lpstr>
      <vt:lpstr>Задача каждого лечащего врача – сохранить поврежденную или раненную конечность, сузить показания для ампутации. Если же и требуется  сделать ампутацию, то необходимо выбрать такой способ, который обеспечил бы улучшение состояния больного или раненого. Но этим не должна ограничиваться забота о больном. Требуется ампутированного вылечить, сделать культю здоровой и годной для протезирования и тем самым вернуть потерпевшего к работе.</vt:lpstr>
      <vt:lpstr>Слайд 8</vt:lpstr>
      <vt:lpstr>Всякое повреждение глаза и окружающих частей – это прежде всего  хирургическое заболевание и требует, стало быть, от врача общехирургических навыков и умения обращаться с ранениями, знаний общей хирургии и травматологии, по основным правилам которой трактуется и ведется данное повреждение глаз и их придатков. </vt:lpstr>
      <vt:lpstr>Бурденко Н. Н. Письма хирургам фронтов о пенициллине / Н. Н. Бурденко. – Москва, 1945. – 68 с.</vt:lpstr>
      <vt:lpstr>Медицинские работники в Отечественной войне : сборник / под ред. Б. Д. Петрова . – Москва, 1942. – 179 с.</vt:lpstr>
      <vt:lpstr>Рекомендательный список литературы</vt:lpstr>
      <vt:lpstr>    Не забывай Кровавые закаты, Когда в руинах был родимый край, И как на землю падали солдаты, Убитыми… Живой, не забывай.                                                                                                                                                                                      М. Михайлов </vt:lpstr>
      <vt:lpstr>Литература, представленная на виртуальной выставке, находится в музее редкой книги ВГМА</vt:lpstr>
    </vt:vector>
  </TitlesOfParts>
  <Company>VGMA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</dc:creator>
  <cp:lastModifiedBy>AuSt</cp:lastModifiedBy>
  <cp:revision>185</cp:revision>
  <dcterms:created xsi:type="dcterms:W3CDTF">2015-03-26T08:41:44Z</dcterms:created>
  <dcterms:modified xsi:type="dcterms:W3CDTF">2015-04-06T07:49:31Z</dcterms:modified>
</cp:coreProperties>
</file>