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5"/>
  </p:notesMasterIdLst>
  <p:sldIdLst>
    <p:sldId id="266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F32"/>
    <a:srgbClr val="BD9114"/>
    <a:srgbClr val="7F3D27"/>
    <a:srgbClr val="E7E8E2"/>
    <a:srgbClr val="8E9257"/>
    <a:srgbClr val="FECE02"/>
    <a:srgbClr val="82302E"/>
    <a:srgbClr val="C6605E"/>
    <a:srgbClr val="C49848"/>
    <a:srgbClr val="AF8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A0A14-C785-4746-B964-C691D564E725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F1E9D-36BC-438D-92A6-D1DBE06DC5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4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2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0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9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7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6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4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6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4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8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4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5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88782" y="404664"/>
            <a:ext cx="7367594" cy="79208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100 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лучших романов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XX 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века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1445568"/>
            <a:ext cx="2016224" cy="57606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 версии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51720" y="2276872"/>
            <a:ext cx="3456384" cy="64807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журнала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TIME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964488" y="4840"/>
            <a:ext cx="179512" cy="6853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19672" y="1844824"/>
            <a:ext cx="6609928" cy="48291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Уильям Фолкнер - крупнейший американский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писатель</a:t>
            </a:r>
            <a:r>
              <a:rPr lang="ru-RU" dirty="0"/>
              <a:t>, получивший в 1949 году Нобелевскую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премию </a:t>
            </a:r>
            <a:r>
              <a:rPr lang="ru-RU" dirty="0"/>
              <a:t>"за значительный и с художественной точки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зрения </a:t>
            </a:r>
            <a:r>
              <a:rPr lang="ru-RU" dirty="0"/>
              <a:t>уникальный вклад в развитие современного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американского </a:t>
            </a:r>
            <a:r>
              <a:rPr lang="ru-RU" dirty="0"/>
              <a:t>романа</a:t>
            </a:r>
            <a:r>
              <a:rPr lang="ru-RU" dirty="0" smtClean="0"/>
              <a:t>".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выдуманном писателем заштатном 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провинциальном </a:t>
            </a:r>
            <a:r>
              <a:rPr lang="ru-RU" dirty="0"/>
              <a:t>городе Йонапатофа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живут </a:t>
            </a:r>
            <a:r>
              <a:rPr lang="ru-RU" dirty="0"/>
              <a:t>потомки участников гражданской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войны </a:t>
            </a:r>
            <a:r>
              <a:rPr lang="ru-RU" dirty="0"/>
              <a:t>– южан. Здесь практически все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з</a:t>
            </a:r>
            <a:r>
              <a:rPr lang="ru-RU" dirty="0" smtClean="0"/>
              <a:t>нают  </a:t>
            </a:r>
            <a:r>
              <a:rPr lang="ru-RU" dirty="0"/>
              <a:t>друг друга и знают все друг 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друге</a:t>
            </a:r>
            <a:r>
              <a:rPr lang="ru-RU" dirty="0"/>
              <a:t>. Тем не </a:t>
            </a:r>
            <a:r>
              <a:rPr lang="ru-RU" dirty="0" smtClean="0"/>
              <a:t>менее</a:t>
            </a:r>
            <a:r>
              <a:rPr lang="ru-RU" dirty="0"/>
              <a:t>, каждая семья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х</a:t>
            </a:r>
            <a:r>
              <a:rPr lang="ru-RU" dirty="0" smtClean="0"/>
              <a:t>ранит  </a:t>
            </a:r>
            <a:r>
              <a:rPr lang="ru-RU" dirty="0"/>
              <a:t>в шкафу «свой </a:t>
            </a:r>
            <a:r>
              <a:rPr lang="ru-RU" dirty="0" smtClean="0"/>
              <a:t>скелет</a:t>
            </a:r>
            <a:r>
              <a:rPr lang="ru-RU" dirty="0"/>
              <a:t>», и эти </a:t>
            </a:r>
            <a:r>
              <a:rPr lang="ru-RU" dirty="0" smtClean="0"/>
              <a:t>скелеты</a:t>
            </a:r>
          </a:p>
          <a:p>
            <a:pPr marL="0" indent="0">
              <a:buNone/>
            </a:pPr>
            <a:r>
              <a:rPr lang="ru-RU" dirty="0" smtClean="0"/>
              <a:t>периодически вываливаются </a:t>
            </a:r>
            <a:r>
              <a:rPr lang="ru-RU" dirty="0"/>
              <a:t>из шкафа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к месту и не ко времени.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rgbClr val="8E9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5400" dirty="0" smtClean="0"/>
              <a:t>Уильям Фолкнер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1545373"/>
          </a:xfrm>
          <a:prstGeom prst="rect">
            <a:avLst/>
          </a:prstGeom>
          <a:blipFill dpi="0" rotWithShape="1">
            <a:blip r:embed="rId2" cstate="print">
              <a:alphaModFix amt="92000"/>
            </a:blip>
            <a:srcRect/>
            <a:stretch>
              <a:fillRect t="-30000" b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32656"/>
            <a:ext cx="4680520" cy="64807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Шум и ярость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12976"/>
            <a:ext cx="1905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Лолита Владимир Набоков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916832"/>
            <a:ext cx="7812360" cy="47525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В 1955 году увидела свет "Лолита" - третий </a:t>
            </a:r>
            <a:r>
              <a:rPr lang="ru-RU" dirty="0" smtClean="0"/>
              <a:t>американский </a:t>
            </a:r>
          </a:p>
          <a:p>
            <a:pPr marL="0" indent="0">
              <a:buNone/>
            </a:pPr>
            <a:r>
              <a:rPr lang="ru-RU" dirty="0" smtClean="0"/>
              <a:t>роман </a:t>
            </a:r>
            <a:r>
              <a:rPr lang="ru-RU" dirty="0"/>
              <a:t>Владимира Набокова, создателя "Защиты Лужина",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"</a:t>
            </a:r>
            <a:r>
              <a:rPr lang="ru-RU" dirty="0"/>
              <a:t>Отчаяния", "Приглашения на казнь" и "Дара</a:t>
            </a:r>
            <a:r>
              <a:rPr lang="ru-RU" dirty="0" smtClean="0"/>
              <a:t>".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900" dirty="0" smtClean="0"/>
              <a:t>Вызвав </a:t>
            </a:r>
            <a:r>
              <a:rPr lang="ru-RU" sz="2900" dirty="0"/>
              <a:t>скандал по обе стороны океана, эта книга </a:t>
            </a:r>
            <a:r>
              <a:rPr lang="ru-RU" sz="2900" dirty="0" smtClean="0"/>
              <a:t>вознесла</a:t>
            </a:r>
          </a:p>
          <a:p>
            <a:pPr marL="0" indent="0">
              <a:buNone/>
            </a:pPr>
            <a:r>
              <a:rPr lang="ru-RU" sz="2900" dirty="0" smtClean="0"/>
              <a:t>автора </a:t>
            </a:r>
            <a:r>
              <a:rPr lang="ru-RU" sz="2900" dirty="0"/>
              <a:t>на вершину литературного Олимпа и стала </a:t>
            </a:r>
            <a:r>
              <a:rPr lang="ru-RU" sz="2900" dirty="0" smtClean="0"/>
              <a:t>одним</a:t>
            </a:r>
          </a:p>
          <a:p>
            <a:pPr marL="0" indent="0">
              <a:buNone/>
            </a:pPr>
            <a:r>
              <a:rPr lang="ru-RU" sz="2900" dirty="0" smtClean="0"/>
              <a:t>из </a:t>
            </a:r>
            <a:r>
              <a:rPr lang="ru-RU" sz="2900" dirty="0"/>
              <a:t>самых известных и, без сомнения, самых </a:t>
            </a:r>
            <a:endParaRPr lang="ru-RU" sz="2900" dirty="0" smtClean="0"/>
          </a:p>
          <a:p>
            <a:pPr marL="0" indent="0">
              <a:buNone/>
            </a:pPr>
            <a:r>
              <a:rPr lang="ru-RU" sz="2900" dirty="0" smtClean="0"/>
              <a:t>великих </a:t>
            </a:r>
            <a:r>
              <a:rPr lang="ru-RU" sz="2900" dirty="0"/>
              <a:t>произведений ХХ века. </a:t>
            </a:r>
            <a:endParaRPr lang="ru-RU" sz="2900" dirty="0" smtClean="0"/>
          </a:p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r>
              <a:rPr lang="ru-RU" sz="2600" i="1" dirty="0" smtClean="0"/>
              <a:t>   Сегодня</a:t>
            </a:r>
            <a:r>
              <a:rPr lang="ru-RU" sz="2600" i="1" dirty="0"/>
              <a:t>, когда полемические страсти вокруг "Лолиты" </a:t>
            </a:r>
            <a:endParaRPr lang="ru-RU" sz="2600" i="1" dirty="0" smtClean="0"/>
          </a:p>
          <a:p>
            <a:pPr marL="0" indent="0">
              <a:buNone/>
            </a:pPr>
            <a:r>
              <a:rPr lang="ru-RU" sz="2600" i="1" dirty="0" smtClean="0"/>
              <a:t>   уже </a:t>
            </a:r>
            <a:r>
              <a:rPr lang="ru-RU" sz="2600" i="1" dirty="0"/>
              <a:t>давно улеглись, можно уверенно сказать, что это </a:t>
            </a:r>
            <a:r>
              <a:rPr lang="ru-RU" sz="2600" i="1" dirty="0" smtClean="0"/>
              <a:t>– </a:t>
            </a:r>
          </a:p>
          <a:p>
            <a:pPr marL="0" indent="0">
              <a:buNone/>
            </a:pPr>
            <a:r>
              <a:rPr lang="ru-RU" sz="2600" i="1" dirty="0" smtClean="0"/>
              <a:t>    книга </a:t>
            </a:r>
            <a:r>
              <a:rPr lang="ru-RU" sz="2600" i="1" dirty="0"/>
              <a:t>о великой любви, преодолевшей болезнь, </a:t>
            </a:r>
            <a:r>
              <a:rPr lang="ru-RU" sz="2600" i="1" dirty="0" smtClean="0"/>
              <a:t>смерть</a:t>
            </a:r>
          </a:p>
          <a:p>
            <a:pPr marL="0" indent="0">
              <a:buNone/>
            </a:pPr>
            <a:r>
              <a:rPr lang="ru-RU" sz="2600" i="1" dirty="0" smtClean="0"/>
              <a:t>   и </a:t>
            </a:r>
            <a:r>
              <a:rPr lang="ru-RU" sz="2600" i="1" dirty="0"/>
              <a:t>время, любви, разомкнутой в бесконечность, "</a:t>
            </a:r>
            <a:r>
              <a:rPr lang="ru-RU" sz="2600" i="1" dirty="0" smtClean="0"/>
              <a:t>любви</a:t>
            </a:r>
          </a:p>
          <a:p>
            <a:pPr marL="0" indent="0">
              <a:buNone/>
            </a:pPr>
            <a:r>
              <a:rPr lang="ru-RU" sz="2600" i="1" dirty="0" smtClean="0"/>
              <a:t>      с </a:t>
            </a:r>
            <a:r>
              <a:rPr lang="ru-RU" sz="2600" i="1" dirty="0"/>
              <a:t>первого взгляда, с последнего взгляда, с извечного </a:t>
            </a:r>
            <a:endParaRPr lang="ru-RU" sz="2600" i="1" dirty="0" smtClean="0"/>
          </a:p>
          <a:p>
            <a:pPr marL="0" indent="0">
              <a:buNone/>
            </a:pPr>
            <a:r>
              <a:rPr lang="ru-RU" sz="2600" i="1" dirty="0" smtClean="0"/>
              <a:t>                                                  взгляда</a:t>
            </a:r>
            <a:r>
              <a:rPr lang="ru-RU" sz="2600" i="1" dirty="0"/>
              <a:t>".</a:t>
            </a:r>
            <a:r>
              <a:rPr lang="ru-RU" sz="2600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0"/>
            <a:ext cx="1224136" cy="6858000"/>
          </a:xfrm>
          <a:prstGeom prst="rect">
            <a:avLst/>
          </a:prstGeom>
          <a:solidFill>
            <a:srgbClr val="E7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Владимир Набоков</a:t>
            </a:r>
            <a:endParaRPr lang="ru-RU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0"/>
            <a:ext cx="7956376" cy="170080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t="-100000" b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34608" y="404664"/>
            <a:ext cx="2448272" cy="50405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Лолита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38707"/>
            <a:ext cx="169161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88840"/>
            <a:ext cx="7211144" cy="4680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Писатель-классик, писатель-загадка, на пике своей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карьеры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объявивший об уходе из литературы и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поселившийся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вдали от мирских соблазнов в глухой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американской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провинции.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Единственный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роман Сэлинджера,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пропастью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ржи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 стал переломной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вехой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истории мировой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литературы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300" i="1" dirty="0" smtClean="0">
                <a:solidFill>
                  <a:schemeClr val="bg2">
                    <a:lumMod val="50000"/>
                  </a:schemeClr>
                </a:solidFill>
              </a:rPr>
              <a:t>            И 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</a:rPr>
              <a:t>название романа, и имя его главного </a:t>
            </a:r>
            <a:r>
              <a:rPr lang="ru-RU" sz="2300" i="1" dirty="0" smtClean="0">
                <a:solidFill>
                  <a:schemeClr val="bg2">
                    <a:lumMod val="50000"/>
                  </a:schemeClr>
                </a:solidFill>
              </a:rPr>
              <a:t>героя</a:t>
            </a:r>
          </a:p>
          <a:p>
            <a:pPr marL="0" indent="0">
              <a:buNone/>
            </a:pPr>
            <a:r>
              <a:rPr lang="ru-RU" sz="2300" i="1" dirty="0" smtClean="0">
                <a:solidFill>
                  <a:schemeClr val="bg2">
                    <a:lumMod val="50000"/>
                  </a:schemeClr>
                </a:solidFill>
              </a:rPr>
              <a:t>              Холдена 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</a:rPr>
              <a:t>Колфилда сделались кодовыми для </a:t>
            </a:r>
            <a:endParaRPr lang="ru-RU" sz="23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300" i="1" dirty="0" smtClean="0">
                <a:solidFill>
                  <a:schemeClr val="bg2">
                    <a:lumMod val="50000"/>
                  </a:schemeClr>
                </a:solidFill>
              </a:rPr>
              <a:t>       многих 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</a:rPr>
              <a:t>поколений молодых бунтарей - от битников </a:t>
            </a:r>
            <a:endParaRPr lang="ru-RU" sz="23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300" i="1" dirty="0" smtClean="0">
                <a:solidFill>
                  <a:schemeClr val="bg2">
                    <a:lumMod val="50000"/>
                  </a:schemeClr>
                </a:solidFill>
              </a:rPr>
              <a:t>                    и 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</a:rPr>
              <a:t>хиппи до современных </a:t>
            </a:r>
            <a:r>
              <a:rPr lang="ru-RU" sz="2300" i="1" dirty="0" smtClean="0">
                <a:solidFill>
                  <a:schemeClr val="bg2">
                    <a:lumMod val="50000"/>
                  </a:schemeClr>
                </a:solidFill>
              </a:rPr>
              <a:t>радикальных</a:t>
            </a:r>
          </a:p>
          <a:p>
            <a:pPr marL="0" indent="0">
              <a:buNone/>
            </a:pPr>
            <a:r>
              <a:rPr lang="ru-RU" sz="2300" i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молодежных движений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 </a:t>
            </a:r>
            <a:br>
              <a:rPr lang="ru-RU" i="1" dirty="0">
                <a:solidFill>
                  <a:schemeClr val="bg2">
                    <a:lumMod val="50000"/>
                  </a:schemeClr>
                </a:solidFill>
              </a:rPr>
            </a:b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0"/>
            <a:ext cx="1224136" cy="6858000"/>
          </a:xfrm>
          <a:prstGeom prst="rect">
            <a:avLst/>
          </a:prstGeom>
          <a:solidFill>
            <a:srgbClr val="BD9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400" dirty="0" smtClean="0"/>
              <a:t>Джером Д. Сэлинджер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0"/>
            <a:ext cx="7956376" cy="1700808"/>
          </a:xfrm>
          <a:prstGeom prst="rect">
            <a:avLst/>
          </a:prstGeom>
          <a:blipFill>
            <a:blip r:embed="rId2" cstate="print"/>
            <a:stretch>
              <a:fillRect t="-30000" b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90364"/>
            <a:ext cx="5616624" cy="72008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Над пропастью во ржи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28999"/>
            <a:ext cx="2069405" cy="292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1229" y="908720"/>
            <a:ext cx="7848872" cy="52565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6768752" cy="48245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Эти и многие другие книги из списка журнала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«TIME»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 можете взять на абонементе художественной литературы нашей библиотеки.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Ждем вас!</a:t>
            </a:r>
            <a:br>
              <a:rPr lang="ru-RU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 smtClean="0"/>
              <a:t>                              </a:t>
            </a:r>
            <a:r>
              <a:rPr lang="ru-RU" sz="16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Составила</a:t>
            </a:r>
            <a:r>
              <a:rPr lang="en-US" sz="1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6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Новикова </a:t>
            </a:r>
            <a:r>
              <a:rPr lang="ru-RU" sz="16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Л.В.</a:t>
            </a:r>
            <a:endParaRPr lang="ru-RU" sz="16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-27384"/>
            <a:ext cx="914400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2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411760" y="260648"/>
            <a:ext cx="6624736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литературе, да и вообще в искусстве, случается, выпадают годы отмеченные одновременным восхождением целого созвездия блестящих имен. Такими годами является ХХ век, время, насыщенное обилием талантов, творческими исканиями и значительными художественными достижениями.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Журнал «TIME» опубликовал список 100 лучших (по его мнению) англоязычных романов, написанных в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XX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веке. </a:t>
            </a:r>
          </a:p>
          <a:p>
            <a:pPr marL="0" indent="0">
              <a:buNone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Некоторые из них представлены на выставке.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826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547664" y="1916832"/>
            <a:ext cx="7344815" cy="4680818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</a:rPr>
              <a:t>"Великий Гэтсби" - вершина не только в творчестве Ф. С. Фицджеральда, 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</a:rPr>
              <a:t>но и одно из высших достижений в мировой прозе XX века. </a:t>
            </a:r>
          </a:p>
          <a:p>
            <a:pPr marL="0" indent="0">
              <a:buNone/>
            </a:pPr>
            <a:endParaRPr lang="ru-RU" sz="6400" dirty="0"/>
          </a:p>
          <a:p>
            <a:pPr marL="0" indent="0">
              <a:buNone/>
            </a:pPr>
            <a:r>
              <a:rPr lang="ru-RU" sz="6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Хотя действие романа происходит в "бурные" двадцатые годы прошлого 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столетия, когда состояния делались буквально из ничего и вчерашние 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преступники в одночасье становились миллионерами, книга эта живет вне 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времени, ибо, повествуя о сломанных судьбах поколения "века джаза", давно 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стала универсальным символом бессмысленности погони человека за ложной 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целью.</a:t>
            </a:r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6400" i="1" dirty="0" smtClean="0">
                <a:solidFill>
                  <a:schemeClr val="tx2">
                    <a:lumMod val="75000"/>
                  </a:schemeClr>
                </a:solidFill>
              </a:rPr>
              <a:t>"Скотта Фицджеральда будут читать и тогда, когда </a:t>
            </a:r>
          </a:p>
          <a:p>
            <a:pPr marL="0" indent="0">
              <a:buNone/>
            </a:pPr>
            <a:r>
              <a:rPr lang="ru-RU" sz="6400" i="1" dirty="0" smtClean="0">
                <a:solidFill>
                  <a:schemeClr val="tx2">
                    <a:lumMod val="75000"/>
                  </a:schemeClr>
                </a:solidFill>
              </a:rPr>
              <a:t>                  имена многих его современников забудутся". 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Гертруда Стайн</a:t>
            </a:r>
          </a:p>
          <a:p>
            <a:pPr marL="0" indent="0">
              <a:buNone/>
            </a:pPr>
            <a:endParaRPr lang="ru-RU" sz="64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6400" i="1" dirty="0" smtClean="0">
                <a:solidFill>
                  <a:schemeClr val="tx2">
                    <a:lumMod val="75000"/>
                  </a:schemeClr>
                </a:solidFill>
              </a:rPr>
              <a:t>        "Его талант был таким же естественным, как узор из </a:t>
            </a:r>
          </a:p>
          <a:p>
            <a:pPr marL="0" indent="0">
              <a:buNone/>
            </a:pPr>
            <a:r>
              <a:rPr lang="ru-RU" sz="6400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пыльцы на крыльях бабочки" 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Э.Хемингуэй 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382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dirty="0" smtClean="0"/>
              <a:t>Френсис Скотт Фицджеральд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0"/>
            <a:ext cx="7812360" cy="1628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t="-3000" b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332656"/>
            <a:ext cx="4608512" cy="57606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Великий Гэтсби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77" y="4221088"/>
            <a:ext cx="151838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75656" y="2060848"/>
            <a:ext cx="7488832" cy="46085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Культовый </a:t>
            </a:r>
            <a:r>
              <a:rPr lang="ru-RU" dirty="0"/>
              <a:t>роман Джона Стейнбека </a:t>
            </a:r>
            <a:r>
              <a:rPr lang="en-US" dirty="0" smtClean="0"/>
              <a:t>“</a:t>
            </a:r>
            <a:r>
              <a:rPr lang="ru-RU" dirty="0" smtClean="0"/>
              <a:t>Гроздья гнева</a:t>
            </a:r>
            <a:r>
              <a:rPr lang="en-US" dirty="0" smtClean="0"/>
              <a:t>”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впервые </a:t>
            </a:r>
            <a:r>
              <a:rPr lang="ru-RU" dirty="0"/>
              <a:t>был опубликован в Америке в 1939 году,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получил </a:t>
            </a:r>
            <a:r>
              <a:rPr lang="ru-RU" dirty="0"/>
              <a:t>Пулитцеровскую премию, а сам автор позднее был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награжден </a:t>
            </a:r>
            <a:r>
              <a:rPr lang="ru-RU" dirty="0"/>
              <a:t>Нобелевской премией по литературе. </a:t>
            </a:r>
            <a:endParaRPr lang="ru-RU" dirty="0" smtClean="0"/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600" dirty="0" smtClean="0"/>
              <a:t>Во </a:t>
            </a:r>
            <a:r>
              <a:rPr lang="ru-RU" sz="2600" dirty="0"/>
              <a:t>время Великой депрессии семья </a:t>
            </a:r>
            <a:r>
              <a:rPr lang="ru-RU" sz="2600" dirty="0" smtClean="0"/>
              <a:t>разоренных</a:t>
            </a:r>
          </a:p>
          <a:p>
            <a:pPr marL="0" indent="0">
              <a:buNone/>
            </a:pPr>
            <a:r>
              <a:rPr lang="ru-RU" sz="2600" dirty="0" smtClean="0"/>
              <a:t>фермеров вынуждена </a:t>
            </a:r>
            <a:r>
              <a:rPr lang="ru-RU" sz="2600" dirty="0"/>
              <a:t>покинуть </a:t>
            </a:r>
            <a:r>
              <a:rPr lang="ru-RU" sz="2600" dirty="0" smtClean="0"/>
              <a:t>свой </a:t>
            </a:r>
            <a:r>
              <a:rPr lang="ru-RU" sz="2600" dirty="0"/>
              <a:t>дом </a:t>
            </a:r>
            <a:r>
              <a:rPr lang="ru-RU" sz="2600" dirty="0" smtClean="0"/>
              <a:t>в</a:t>
            </a:r>
            <a:endParaRPr lang="en-US" sz="2600" dirty="0" smtClean="0"/>
          </a:p>
          <a:p>
            <a:pPr marL="0" indent="0">
              <a:buNone/>
            </a:pPr>
            <a:r>
              <a:rPr lang="ru-RU" sz="2600" dirty="0" smtClean="0"/>
              <a:t>Оклахоме.  </a:t>
            </a:r>
            <a:r>
              <a:rPr lang="ru-RU" sz="2600" dirty="0"/>
              <a:t>По знаменитой </a:t>
            </a:r>
            <a:r>
              <a:rPr lang="ru-RU" sz="2600" dirty="0" smtClean="0"/>
              <a:t>"</a:t>
            </a:r>
            <a:r>
              <a:rPr lang="ru-RU" sz="2600" dirty="0"/>
              <a:t>Route 66" </a:t>
            </a:r>
            <a:r>
              <a:rPr lang="ru-RU" sz="2600" dirty="0" smtClean="0"/>
              <a:t>через всю</a:t>
            </a:r>
            <a:endParaRPr lang="en-US" sz="2600" dirty="0" smtClean="0"/>
          </a:p>
          <a:p>
            <a:pPr marL="0" indent="0">
              <a:buNone/>
            </a:pPr>
            <a:r>
              <a:rPr lang="ru-RU" sz="2600" dirty="0" smtClean="0"/>
              <a:t>Америку</a:t>
            </a:r>
            <a:r>
              <a:rPr lang="ru-RU" sz="2600" dirty="0"/>
              <a:t>, как и миллионы </a:t>
            </a:r>
            <a:r>
              <a:rPr lang="ru-RU" sz="2600" dirty="0" smtClean="0"/>
              <a:t>других</a:t>
            </a:r>
            <a:r>
              <a:rPr lang="en-US" sz="2600" dirty="0" smtClean="0"/>
              <a:t> </a:t>
            </a:r>
            <a:r>
              <a:rPr lang="ru-RU" sz="2600" dirty="0" smtClean="0"/>
              <a:t> </a:t>
            </a:r>
            <a:r>
              <a:rPr lang="ru-RU" sz="2600" dirty="0"/>
              <a:t>безработных, </a:t>
            </a:r>
            <a:endParaRPr lang="en-US" sz="2600" dirty="0" smtClean="0"/>
          </a:p>
          <a:p>
            <a:pPr marL="0" indent="0">
              <a:buNone/>
            </a:pPr>
            <a:r>
              <a:rPr lang="ru-RU" sz="2600" dirty="0" smtClean="0"/>
              <a:t>они </a:t>
            </a:r>
            <a:r>
              <a:rPr lang="ru-RU" sz="2600" dirty="0"/>
              <a:t>едут, идут и </a:t>
            </a:r>
            <a:r>
              <a:rPr lang="ru-RU" sz="2600" dirty="0" smtClean="0"/>
              <a:t>даже</a:t>
            </a:r>
            <a:r>
              <a:rPr lang="en-US" sz="2600" dirty="0" smtClean="0"/>
              <a:t> </a:t>
            </a:r>
            <a:r>
              <a:rPr lang="ru-RU" sz="2600" dirty="0" smtClean="0"/>
              <a:t> </a:t>
            </a:r>
            <a:r>
              <a:rPr lang="ru-RU" sz="2600" dirty="0"/>
              <a:t>ползут на запад, в вожделенную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Калифорнию</a:t>
            </a:r>
            <a:r>
              <a:rPr lang="ru-RU" sz="2600" dirty="0"/>
              <a:t>. Но что их там ждет? </a:t>
            </a:r>
            <a:r>
              <a:rPr lang="ru-RU" sz="2600" dirty="0" smtClean="0"/>
              <a:t>И </a:t>
            </a:r>
            <a:r>
              <a:rPr lang="ru-RU" sz="2600" dirty="0"/>
              <a:t>есть ли хоть </a:t>
            </a:r>
            <a:endParaRPr lang="en-US" sz="2600" dirty="0" smtClean="0"/>
          </a:p>
          <a:p>
            <a:pPr marL="0" indent="0">
              <a:buNone/>
            </a:pPr>
            <a:r>
              <a:rPr lang="ru-RU" sz="2600" dirty="0" smtClean="0"/>
              <a:t>какая-то </a:t>
            </a:r>
            <a:r>
              <a:rPr lang="ru-RU" sz="2600" dirty="0"/>
              <a:t>надежда на </a:t>
            </a:r>
            <a:r>
              <a:rPr lang="ru-RU" sz="2600" dirty="0" smtClean="0"/>
              <a:t>светлое </a:t>
            </a:r>
            <a:r>
              <a:rPr lang="ru-RU" sz="2600" dirty="0"/>
              <a:t>будущее? </a:t>
            </a:r>
            <a:endParaRPr lang="en-US" sz="2600" dirty="0" smtClean="0"/>
          </a:p>
          <a:p>
            <a:pPr marL="0" indent="0">
              <a:buNone/>
            </a:pPr>
            <a:r>
              <a:rPr lang="ru-RU" sz="2300" dirty="0"/>
              <a:t/>
            </a:r>
            <a:br>
              <a:rPr lang="ru-RU" sz="2300" dirty="0"/>
            </a:br>
            <a:r>
              <a:rPr lang="en-US" sz="2300" dirty="0" smtClean="0"/>
              <a:t>      </a:t>
            </a:r>
            <a:r>
              <a:rPr lang="ru-RU" sz="2300" i="1" dirty="0" smtClean="0"/>
              <a:t>"</a:t>
            </a:r>
            <a:r>
              <a:rPr lang="ru-RU" sz="2300" i="1" dirty="0"/>
              <a:t>В душах людей наливаются и зреют гроздья гнева </a:t>
            </a:r>
            <a:r>
              <a:rPr lang="ru-RU" sz="2300" i="1" dirty="0" smtClean="0"/>
              <a:t>–</a:t>
            </a:r>
            <a:endParaRPr lang="en-US" sz="2300" i="1" dirty="0" smtClean="0"/>
          </a:p>
          <a:p>
            <a:pPr marL="0" indent="0">
              <a:buNone/>
            </a:pPr>
            <a:r>
              <a:rPr lang="ru-RU" sz="2300" i="1" dirty="0" smtClean="0"/>
              <a:t> </a:t>
            </a:r>
            <a:r>
              <a:rPr lang="ru-RU" sz="2300" i="1" dirty="0"/>
              <a:t>тяжелые гроздья, и дозревать им теперь уже недолго"...</a:t>
            </a:r>
          </a:p>
          <a:p>
            <a:pPr marL="0" indent="0">
              <a:buNone/>
            </a:pPr>
            <a:endParaRPr lang="ru-RU" sz="2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59632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5400" dirty="0" smtClean="0"/>
              <a:t>Джон Стейнбек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0"/>
            <a:ext cx="7884368" cy="1700808"/>
          </a:xfrm>
          <a:prstGeom prst="rect">
            <a:avLst/>
          </a:prstGeom>
          <a:blipFill>
            <a:blip r:embed="rId2" cstate="print"/>
            <a:stretch>
              <a:fillRect t="-30000" b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9357" y="562372"/>
            <a:ext cx="3528392" cy="63438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Гроздья гнева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573016"/>
            <a:ext cx="1714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5100" dirty="0" smtClean="0"/>
              <a:t> </a:t>
            </a:r>
            <a:r>
              <a:rPr lang="ru-RU" sz="7400" dirty="0" smtClean="0">
                <a:solidFill>
                  <a:schemeClr val="bg2">
                    <a:lumMod val="25000"/>
                  </a:schemeClr>
                </a:solidFill>
              </a:rPr>
              <a:t>Джек </a:t>
            </a:r>
            <a:r>
              <a:rPr lang="ru-RU" sz="7400" dirty="0">
                <a:solidFill>
                  <a:schemeClr val="bg2">
                    <a:lumMod val="25000"/>
                  </a:schemeClr>
                </a:solidFill>
              </a:rPr>
              <a:t>Керуак - один из главных персонажей и создателей молодежной культуры XX века</a:t>
            </a:r>
            <a:r>
              <a:rPr lang="ru-RU" sz="7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4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6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6200" dirty="0" smtClean="0">
                <a:solidFill>
                  <a:schemeClr val="bg2">
                    <a:lumMod val="10000"/>
                  </a:schemeClr>
                </a:solidFill>
              </a:rPr>
              <a:t>Роман "В </a:t>
            </a:r>
            <a:r>
              <a:rPr lang="ru-RU" sz="6200" dirty="0">
                <a:solidFill>
                  <a:schemeClr val="bg2">
                    <a:lumMod val="10000"/>
                  </a:schemeClr>
                </a:solidFill>
              </a:rPr>
              <a:t>дороге</a:t>
            </a:r>
            <a:r>
              <a:rPr lang="ru-RU" sz="6200" dirty="0" smtClean="0">
                <a:solidFill>
                  <a:schemeClr val="bg2">
                    <a:lumMod val="10000"/>
                  </a:schemeClr>
                </a:solidFill>
              </a:rPr>
              <a:t>" принес </a:t>
            </a:r>
            <a:r>
              <a:rPr lang="ru-RU" sz="6200" dirty="0">
                <a:solidFill>
                  <a:schemeClr val="bg2">
                    <a:lumMod val="10000"/>
                  </a:schemeClr>
                </a:solidFill>
              </a:rPr>
              <a:t>автору всемирную славу и ставший классикой американской литературы. Первый редактор этого романа любил вспоминать, что более странной рукописи ему не приносили никогда. Здоровенный, как лесоруб, Керуак принес в редакцию рулон бумаги длиной 147 метров без единого знака препинания. </a:t>
            </a:r>
            <a:endParaRPr lang="ru-RU" sz="6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2300" dirty="0"/>
          </a:p>
          <a:p>
            <a:pPr marL="0" indent="0">
              <a:buNone/>
            </a:pPr>
            <a:endParaRPr lang="ru-RU" sz="5000" dirty="0" smtClean="0"/>
          </a:p>
          <a:p>
            <a:pPr marL="0" indent="0">
              <a:buNone/>
            </a:pPr>
            <a:r>
              <a:rPr lang="ru-RU" sz="5000" i="1" dirty="0" smtClean="0"/>
              <a:t>               </a:t>
            </a:r>
            <a:r>
              <a:rPr lang="ru-RU" sz="5000" i="1" dirty="0" smtClean="0">
                <a:solidFill>
                  <a:schemeClr val="accent5">
                    <a:lumMod val="75000"/>
                  </a:schemeClr>
                </a:solidFill>
              </a:rPr>
              <a:t>Это </a:t>
            </a:r>
            <a:r>
              <a:rPr lang="ru-RU" sz="5000" i="1" dirty="0">
                <a:solidFill>
                  <a:schemeClr val="accent5">
                    <a:lumMod val="75000"/>
                  </a:schemeClr>
                </a:solidFill>
              </a:rPr>
              <a:t>был рассказ о судьбе и боли </a:t>
            </a:r>
            <a:endParaRPr lang="ru-RU" sz="5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5000" i="1" dirty="0" smtClean="0">
                <a:solidFill>
                  <a:schemeClr val="accent5">
                    <a:lumMod val="75000"/>
                  </a:schemeClr>
                </a:solidFill>
              </a:rPr>
              <a:t>           целого </a:t>
            </a:r>
            <a:r>
              <a:rPr lang="ru-RU" sz="5000" i="1" dirty="0">
                <a:solidFill>
                  <a:schemeClr val="accent5">
                    <a:lumMod val="75000"/>
                  </a:schemeClr>
                </a:solidFill>
              </a:rPr>
              <a:t>поколения... И главный герой </a:t>
            </a:r>
            <a:endParaRPr lang="ru-RU" sz="5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5000" i="1" dirty="0" smtClean="0">
                <a:solidFill>
                  <a:schemeClr val="accent5">
                    <a:lumMod val="75000"/>
                  </a:schemeClr>
                </a:solidFill>
              </a:rPr>
              <a:t>            романа</a:t>
            </a:r>
            <a:r>
              <a:rPr lang="ru-RU" sz="5000" i="1" dirty="0">
                <a:solidFill>
                  <a:schemeClr val="accent5">
                    <a:lumMod val="75000"/>
                  </a:schemeClr>
                </a:solidFill>
              </a:rPr>
              <a:t>, зубоскал, бабник и пьяница </a:t>
            </a:r>
            <a:endParaRPr lang="ru-RU" sz="5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5000" i="1" dirty="0" smtClean="0">
                <a:solidFill>
                  <a:schemeClr val="accent5">
                    <a:lumMod val="75000"/>
                  </a:schemeClr>
                </a:solidFill>
              </a:rPr>
              <a:t>             Дин </a:t>
            </a:r>
            <a:r>
              <a:rPr lang="ru-RU" sz="5000" i="1" dirty="0">
                <a:solidFill>
                  <a:schemeClr val="accent5">
                    <a:lumMod val="75000"/>
                  </a:schemeClr>
                </a:solidFill>
              </a:rPr>
              <a:t>Мориарти, до сих пор едет </a:t>
            </a:r>
            <a:r>
              <a:rPr lang="ru-RU" sz="5000" i="1" dirty="0" smtClean="0">
                <a:solidFill>
                  <a:schemeClr val="accent5">
                    <a:lumMod val="75000"/>
                  </a:schemeClr>
                </a:solidFill>
              </a:rPr>
              <a:t>на</a:t>
            </a:r>
          </a:p>
          <a:p>
            <a:pPr marL="0" indent="0">
              <a:buNone/>
            </a:pPr>
            <a:r>
              <a:rPr lang="ru-RU" sz="5000" i="1" dirty="0" smtClean="0">
                <a:solidFill>
                  <a:schemeClr val="accent5">
                    <a:lumMod val="75000"/>
                  </a:schemeClr>
                </a:solidFill>
              </a:rPr>
              <a:t>            </a:t>
            </a:r>
            <a:r>
              <a:rPr lang="ru-RU" sz="5000" i="1" dirty="0">
                <a:solidFill>
                  <a:schemeClr val="accent5">
                    <a:lumMod val="75000"/>
                  </a:schemeClr>
                </a:solidFill>
              </a:rPr>
              <a:t>своем дребезжащем "мустанге" по </a:t>
            </a:r>
            <a:endParaRPr lang="ru-RU" sz="5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5000" i="1" dirty="0" smtClean="0">
                <a:solidFill>
                  <a:schemeClr val="accent5">
                    <a:lumMod val="75000"/>
                  </a:schemeClr>
                </a:solidFill>
              </a:rPr>
              <a:t>          дороге</a:t>
            </a:r>
            <a:r>
              <a:rPr lang="ru-RU" sz="5000" i="1" dirty="0">
                <a:solidFill>
                  <a:schemeClr val="accent5">
                    <a:lumMod val="75000"/>
                  </a:schemeClr>
                </a:solidFill>
              </a:rPr>
              <a:t>, которая не кончится никогда.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200" dirty="0" smtClean="0"/>
              <a:t>Джек Керуак</a:t>
            </a:r>
            <a:endParaRPr lang="ru-RU" sz="7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0"/>
            <a:ext cx="7956376" cy="1268760"/>
          </a:xfrm>
          <a:prstGeom prst="rect">
            <a:avLst/>
          </a:prstGeom>
          <a:blipFill dpi="0" rotWithShape="1">
            <a:blip r:embed="rId2" cstate="print">
              <a:alphaModFix amt="6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32656"/>
            <a:ext cx="2736304" cy="79208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В ДОРОГЕ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33055"/>
            <a:ext cx="1741516" cy="26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Над кукушкиным гнездом </a:t>
            </a:r>
            <a:br>
              <a:rPr lang="ru-RU" dirty="0"/>
            </a:br>
            <a:r>
              <a:rPr lang="ru-RU" dirty="0"/>
              <a:t>Кен Кизи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132856"/>
            <a:ext cx="7283152" cy="4320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Подобно многочисленным громким событиям, связанным с именем "веселого проказника" Кена Кизи, выход в 1962 году его первой книги "Над кукушкиным гнездом" произвел много шума в литературной жизни Америки. После ее появления Кизи был признан талантливейшим писателем, а сам роман стал одним из главных произведений движений битников и хиппи. </a:t>
            </a:r>
          </a:p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r>
              <a:rPr lang="ru-RU" sz="2100" dirty="0" smtClean="0"/>
              <a:t>"</a:t>
            </a:r>
            <a:r>
              <a:rPr lang="ru-RU" sz="2100" dirty="0"/>
              <a:t>Над кукушкиным гнездом" - это грубое и </a:t>
            </a:r>
            <a:r>
              <a:rPr lang="ru-RU" sz="2100" dirty="0" smtClean="0"/>
              <a:t>опустошительно</a:t>
            </a:r>
          </a:p>
          <a:p>
            <a:pPr marL="0" indent="0">
              <a:buNone/>
            </a:pPr>
            <a:r>
              <a:rPr lang="ru-RU" sz="2100" dirty="0" smtClean="0"/>
              <a:t> честное изображение </a:t>
            </a:r>
            <a:r>
              <a:rPr lang="ru-RU" sz="2100" dirty="0"/>
              <a:t>границ между здравомыслием и </a:t>
            </a:r>
            <a:r>
              <a:rPr lang="ru-RU" sz="2100" dirty="0" smtClean="0"/>
              <a:t>безумием</a:t>
            </a:r>
            <a:r>
              <a:rPr lang="ru-RU" sz="2300" dirty="0"/>
              <a:t>. </a:t>
            </a:r>
          </a:p>
          <a:p>
            <a:pPr marL="0" indent="0">
              <a:buNone/>
            </a:pPr>
            <a:endParaRPr lang="ru-RU" sz="2300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ru-RU" sz="2100" i="1" dirty="0" smtClean="0">
                <a:solidFill>
                  <a:srgbClr val="0033CC"/>
                </a:solidFill>
              </a:rPr>
              <a:t>          </a:t>
            </a:r>
            <a:r>
              <a:rPr lang="ru-RU" sz="2100" i="1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sz="2100" i="1" dirty="0">
                <a:solidFill>
                  <a:schemeClr val="accent1">
                    <a:lumMod val="75000"/>
                  </a:schemeClr>
                </a:solidFill>
              </a:rPr>
              <a:t>Если кто-нибудь захочет ощутить пульс </a:t>
            </a:r>
            <a:r>
              <a:rPr lang="ru-RU" sz="2100" i="1" dirty="0" smtClean="0">
                <a:solidFill>
                  <a:schemeClr val="accent1">
                    <a:lumMod val="75000"/>
                  </a:schemeClr>
                </a:solidFill>
              </a:rPr>
              <a:t>нашего </a:t>
            </a:r>
          </a:p>
          <a:p>
            <a:pPr marL="0" indent="0">
              <a:buNone/>
            </a:pPr>
            <a:r>
              <a:rPr lang="ru-RU" sz="2100" i="1" dirty="0" smtClean="0">
                <a:solidFill>
                  <a:schemeClr val="accent1">
                    <a:lumMod val="75000"/>
                  </a:schemeClr>
                </a:solidFill>
              </a:rPr>
              <a:t>        времени</a:t>
            </a:r>
            <a:r>
              <a:rPr lang="ru-RU" sz="2100" i="1" dirty="0">
                <a:solidFill>
                  <a:schemeClr val="accent1">
                    <a:lumMod val="75000"/>
                  </a:schemeClr>
                </a:solidFill>
              </a:rPr>
              <a:t>, пусть лучше читает Кизи. И если все будет </a:t>
            </a:r>
          </a:p>
          <a:p>
            <a:pPr marL="0" indent="0">
              <a:buNone/>
            </a:pPr>
            <a:r>
              <a:rPr lang="ru-RU" sz="2100" i="1" dirty="0" smtClean="0">
                <a:solidFill>
                  <a:schemeClr val="accent1">
                    <a:lumMod val="75000"/>
                  </a:schemeClr>
                </a:solidFill>
              </a:rPr>
              <a:t>    хорошо </a:t>
            </a:r>
            <a:r>
              <a:rPr lang="ru-RU" sz="2100" i="1" dirty="0">
                <a:solidFill>
                  <a:schemeClr val="accent1">
                    <a:lumMod val="75000"/>
                  </a:schemeClr>
                </a:solidFill>
              </a:rPr>
              <a:t>и не изменится порядок вещей, его будут читать </a:t>
            </a:r>
          </a:p>
          <a:p>
            <a:pPr marL="0" indent="0">
              <a:buNone/>
            </a:pPr>
            <a:r>
              <a:rPr lang="ru-RU" sz="21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и </a:t>
            </a:r>
            <a:r>
              <a:rPr lang="ru-RU" sz="2100" i="1" dirty="0">
                <a:solidFill>
                  <a:schemeClr val="accent1">
                    <a:lumMod val="75000"/>
                  </a:schemeClr>
                </a:solidFill>
              </a:rPr>
              <a:t>в следующем веке", - писали  </a:t>
            </a:r>
            <a:endParaRPr lang="ru-RU" sz="21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1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1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в </a:t>
            </a:r>
            <a:r>
              <a:rPr lang="ru-RU" sz="2100" i="1" dirty="0">
                <a:solidFill>
                  <a:schemeClr val="accent1">
                    <a:lumMod val="75000"/>
                  </a:schemeClr>
                </a:solidFill>
              </a:rPr>
              <a:t>"Лос-Анджелес Таймс".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6600" dirty="0" smtClean="0"/>
              <a:t>Кен Кизи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0"/>
            <a:ext cx="7956376" cy="177281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t="-10000" b="-4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26368"/>
            <a:ext cx="6048672" cy="7200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Над кукушкиным гнездом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38" y="3861048"/>
            <a:ext cx="167565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31640" y="1916832"/>
            <a:ext cx="7272808" cy="468363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Знаменитый английский писатель сэр Уильям Джералд Голдинг - лауреат Нобелевской премии по </a:t>
            </a:r>
            <a:r>
              <a:rPr lang="ru-RU" sz="6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литературе</a:t>
            </a:r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62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ru-RU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Его роман</a:t>
            </a: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"Повелитель мух "</a:t>
            </a: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принес </a:t>
            </a:r>
            <a:r>
              <a:rPr lang="ru-RU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писателю всемирную славу</a:t>
            </a:r>
            <a:r>
              <a:rPr lang="ru-RU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45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ru-RU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Определяя </a:t>
            </a:r>
            <a:r>
              <a:rPr lang="ru-RU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своих героев на </a:t>
            </a:r>
            <a:r>
              <a:rPr lang="ru-RU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остров</a:t>
            </a: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Уильям </a:t>
            </a:r>
            <a:r>
              <a:rPr lang="ru-RU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Голдинг окружает их тьмой </a:t>
            </a:r>
            <a:endParaRPr lang="en-US" sz="45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ru-RU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океана </a:t>
            </a:r>
            <a:r>
              <a:rPr lang="ru-RU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неизвестностью, на поверку оказывающимися ничуть не </a:t>
            </a:r>
            <a:endParaRPr lang="en-US" sz="45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ru-RU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страшнее </a:t>
            </a:r>
            <a:r>
              <a:rPr lang="ru-RU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той тьмы и неведомой разрушительной </a:t>
            </a:r>
            <a:endParaRPr lang="en-US" sz="45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ru-RU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силы</a:t>
            </a:r>
            <a:r>
              <a:rPr lang="ru-RU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которые таятся внутри человека</a:t>
            </a:r>
            <a:r>
              <a:rPr lang="ru-RU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ru-RU" sz="33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3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9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300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</a:t>
            </a:r>
            <a:r>
              <a:rPr lang="ru-RU" sz="4300" i="1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Ограниченное </a:t>
            </a:r>
            <a:r>
              <a:rPr lang="ru-RU" sz="4300" i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пространство и непредвиденные </a:t>
            </a:r>
            <a:endParaRPr lang="en-US" sz="4300" i="1" dirty="0" smtClean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4300" i="1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300" i="1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обстоятельства </a:t>
            </a:r>
            <a:r>
              <a:rPr lang="ru-RU" sz="4300" i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высвобождают в героях романов не </a:t>
            </a:r>
            <a:endParaRPr lang="en-US" sz="4300" i="1" dirty="0" smtClean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4300" i="1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ru-RU" sz="4300" i="1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просто </a:t>
            </a:r>
            <a:r>
              <a:rPr lang="ru-RU" sz="4300" i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темное начало, а поистине доисторическое</a:t>
            </a:r>
            <a:r>
              <a:rPr lang="ru-RU" sz="4300" i="1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endParaRPr lang="en-US" sz="4300" i="1" dirty="0" smtClean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ru-RU" sz="4300" i="1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апокалиптическое</a:t>
            </a:r>
            <a:r>
              <a:rPr lang="ru-RU" sz="4300" i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сверхъестественное "злое буйство</a:t>
            </a:r>
            <a:r>
              <a:rPr lang="ru-RU" sz="4300" i="1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", </a:t>
            </a:r>
            <a:endParaRPr lang="en-US" sz="4300" i="1" dirty="0" smtClean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4300" i="1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ru-RU" sz="4300" i="1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перед </a:t>
            </a:r>
            <a:r>
              <a:rPr lang="ru-RU" sz="4300" i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которыми бессилен "мир настойчивой тоски и </a:t>
            </a:r>
            <a:endParaRPr lang="en-US" sz="4300" i="1" dirty="0" smtClean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4300" i="1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</a:t>
            </a:r>
            <a:r>
              <a:rPr lang="ru-RU" sz="4300" i="1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недоумевающего </a:t>
            </a:r>
            <a:r>
              <a:rPr lang="ru-RU" sz="4300" i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рассудка". </a:t>
            </a:r>
            <a:endParaRPr lang="ru-RU" sz="4300" i="1" dirty="0" smtClean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120" y="0"/>
            <a:ext cx="112573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5400" dirty="0" smtClean="0"/>
              <a:t>Уильям Голдинг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4922" y="-21415"/>
            <a:ext cx="8009077" cy="1700808"/>
          </a:xfrm>
          <a:prstGeom prst="rect">
            <a:avLst/>
          </a:prstGeom>
          <a:blipFill dpi="0" rotWithShape="1">
            <a:blip r:embed="rId2" cstate="print">
              <a:alphaModFix amt="82000"/>
            </a:blip>
            <a:srcRect/>
            <a:stretch>
              <a:fillRect t="-10000" b="-4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418356"/>
            <a:ext cx="5400600" cy="86409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Повелитель мух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28171"/>
            <a:ext cx="2035944" cy="301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Убик </a:t>
            </a:r>
            <a:br>
              <a:rPr lang="ru-RU" dirty="0"/>
            </a:br>
            <a:r>
              <a:rPr lang="ru-RU" dirty="0"/>
              <a:t>Филип Дик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88840"/>
            <a:ext cx="7211144" cy="46805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Филип Дик — это целая эпоха фантастики. И `Убик` - это, возможно, лучшее из всего, что было им написано. </a:t>
            </a:r>
            <a:endParaRPr lang="ru-RU" sz="3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Мир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«Убика» – это мир будущего, в котором существуют могущественные корпорации телепатов и антителепатов, ведущие между собой постоянную войну. Но это и мир прошлого, в котором время идет вспять, съедая людей и созданные ими вещи еще до того, как они появились на свет.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      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Наконец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, это мир по ту сторону жизни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  мир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мораториумов, в стеклянных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гробах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которых веками лежат замороженные люди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в глубинах их сознания еще теплится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разум -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   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они мыслят, чувствуют, страдают,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общаются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между собой и внешним миром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пытаются выжить, выжить любой ценой. 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rgbClr val="823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5400" dirty="0" smtClean="0"/>
              <a:t>Филипп К. Дик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1700808"/>
          </a:xfrm>
          <a:prstGeom prst="rect">
            <a:avLst/>
          </a:prstGeom>
          <a:blipFill>
            <a:blip r:embed="rId2" cstate="print"/>
            <a:stretch>
              <a:fillRect t="-10000" b="-4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490364"/>
            <a:ext cx="3384376" cy="7200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Убик</a:t>
            </a:r>
            <a:endParaRPr lang="ru-RU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4908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03648" y="2204864"/>
            <a:ext cx="7344816" cy="424847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/>
              <a:t>Чему учат в дурацких университетах? Тому, что нет людей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смешных</a:t>
            </a:r>
            <a:r>
              <a:rPr lang="ru-RU" sz="2600" dirty="0"/>
              <a:t>, глупых или злых. И - очень зря. Чему учит проклятая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жизнь</a:t>
            </a:r>
            <a:r>
              <a:rPr lang="ru-RU" sz="2600" dirty="0"/>
              <a:t>? Тому, что города горят, а люди - не важно, глупые,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смешные </a:t>
            </a:r>
            <a:r>
              <a:rPr lang="ru-RU" sz="2600" dirty="0"/>
              <a:t>или злые - просто гибнут в огне. </a:t>
            </a:r>
            <a:r>
              <a:rPr lang="ru-RU" sz="2600" dirty="0" smtClean="0"/>
              <a:t>...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Послушайте</a:t>
            </a:r>
            <a:r>
              <a:rPr lang="ru-RU" sz="2600" dirty="0"/>
              <a:t>. Когда-то, давным-давно,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дети </a:t>
            </a:r>
            <a:r>
              <a:rPr lang="ru-RU" sz="2600" dirty="0"/>
              <a:t>отправились в крестовый поход.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И </a:t>
            </a:r>
            <a:r>
              <a:rPr lang="ru-RU" sz="2600" dirty="0"/>
              <a:t>- затерялись на хрупких перекрестках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мироздания.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 </a:t>
            </a:r>
            <a:r>
              <a:rPr lang="ru-RU" sz="2600" dirty="0"/>
              <a:t>Послушайте. Вы думаете, все нормально?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Ничего </a:t>
            </a:r>
            <a:r>
              <a:rPr lang="ru-RU" sz="2600" dirty="0"/>
              <a:t>не будет нормально. Ибо по-прежнему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хлещет </a:t>
            </a:r>
            <a:r>
              <a:rPr lang="ru-RU" sz="2600" dirty="0"/>
              <a:t>кровь в стены бойни номер пять... </a:t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87624" cy="6858000"/>
          </a:xfrm>
          <a:prstGeom prst="rect">
            <a:avLst/>
          </a:prstGeom>
          <a:solidFill>
            <a:srgbClr val="FE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5400" dirty="0" smtClean="0"/>
              <a:t>Курт </a:t>
            </a:r>
            <a:r>
              <a:rPr lang="ru-RU" sz="5400" dirty="0"/>
              <a:t>В</a:t>
            </a:r>
            <a:r>
              <a:rPr lang="ru-RU" sz="5400" dirty="0" smtClean="0"/>
              <a:t>оннегут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0"/>
            <a:ext cx="7956376" cy="170080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20000" t="-10000" r="-20000" b="-4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700808"/>
            <a:ext cx="7956376" cy="216024"/>
          </a:xfrm>
          <a:prstGeom prst="rect">
            <a:avLst/>
          </a:prstGeom>
          <a:solidFill>
            <a:srgbClr val="FE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56" y="3573016"/>
            <a:ext cx="1676400" cy="26574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3648" y="692696"/>
            <a:ext cx="3600400" cy="648072"/>
          </a:xfrm>
          <a:prstGeom prst="rect">
            <a:avLst/>
          </a:pr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Бойня номер 5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0"/>
            <a:ext cx="1656184" cy="188640"/>
          </a:xfrm>
          <a:prstGeom prst="rect">
            <a:avLst/>
          </a:prstGeom>
          <a:solidFill>
            <a:srgbClr val="FE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1220</Words>
  <Application>Microsoft Office PowerPoint</Application>
  <PresentationFormat>Экран (4:3)</PresentationFormat>
  <Paragraphs>185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Open Sans</vt:lpstr>
      <vt:lpstr>Open Sans Light</vt:lpstr>
      <vt:lpstr>Тема Office</vt:lpstr>
      <vt:lpstr>Презентация PowerPoint</vt:lpstr>
      <vt:lpstr> </vt:lpstr>
      <vt:lpstr>  </vt:lpstr>
      <vt:lpstr>  </vt:lpstr>
      <vt:lpstr> </vt:lpstr>
      <vt:lpstr>Над кукушкиным гнездом  Кен Кизи  </vt:lpstr>
      <vt:lpstr>Презентация PowerPoint</vt:lpstr>
      <vt:lpstr>Убик  Филип Дик  </vt:lpstr>
      <vt:lpstr> </vt:lpstr>
      <vt:lpstr>  </vt:lpstr>
      <vt:lpstr>Лолита Владимир Набоков  </vt:lpstr>
      <vt:lpstr>  </vt:lpstr>
      <vt:lpstr>Эти и многие другие книги из списка журнала «TIME» вы можете взять на абонементе художественной литературы нашей библиотеки.  Ждем вас!                                Составила:  Новикова Л.В.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Гэтсби  Фрэнсис Скотт Фицджеральд</dc:title>
  <dc:creator>Ирина Новикова</dc:creator>
  <cp:lastModifiedBy>user</cp:lastModifiedBy>
  <cp:revision>56</cp:revision>
  <dcterms:created xsi:type="dcterms:W3CDTF">2016-10-29T16:17:47Z</dcterms:created>
  <dcterms:modified xsi:type="dcterms:W3CDTF">2016-12-15T07:50:01Z</dcterms:modified>
</cp:coreProperties>
</file>