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8" r:id="rId3"/>
    <p:sldId id="259" r:id="rId4"/>
    <p:sldId id="260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4389-0303-4C24-94D9-8D095120DFE5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A5B8-150F-4289-A375-48571DD44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23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4580D-3FDF-4BC2-AE77-82AB94589E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298D-776E-43D0-AD87-5DA68507A59B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6A06-7FC5-4807-AA34-394FFF81C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МУЗЕЙ РК\P1030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32657"/>
            <a:ext cx="7776864" cy="29238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28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Юбилей </a:t>
            </a:r>
            <a:r>
              <a:rPr lang="ru-RU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одного издания.</a:t>
            </a:r>
          </a:p>
          <a:p>
            <a:pPr lvl="0" algn="ctr"/>
            <a:r>
              <a:rPr lang="ru-RU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«С</a:t>
            </a:r>
            <a:r>
              <a:rPr lang="ru-RU" sz="32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hirurgische Operationslehre».</a:t>
            </a:r>
          </a:p>
          <a:p>
            <a:pPr lvl="0" algn="ctr"/>
            <a:r>
              <a:rPr lang="ru-RU" sz="32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Авторы: </a:t>
            </a:r>
            <a:r>
              <a:rPr lang="en-US" sz="32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August Bier, Heinrich Braun, Hermann Kummell</a:t>
            </a:r>
            <a:r>
              <a:rPr lang="ru-RU" sz="32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</a:t>
            </a:r>
            <a:endParaRPr lang="ru-RU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lvl="0"/>
            <a:endParaRPr lang="ru-RU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66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фото редкое\Фото0633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68" r="11126" b="29594"/>
          <a:stretch>
            <a:fillRect/>
          </a:stretch>
        </p:blipFill>
        <p:spPr bwMode="auto">
          <a:xfrm>
            <a:off x="3571868" y="785794"/>
            <a:ext cx="2357454" cy="3143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фото редкое\Фото0634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74" r="9237" b="24978"/>
          <a:stretch>
            <a:fillRect/>
          </a:stretch>
        </p:blipFill>
        <p:spPr bwMode="auto">
          <a:xfrm>
            <a:off x="428596" y="857232"/>
            <a:ext cx="2500298" cy="3143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42852"/>
            <a:ext cx="763284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BatangChe" pitchFamily="49" charset="-127"/>
                <a:cs typeface="Times New Roman" pitchFamily="18" charset="0"/>
              </a:rPr>
              <a:t>Авторы книг «Руководство по оперативной хирургии»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429132"/>
            <a:ext cx="8429684" cy="3103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Calibri"/>
                <a:cs typeface="Times New Roman" pitchFamily="18" charset="0"/>
              </a:rPr>
              <a:t>  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/>
                <a:cs typeface="Times New Roman" pitchFamily="18" charset="0"/>
              </a:rPr>
              <a:t>Генрих Браун                                 Герман  Кюммель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/>
                <a:cs typeface="Times New Roman" pitchFamily="18" charset="0"/>
              </a:rPr>
              <a:t>      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/>
                <a:cs typeface="Times New Roman" pitchFamily="18" charset="0"/>
              </a:rPr>
              <a:t>                         Август бир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4098" name="AutoShape 2" descr="http://www.homoeopathiker.de/geschichte/bie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homoeopathiker.de/geschichte/bie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homoeopathiker.de/geschichte/bier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://www.homoeopathiker.de/geschichte/bie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5" t="1923" r="6250" b="17308"/>
          <a:stretch>
            <a:fillRect/>
          </a:stretch>
        </p:blipFill>
        <p:spPr bwMode="auto">
          <a:xfrm>
            <a:off x="6572264" y="857232"/>
            <a:ext cx="2143140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4282" y="5286388"/>
            <a:ext cx="87868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b="1" dirty="0" smtClean="0">
                <a:latin typeface="Calibri" pitchFamily="34" charset="0"/>
              </a:rPr>
              <a:t>Книги,  написанные выдающимися немецкими хирургами,  составившими себе имя в области обработанных ими отделов, приковывают к себе внимание хирурга тем большим собственным клиническим опытом, который веет с каждой страницы пяти объемистых томов.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90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МУЗЕЙ РК\P103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642918"/>
            <a:ext cx="5715040" cy="4378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5725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Том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«Оперативной хирургии» на немецком и русском языках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143512"/>
            <a:ext cx="87154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dirty="0" smtClean="0"/>
              <a:t>В 1928 году книги были переведены на русский язык, благодаря издательству «Техника и производство» (Ленинград), которое взяло на себя ответственный труд и выполнило его с честью. </a:t>
            </a:r>
          </a:p>
          <a:p>
            <a:pPr algn="just"/>
            <a:r>
              <a:rPr lang="ru-RU" b="1" dirty="0" smtClean="0"/>
              <a:t>Редакторы обратились к авторам книг, и те любезно изъявили свое согласие на перевод.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17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фото редкое\Фото062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714356"/>
            <a:ext cx="3168352" cy="49438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Desktop\фото редкое\Фото063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700808"/>
            <a:ext cx="3168352" cy="48245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\Desktop\фото редкое\Фото0635.jpg"/>
          <p:cNvPicPr>
            <a:picLocks noChangeAspect="1" noChangeArrowheads="1"/>
          </p:cNvPicPr>
          <p:nvPr/>
        </p:nvPicPr>
        <p:blipFill>
          <a:blip r:embed="rId6">
            <a:lum bright="10000"/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3168352" cy="46085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\Desktop\фото редкое\Фото0629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2736304" cy="45401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\Desktop\фото редкое\Фото0631.jpg"/>
          <p:cNvPicPr>
            <a:picLocks noChangeAspect="1" noChangeArrowheads="1"/>
          </p:cNvPicPr>
          <p:nvPr/>
        </p:nvPicPr>
        <p:blipFill>
          <a:blip r:embed="rId10">
            <a:lum bright="10000"/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693"/>
            <a:ext cx="3140795" cy="41318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0166" y="142852"/>
            <a:ext cx="664373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Книги </a:t>
            </a:r>
            <a:r>
              <a:rPr lang="ru-RU" sz="2200" b="1" i="1" dirty="0" smtClean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издательства «Техника и производство», </a:t>
            </a:r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переведенные </a:t>
            </a:r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на русский </a:t>
            </a:r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язык,</a:t>
            </a:r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имеются </a:t>
            </a:r>
            <a:r>
              <a:rPr lang="ru-RU" sz="2200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 фонде редкой книги ВГМУ.</a:t>
            </a:r>
            <a:endParaRPr lang="ru-RU" sz="22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240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643998" cy="255454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Книги, представленные </a:t>
            </a:r>
            <a:b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на выставке, находятся 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в</a:t>
            </a:r>
            <a:endParaRPr lang="ru-RU" sz="4000" b="1" spc="50" dirty="0" smtClean="0">
              <a:ln w="11430"/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узее 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редкой 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книги библиотеки ВГМУ (ул. Студенческая, д. 10,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1 эт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аж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лавного корпуса, к. 11)</a:t>
            </a:r>
            <a:endParaRPr lang="ru-RU" sz="4000" b="1" spc="50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78674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МУЗЕЙ РК\P103003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3463224" cy="42830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/>
            <a:r>
              <a:rPr lang="ru-RU" b="1" dirty="0" smtClean="0"/>
              <a:t>         </a:t>
            </a:r>
            <a:r>
              <a:rPr lang="ru-RU" sz="2000" b="1" dirty="0" smtClean="0"/>
              <a:t>Одним из старейших сотрудников ВГМУ является Михаил Павлович Абакумов </a:t>
            </a:r>
            <a:r>
              <a:rPr lang="ru-RU" sz="2000" b="1" kern="0" dirty="0" smtClean="0">
                <a:solidFill>
                  <a:srgbClr val="000000"/>
                </a:solidFill>
                <a:ea typeface="Times New Roman"/>
              </a:rPr>
              <a:t>(1903 - 1982 г.г.)</a:t>
            </a:r>
            <a:r>
              <a:rPr lang="ru-RU" sz="2000" b="1" dirty="0" smtClean="0"/>
              <a:t> – ассистент кафедры общей хирургии ( 1939-1941, 1945-1970), кандидат медицинских наук,</a:t>
            </a:r>
            <a:r>
              <a:rPr lang="ru-RU" sz="2000" b="1" kern="0" dirty="0" smtClean="0">
                <a:solidFill>
                  <a:srgbClr val="000000"/>
                </a:solidFill>
                <a:ea typeface="Times New Roman"/>
              </a:rPr>
              <a:t> директор Воронежского научно-исследовательского рентгено-радиологического и онкологического института, полковник, участник Великой Отечественной войны (1941 – 1945 г.г.), ведущий хирург (хирург полевых подвижных госпиталей). </a:t>
            </a:r>
          </a:p>
          <a:p>
            <a:pPr lvl="0" algn="just"/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143116"/>
            <a:ext cx="5143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Он родился в семье бедняка-крестьянина, жившей очень трудно. Рано познал тяжелый крестьянский труд. Ему очень хотелось стать образованным человеком, он мечтал работать врачом. В медицинском институте, который он окончил в 1936 году, учился настолько хорошо, что был оставлен в аспирантуре при кафедре госпитальной хирургии. Абакумову принадлежат слова: «Если бы я мог начать жизнь сначала, я был бы  врачом и только врачом».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8045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фото редкое\Фото0604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726" y="1714488"/>
            <a:ext cx="6286544" cy="5000660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фото редкое\Фото0605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785926"/>
            <a:ext cx="5572164" cy="5214974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Газетные статьи, посвященные </a:t>
            </a: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100 – летию со дня рождения Михаила Павловича Абакумова</a:t>
            </a: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(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«Вестник Музыкального общества». - № 5, 2010 г.)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54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итя2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3192014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7686" y="214291"/>
            <a:ext cx="45005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 Сын  Абакумова М.П., Виктор,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был </a:t>
            </a:r>
            <a:r>
              <a:rPr lang="ru-RU" sz="2000" b="1" dirty="0">
                <a:ea typeface="Calibri"/>
                <a:cs typeface="Times New Roman"/>
              </a:rPr>
              <a:t>книговедом, </a:t>
            </a:r>
            <a:r>
              <a:rPr lang="ru-RU" sz="2000" b="1" dirty="0" smtClean="0">
                <a:ea typeface="Calibri"/>
                <a:cs typeface="Times New Roman"/>
              </a:rPr>
              <a:t>библиофилом</a:t>
            </a:r>
            <a:r>
              <a:rPr lang="ru-RU" sz="2000" b="1" dirty="0">
                <a:ea typeface="Calibri"/>
                <a:cs typeface="Times New Roman"/>
              </a:rPr>
              <a:t>, краеведом</a:t>
            </a:r>
            <a:r>
              <a:rPr lang="ru-RU" sz="2000" b="1" dirty="0" smtClean="0"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>
                <a:ea typeface="Calibri"/>
                <a:cs typeface="Times New Roman"/>
              </a:rPr>
              <a:t>Уроженец Воронежа.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ea typeface="Calibri"/>
                <a:cs typeface="Times New Roman"/>
              </a:rPr>
              <a:t>Окончил </a:t>
            </a:r>
            <a:r>
              <a:rPr lang="ru-RU" sz="2000" b="1" dirty="0">
                <a:ea typeface="Calibri"/>
                <a:cs typeface="Times New Roman"/>
              </a:rPr>
              <a:t>исторический факультет ВГПИ (1974).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>
                <a:ea typeface="Calibri"/>
                <a:cs typeface="Times New Roman"/>
              </a:rPr>
              <a:t>Был </a:t>
            </a:r>
            <a:r>
              <a:rPr lang="ru-RU" sz="2000" b="1" dirty="0" smtClean="0">
                <a:ea typeface="Calibri"/>
                <a:cs typeface="Times New Roman"/>
              </a:rPr>
              <a:t>   сотрудником    отдела краеведения   ВОУНБ   им.   </a:t>
            </a:r>
            <a:r>
              <a:rPr lang="ru-RU" sz="2000" b="1" dirty="0">
                <a:ea typeface="Calibri"/>
                <a:cs typeface="Times New Roman"/>
              </a:rPr>
              <a:t>И. С. </a:t>
            </a:r>
            <a:r>
              <a:rPr lang="ru-RU" sz="2000" b="1" dirty="0" smtClean="0">
                <a:ea typeface="Calibri"/>
                <a:cs typeface="Times New Roman"/>
              </a:rPr>
              <a:t>Никитина  </a:t>
            </a:r>
            <a:r>
              <a:rPr lang="ru-RU" sz="2000" b="1" dirty="0">
                <a:ea typeface="Calibri"/>
                <a:cs typeface="Times New Roman"/>
              </a:rPr>
              <a:t>(</a:t>
            </a:r>
            <a:r>
              <a:rPr lang="ru-RU" sz="2000" b="1" dirty="0" smtClean="0">
                <a:ea typeface="Calibri"/>
                <a:cs typeface="Times New Roman"/>
              </a:rPr>
              <a:t>1974 – 1976),  </a:t>
            </a:r>
            <a:r>
              <a:rPr lang="ru-RU" sz="2000" b="1" dirty="0">
                <a:ea typeface="Calibri"/>
                <a:cs typeface="Times New Roman"/>
              </a:rPr>
              <a:t>отдела редких книг Зональной научной библиотеки. </a:t>
            </a:r>
            <a:endParaRPr lang="ru-RU" sz="2000" b="1" dirty="0" smtClean="0"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>
                <a:ea typeface="Calibri"/>
                <a:cs typeface="Times New Roman"/>
              </a:rPr>
              <a:t>С 1976 года работал в ВГУ</a:t>
            </a:r>
            <a:r>
              <a:rPr lang="ru-RU" sz="2000" b="1" dirty="0" smtClean="0">
                <a:ea typeface="Calibri"/>
                <a:cs typeface="Times New Roman"/>
              </a:rPr>
              <a:t>.</a:t>
            </a:r>
          </a:p>
          <a:p>
            <a:pPr algn="ctr"/>
            <a:r>
              <a:rPr lang="ru-RU" sz="2000" b="1" dirty="0" smtClean="0">
                <a:ea typeface="Calibri"/>
                <a:cs typeface="Times New Roman"/>
              </a:rPr>
              <a:t> </a:t>
            </a:r>
            <a:r>
              <a:rPr lang="ru-RU" sz="2000" b="1" dirty="0">
                <a:ea typeface="Calibri"/>
                <a:cs typeface="Times New Roman"/>
              </a:rPr>
              <a:t>Член Воронежского историко-культурного общества, член кружка «Воронежский библиофил</a:t>
            </a:r>
            <a:r>
              <a:rPr lang="ru-RU" sz="2000" b="1" dirty="0" smtClean="0">
                <a:ea typeface="Calibri"/>
                <a:cs typeface="Times New Roman"/>
              </a:rPr>
              <a:t>».</a:t>
            </a:r>
          </a:p>
          <a:p>
            <a:pPr algn="ctr"/>
            <a:endParaRPr lang="ru-RU" sz="2000" b="1" dirty="0">
              <a:solidFill>
                <a:srgbClr val="402000"/>
              </a:solidFill>
              <a:cs typeface="Times New Roman"/>
            </a:endParaRPr>
          </a:p>
          <a:p>
            <a:pPr algn="ctr"/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857760"/>
            <a:ext cx="8572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В 2010 году Виктор Михайлович Абакумов  в день открытия музея редкой книги передал в дар библиотеке ВГМУ 15 экземпляров книг по медицине из коллекции Михаила Павловича (отца). Среди них были </a:t>
            </a:r>
            <a:r>
              <a:rPr lang="ru-RU" sz="2000" b="1" dirty="0" smtClean="0"/>
              <a:t>уникальные </a:t>
            </a:r>
            <a:r>
              <a:rPr lang="ru-RU" sz="2000" b="1" dirty="0" smtClean="0"/>
              <a:t>книги. Это 5 томов «Руководства по оперативной хирургии». Дата выпуска книг практически совпадает с юбилеем нашего медицинского университета. Книгам 100 лет.</a:t>
            </a:r>
          </a:p>
          <a:p>
            <a:pPr algn="just"/>
            <a:r>
              <a:rPr lang="ru-RU" sz="2000" b="1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996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ea typeface="Calibri"/>
                <a:cs typeface="Times New Roman"/>
              </a:rPr>
              <a:t>«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Calibri"/>
                <a:cs typeface="Times New Roman"/>
              </a:rPr>
              <a:t>Руководство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Calibri"/>
                <a:cs typeface="Times New Roman"/>
              </a:rPr>
              <a:t>по оперативной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  <a:ea typeface="Calibri"/>
                <a:cs typeface="Times New Roman"/>
              </a:rPr>
              <a:t>хирургии»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9190" y="785794"/>
            <a:ext cx="3757610" cy="4572033"/>
          </a:xfrm>
        </p:spPr>
        <p:txBody>
          <a:bodyPr>
            <a:noAutofit/>
          </a:bodyPr>
          <a:lstStyle/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rgbClr val="222222"/>
                </a:solidFill>
                <a:ea typeface="Calibri"/>
              </a:rPr>
              <a:t>Характеристика книг</a:t>
            </a: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000" b="1" u="sng" dirty="0" smtClean="0">
              <a:solidFill>
                <a:srgbClr val="222222"/>
              </a:solidFill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Авторы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: Август Бир,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Генрих Браун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, Герман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Кюммель</a:t>
            </a:r>
            <a:endParaRPr lang="ru-RU" sz="2000" dirty="0"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Статус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: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антикварное 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издание </a:t>
            </a:r>
            <a:endParaRPr lang="ru-RU" sz="2000" dirty="0"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222222"/>
                </a:solidFill>
                <a:ea typeface="Calibri"/>
              </a:rPr>
              <a:t>Н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азвание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: Chirurgische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Operationslehre</a:t>
            </a:r>
            <a:endParaRPr lang="ru-RU" sz="2000" dirty="0" smtClean="0"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Переплет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: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твердый 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переплет </a:t>
            </a:r>
            <a:endParaRPr lang="ru-RU" sz="2000" dirty="0"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222222"/>
                </a:solidFill>
                <a:ea typeface="Calibri"/>
              </a:rPr>
              <a:t>Год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выпуска: 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1917 </a:t>
            </a:r>
            <a:endParaRPr lang="ru-RU" sz="2000" dirty="0"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Язык 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издания: </a:t>
            </a: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немецкий </a:t>
            </a:r>
            <a:endParaRPr lang="ru-RU" sz="2000" dirty="0">
              <a:ea typeface="Calibri"/>
            </a:endParaRPr>
          </a:p>
          <a:p>
            <a:pPr marL="0" indent="0"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222222"/>
                </a:solidFill>
                <a:ea typeface="Calibri"/>
              </a:rPr>
              <a:t>Издательство</a:t>
            </a:r>
            <a:r>
              <a:rPr lang="ru-RU" sz="2000" b="1" dirty="0">
                <a:solidFill>
                  <a:srgbClr val="222222"/>
                </a:solidFill>
                <a:ea typeface="Calibri"/>
              </a:rPr>
              <a:t>: Иоганн Амброзиус Барт </a:t>
            </a:r>
            <a:endParaRPr lang="ru-RU" sz="2000" dirty="0">
              <a:ea typeface="Calibri"/>
            </a:endParaRPr>
          </a:p>
          <a:p>
            <a:pPr marL="0" indent="0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222222"/>
                </a:solidFill>
                <a:ea typeface="Calibri"/>
              </a:rPr>
              <a:t> </a:t>
            </a:r>
            <a:endParaRPr lang="ru-RU" sz="2000" dirty="0">
              <a:ea typeface="Calibri"/>
            </a:endParaRPr>
          </a:p>
          <a:p>
            <a:endParaRPr lang="ru-RU" sz="2000" dirty="0"/>
          </a:p>
        </p:txBody>
      </p:sp>
      <p:pic>
        <p:nvPicPr>
          <p:cNvPr id="3074" name="Picture 2" descr="C:\Users\pc\Desktop\фото редкое\Фото0626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201997" cy="4361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34" y="5214950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/>
              <a:t>Всемирно известная «Оперативная хирургия», превратившая из трехтомного руководства 1914 года в пятитомное, не нуждается в перечислении ее достоинств. Несмотря на то, что прошло столько лет с даты издания, книга сохранила свое значение, имея в своей основе не </a:t>
            </a:r>
            <a:r>
              <a:rPr lang="ru-RU" sz="2000" b="1" dirty="0" smtClean="0"/>
              <a:t>преходящие </a:t>
            </a:r>
            <a:r>
              <a:rPr lang="ru-RU" sz="2000" b="1" dirty="0" smtClean="0"/>
              <a:t>истины.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7065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фото редкое\Фото062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1857388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esktop\фото редкое\Фото0618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714752"/>
            <a:ext cx="2088232" cy="2975992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42852"/>
            <a:ext cx="4000528" cy="3193148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pc\Desktop\фото редкое\Фото0619.jpg"/>
          <p:cNvPicPr>
            <a:picLocks noChangeAspect="1" noChangeArrowheads="1"/>
          </p:cNvPicPr>
          <p:nvPr/>
        </p:nvPicPr>
        <p:blipFill>
          <a:blip r:embed="rId5">
            <a:lum bright="4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857628"/>
            <a:ext cx="4600128" cy="27718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6500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Bier 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Chirurgische Operationslehre  BAND</a:t>
            </a:r>
            <a:r>
              <a:rPr kumimoji="0" lang="en-US" sz="1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August Bier, Heinrich Braun, Hermann Kummell- 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Лейпциг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1917 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709с</a:t>
            </a:r>
            <a:r>
              <a:rPr kumimoji="0" lang="en-US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85728"/>
            <a:ext cx="507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143247"/>
            <a:ext cx="5429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Bier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Chirurgische Operationslehre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Band II / August Bier, Heinrich Braun, Hermann Kummell -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Лейпциг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1917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695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785794"/>
            <a:ext cx="28575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Том I. Общая хирургия, операции на голове и позвоночнике. В книге 571 рисунок с описанием.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4143380"/>
            <a:ext cx="20717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Том II. Операции на ухе, горле, носе и грудной клетке. В книге 414 рисунков.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4547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2214561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267075"/>
            <a:ext cx="2279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1"/>
            <a:ext cx="2143140" cy="35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2852"/>
            <a:ext cx="6322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Bier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Chirurgische Operationslehre  BAND </a:t>
            </a: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V/ 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August Bier, Heinrich Braun, Hermann Kummell-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Лейпциг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1917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69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7с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058" y="714356"/>
            <a:ext cx="5214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Bier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Chirurgische Operationslehre  BAND </a:t>
            </a: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August Bier, Heinrich Braun, Hermann Kummell-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Лейпциг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1917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537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5429264"/>
            <a:ext cx="4355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Bier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Chirurgische Operationslehre  BAND </a:t>
            </a: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IV/ 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August Bier, Heinrich Braun, Hermann Kummell-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Лейпциг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1917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533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571612"/>
            <a:ext cx="15716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Том II</a:t>
            </a:r>
            <a:r>
              <a:rPr lang="en-US" b="1" dirty="0" smtClean="0"/>
              <a:t>I</a:t>
            </a:r>
            <a:r>
              <a:rPr lang="ru-RU" b="1" dirty="0" smtClean="0"/>
              <a:t>. Операции на животе. </a:t>
            </a:r>
          </a:p>
          <a:p>
            <a:r>
              <a:rPr lang="ru-RU" b="1" dirty="0" smtClean="0"/>
              <a:t>В книге 430 рисунков.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1571611"/>
            <a:ext cx="16430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Том </a:t>
            </a:r>
            <a:r>
              <a:rPr lang="en-US" b="1" dirty="0" smtClean="0"/>
              <a:t>V</a:t>
            </a:r>
            <a:r>
              <a:rPr lang="ru-RU" b="1" dirty="0" smtClean="0"/>
              <a:t>. Операции на конечностях. В книге 474 рисунка.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4143381"/>
            <a:ext cx="200026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Том IV. Абдоминальная хирургия при переломах, операции на прямой кишке и мочеполовых органах. В книге 434 рисунка.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513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c\Desktop\фото редкое\Фото0623.jpg"/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510136"/>
            <a:ext cx="4464496" cy="3347864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c\Desktop\фото редкое\Фото0611.jpg"/>
          <p:cNvPicPr>
            <a:picLocks noChangeAspect="1" noChangeArrowheads="1"/>
          </p:cNvPicPr>
          <p:nvPr/>
        </p:nvPicPr>
        <p:blipFill>
          <a:blip r:embed="rId3">
            <a:lum bright="4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3528392" cy="30963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c\Desktop\фото редкое\Фото0612.jpg"/>
          <p:cNvPicPr>
            <a:picLocks noChangeAspect="1" noChangeArrowheads="1"/>
          </p:cNvPicPr>
          <p:nvPr/>
        </p:nvPicPr>
        <p:blipFill>
          <a:blip r:embed="rId4">
            <a:lum bright="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032448" cy="3168352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c\Desktop\фото редкое\Фото0619.jpg"/>
          <p:cNvPicPr>
            <a:picLocks noChangeAspect="1" noChangeArrowheads="1"/>
          </p:cNvPicPr>
          <p:nvPr/>
        </p:nvPicPr>
        <p:blipFill>
          <a:blip r:embed="rId5">
            <a:lum bright="4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14290"/>
            <a:ext cx="4334245" cy="2952328"/>
          </a:xfrm>
          <a:prstGeom prst="rect">
            <a:avLst/>
          </a:prstGeom>
          <a:noFill/>
          <a:effectLst>
            <a:softEdge rad="127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42852"/>
            <a:ext cx="3500462" cy="35719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7224" y="5643578"/>
            <a:ext cx="75724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Прекрасные многочисленные рисунки «Оперативной хирургии» общеизвестны.</a:t>
            </a:r>
            <a:r>
              <a:rPr lang="ru-RU" sz="2000" dirty="0" smtClean="0">
                <a:latin typeface="Calibri" pitchFamily="34" charset="0"/>
              </a:rPr>
              <a:t> 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819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47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фото редкое\Фото0609.jpg"/>
          <p:cNvPicPr>
            <a:picLocks noChangeAspect="1" noChangeArrowheads="1"/>
          </p:cNvPicPr>
          <p:nvPr/>
        </p:nvPicPr>
        <p:blipFill>
          <a:blip r:embed="rId2">
            <a:lum bright="40000" contrast="4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7848872" cy="45723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42853"/>
            <a:ext cx="8572560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dirty="0" smtClean="0"/>
              <a:t>    Все 5 книг «Руководства по оперативной хирургии» на внутренней стороне </a:t>
            </a:r>
            <a:r>
              <a:rPr lang="ru-RU" sz="2000" b="1" dirty="0" smtClean="0"/>
              <a:t>имеют </a:t>
            </a:r>
            <a:r>
              <a:rPr lang="ru-RU" sz="2000" b="1" dirty="0" err="1" smtClean="0"/>
              <a:t>инскрипт</a:t>
            </a:r>
            <a:r>
              <a:rPr lang="ru-RU" sz="2000" b="1" dirty="0" smtClean="0"/>
              <a:t> (дарственная надпись) на немецком языке. Перевод надписей </a:t>
            </a:r>
            <a:r>
              <a:rPr lang="ru-RU" sz="2000" b="1" dirty="0" smtClean="0"/>
              <a:t>означает</a:t>
            </a:r>
            <a:r>
              <a:rPr lang="ru-RU" sz="2000" b="1" dirty="0" smtClean="0"/>
              <a:t>, что эти книги были подарены </a:t>
            </a:r>
            <a:r>
              <a:rPr lang="ru-RU" sz="2000" b="1" dirty="0" smtClean="0"/>
              <a:t>доктору </a:t>
            </a:r>
            <a:r>
              <a:rPr lang="ru-RU" sz="2000" b="1" dirty="0" smtClean="0"/>
              <a:t>Рудольфу </a:t>
            </a:r>
            <a:r>
              <a:rPr lang="ru-RU" sz="2000" b="1" dirty="0" err="1" smtClean="0"/>
              <a:t>Шпамеру</a:t>
            </a:r>
            <a:r>
              <a:rPr lang="ru-RU" sz="2000" b="1" dirty="0" smtClean="0"/>
              <a:t> от анатомического отдела </a:t>
            </a:r>
            <a:r>
              <a:rPr lang="ru-RU" sz="2000" b="1" dirty="0" smtClean="0"/>
              <a:t>немецкой </a:t>
            </a:r>
            <a:r>
              <a:rPr lang="ru-RU" sz="2000" b="1" dirty="0" smtClean="0"/>
              <a:t>клиники Франкфурта-на-Майне в 1920 г.</a:t>
            </a:r>
            <a:endParaRPr lang="ru-RU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32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796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«Руководство по оперативной хирургии»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50</cp:revision>
  <dcterms:created xsi:type="dcterms:W3CDTF">2017-05-25T07:50:56Z</dcterms:created>
  <dcterms:modified xsi:type="dcterms:W3CDTF">2017-06-02T11:05:10Z</dcterms:modified>
</cp:coreProperties>
</file>