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18" r:id="rId3"/>
    <p:sldId id="294" r:id="rId4"/>
    <p:sldId id="300" r:id="rId5"/>
    <p:sldId id="302" r:id="rId6"/>
    <p:sldId id="308" r:id="rId7"/>
    <p:sldId id="310" r:id="rId8"/>
    <p:sldId id="322" r:id="rId9"/>
    <p:sldId id="325" r:id="rId10"/>
    <p:sldId id="328" r:id="rId11"/>
    <p:sldId id="329" r:id="rId12"/>
    <p:sldId id="31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436"/>
    <a:srgbClr val="D0A172"/>
    <a:srgbClr val="264D74"/>
    <a:srgbClr val="172E45"/>
    <a:srgbClr val="000066"/>
    <a:srgbClr val="424262"/>
    <a:srgbClr val="3B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42A7E8-F88B-466F-9838-FC1AC3529237}" type="datetimeFigureOut">
              <a:rPr lang="ru-RU" smtClean="0"/>
              <a:pPr/>
              <a:t>14.02.2017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B2286-D2D3-4811-A1BE-A8646712B601}" type="slidenum">
              <a:rPr lang="ru-RU" smtClean="0"/>
              <a:pPr/>
              <a:t>‹#›</a:t>
            </a:fld>
            <a:endParaRPr lang="ru-RU"/>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2A7E8-F88B-466F-9838-FC1AC3529237}" type="datetimeFigureOut">
              <a:rPr lang="ru-RU" smtClean="0"/>
              <a:pPr/>
              <a:t>14.02.2017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B2286-D2D3-4811-A1BE-A8646712B6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фон с дамами.jpg"/>
          <p:cNvPicPr>
            <a:picLocks noChangeAspect="1" noChangeArrowheads="1"/>
          </p:cNvPicPr>
          <p:nvPr/>
        </p:nvPicPr>
        <p:blipFill>
          <a:blip r:embed="rId2">
            <a:lum bright="-10000" contrast="10000"/>
          </a:blip>
          <a:srcRect/>
          <a:stretch>
            <a:fillRect/>
          </a:stretch>
        </p:blipFill>
        <p:spPr bwMode="auto">
          <a:xfrm>
            <a:off x="0" y="0"/>
            <a:ext cx="9144000" cy="6858000"/>
          </a:xfrm>
          <a:prstGeom prst="rect">
            <a:avLst/>
          </a:prstGeom>
          <a:noFill/>
        </p:spPr>
      </p:pic>
      <p:sp>
        <p:nvSpPr>
          <p:cNvPr id="5" name="TextBox 4"/>
          <p:cNvSpPr txBox="1"/>
          <p:nvPr/>
        </p:nvSpPr>
        <p:spPr>
          <a:xfrm>
            <a:off x="2428860" y="928670"/>
            <a:ext cx="4429156" cy="4786346"/>
          </a:xfrm>
          <a:prstGeom prst="rect">
            <a:avLst/>
          </a:prstGeom>
          <a:noFill/>
        </p:spPr>
        <p:txBody>
          <a:bodyPr wrap="square" rtlCol="0">
            <a:prstTxWarp prst="textPlain">
              <a:avLst/>
            </a:prstTxWarp>
            <a:spAutoFit/>
            <a:scene3d>
              <a:camera prst="orthographicFront"/>
              <a:lightRig rig="threePt" dir="t"/>
            </a:scene3d>
            <a:sp3d extrusionH="57150">
              <a:bevelT w="69850" h="69850" prst="divot"/>
            </a:sp3d>
          </a:bodyPr>
          <a:lstStyle/>
          <a:p>
            <a:pPr algn="ctr"/>
            <a:r>
              <a:rPr lang="ru-RU" sz="5400" b="1" spc="50" dirty="0" smtClean="0">
                <a:ln w="13500">
                  <a:solidFill>
                    <a:schemeClr val="accent1">
                      <a:shade val="2500"/>
                      <a:alpha val="6500"/>
                    </a:schemeClr>
                  </a:solidFill>
                  <a:prstDash val="solid"/>
                </a:ln>
                <a:solidFill>
                  <a:schemeClr val="bg1">
                    <a:lumMod val="75000"/>
                  </a:schemeClr>
                </a:solidFill>
                <a:effectLst>
                  <a:innerShdw blurRad="50900" dist="38500" dir="13500000">
                    <a:srgbClr val="000000">
                      <a:alpha val="60000"/>
                    </a:srgbClr>
                  </a:innerShdw>
                </a:effectLst>
                <a:latin typeface="Monotype Corsiva" pitchFamily="66" charset="0"/>
              </a:rPr>
              <a:t>«Твой образ </a:t>
            </a:r>
            <a:r>
              <a:rPr lang="ru-RU" sz="5400" b="1" spc="50" dirty="0" smtClean="0">
                <a:ln w="13500">
                  <a:solidFill>
                    <a:schemeClr val="accent1">
                      <a:shade val="2500"/>
                      <a:alpha val="6500"/>
                    </a:schemeClr>
                  </a:solidFill>
                  <a:prstDash val="solid"/>
                </a:ln>
                <a:solidFill>
                  <a:schemeClr val="bg1">
                    <a:lumMod val="75000"/>
                  </a:schemeClr>
                </a:solidFill>
                <a:effectLst>
                  <a:innerShdw blurRad="50900" dist="38500" dir="13500000">
                    <a:srgbClr val="000000">
                      <a:alpha val="60000"/>
                    </a:srgbClr>
                  </a:innerShdw>
                </a:effectLst>
                <a:latin typeface="Monotype Corsiva" pitchFamily="66" charset="0"/>
              </a:rPr>
              <a:t>дивный, несравненный»</a:t>
            </a:r>
            <a:endParaRPr lang="ru-RU" sz="5400" b="1" spc="50" dirty="0" smtClean="0">
              <a:ln w="13500">
                <a:solidFill>
                  <a:schemeClr val="accent1">
                    <a:shade val="2500"/>
                    <a:alpha val="6500"/>
                  </a:schemeClr>
                </a:solidFill>
                <a:prstDash val="solid"/>
              </a:ln>
              <a:solidFill>
                <a:schemeClr val="bg1">
                  <a:lumMod val="75000"/>
                </a:schemeClr>
              </a:solidFill>
              <a:effectLst>
                <a:innerShdw blurRad="50900" dist="38500" dir="13500000">
                  <a:srgbClr val="000000">
                    <a:alpha val="60000"/>
                  </a:srgbClr>
                </a:innerShdw>
              </a:effectLst>
              <a:latin typeface="Monotype Corsiva" pitchFamily="66" charset="0"/>
            </a:endParaRPr>
          </a:p>
          <a:p>
            <a:pPr algn="ctr"/>
            <a:r>
              <a:rPr lang="ru-RU" sz="5400" b="1" spc="50" dirty="0" smtClean="0">
                <a:ln w="13500">
                  <a:solidFill>
                    <a:schemeClr val="accent1">
                      <a:shade val="2500"/>
                      <a:alpha val="6500"/>
                    </a:schemeClr>
                  </a:solidFill>
                  <a:prstDash val="solid"/>
                </a:ln>
                <a:solidFill>
                  <a:schemeClr val="bg1">
                    <a:lumMod val="75000"/>
                  </a:schemeClr>
                </a:solidFill>
                <a:effectLst>
                  <a:innerShdw blurRad="50900" dist="38500" dir="13500000">
                    <a:srgbClr val="000000">
                      <a:alpha val="60000"/>
                    </a:srgbClr>
                  </a:innerShdw>
                </a:effectLst>
                <a:latin typeface="Monotype Corsiva" pitchFamily="66" charset="0"/>
              </a:rPr>
              <a:t>Пушкин и его музы.</a:t>
            </a:r>
            <a:endParaRPr lang="ru-RU" sz="2800" b="1" spc="50" dirty="0">
              <a:ln w="13500">
                <a:solidFill>
                  <a:schemeClr val="accent1">
                    <a:shade val="2500"/>
                    <a:alpha val="6500"/>
                  </a:schemeClr>
                </a:solidFill>
                <a:prstDash val="solid"/>
              </a:ln>
              <a:solidFill>
                <a:schemeClr val="bg1">
                  <a:lumMod val="75000"/>
                </a:schemeClr>
              </a:solidFill>
              <a:effectLst>
                <a:innerShdw blurRad="50900" dist="38500" dir="13500000">
                  <a:srgbClr val="000000">
                    <a:alpha val="60000"/>
                  </a:srgbClr>
                </a:innerShdw>
              </a:effectLst>
              <a:latin typeface="Monotype Corsiva" pitchFamily="66" charset="0"/>
            </a:endParaRP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блеклый винтаж.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2050" name="Picture 2" descr="http://ozon-st.cdn.ngenix.net/multimedia/1004757998.jpg"/>
          <p:cNvPicPr>
            <a:picLocks noChangeAspect="1" noChangeArrowheads="1"/>
          </p:cNvPicPr>
          <p:nvPr/>
        </p:nvPicPr>
        <p:blipFill>
          <a:blip r:embed="rId3"/>
          <a:srcRect b="4082"/>
          <a:stretch>
            <a:fillRect/>
          </a:stretch>
        </p:blipFill>
        <p:spPr bwMode="auto">
          <a:xfrm>
            <a:off x="285720" y="285728"/>
            <a:ext cx="2643206" cy="3643338"/>
          </a:xfrm>
          <a:prstGeom prst="rect">
            <a:avLst/>
          </a:prstGeom>
          <a:noFill/>
          <a:scene3d>
            <a:camera prst="perspectiveContrastingRightFacing" fov="2700000">
              <a:rot lat="21305482" lon="19198414" rev="264074"/>
            </a:camera>
            <a:lightRig rig="threePt" dir="t"/>
          </a:scene3d>
        </p:spPr>
      </p:pic>
      <p:pic>
        <p:nvPicPr>
          <p:cNvPr id="2052" name="Picture 4" descr="http://biblus.ru/pics/f/e/9/1007073616.jpg"/>
          <p:cNvPicPr>
            <a:picLocks noChangeAspect="1" noChangeArrowheads="1"/>
          </p:cNvPicPr>
          <p:nvPr/>
        </p:nvPicPr>
        <p:blipFill>
          <a:blip r:embed="rId4"/>
          <a:srcRect/>
          <a:stretch>
            <a:fillRect/>
          </a:stretch>
        </p:blipFill>
        <p:spPr bwMode="auto">
          <a:xfrm>
            <a:off x="3000364" y="285728"/>
            <a:ext cx="2500330" cy="3500462"/>
          </a:xfrm>
          <a:prstGeom prst="rect">
            <a:avLst/>
          </a:prstGeom>
          <a:noFill/>
        </p:spPr>
      </p:pic>
      <p:pic>
        <p:nvPicPr>
          <p:cNvPr id="2054" name="Picture 6" descr="http://ozon-st.cdn.ngenix.net/multimedia/1001699145.jpg"/>
          <p:cNvPicPr>
            <a:picLocks noChangeAspect="1" noChangeArrowheads="1"/>
          </p:cNvPicPr>
          <p:nvPr/>
        </p:nvPicPr>
        <p:blipFill>
          <a:blip r:embed="rId5"/>
          <a:srcRect b="10417"/>
          <a:stretch>
            <a:fillRect/>
          </a:stretch>
        </p:blipFill>
        <p:spPr bwMode="auto">
          <a:xfrm>
            <a:off x="5857884" y="357166"/>
            <a:ext cx="2357454" cy="3643338"/>
          </a:xfrm>
          <a:prstGeom prst="rect">
            <a:avLst/>
          </a:prstGeom>
          <a:noFill/>
          <a:ln>
            <a:noFill/>
          </a:ln>
          <a:effectLst>
            <a:outerShdw blurRad="184150" dist="241300" dir="11520000" sx="110000" sy="110000" algn="ctr">
              <a:srgbClr val="000000">
                <a:alpha val="18000"/>
              </a:srgbClr>
            </a:outerShdw>
          </a:effectLst>
          <a:scene3d>
            <a:camera prst="perspectiveHeroicExtremeLeftFacing" fov="4500000">
              <a:rot lat="21454968" lon="1474559" rev="21397006"/>
            </a:camera>
            <a:lightRig rig="flood" dir="t">
              <a:rot lat="0" lon="0" rev="13800000"/>
            </a:lightRig>
          </a:scene3d>
          <a:sp3d extrusionH="107950" prstMaterial="plastic">
            <a:bevelT w="82550" h="63500" prst="divot"/>
            <a:bevelB/>
          </a:sp3d>
        </p:spPr>
      </p:pic>
      <p:sp>
        <p:nvSpPr>
          <p:cNvPr id="2" name="TextBox 1"/>
          <p:cNvSpPr txBox="1"/>
          <p:nvPr/>
        </p:nvSpPr>
        <p:spPr>
          <a:xfrm>
            <a:off x="827584" y="4509120"/>
            <a:ext cx="8269700" cy="2031325"/>
          </a:xfrm>
          <a:prstGeom prst="rect">
            <a:avLst/>
          </a:prstGeom>
          <a:noFill/>
        </p:spPr>
        <p:txBody>
          <a:bodyPr wrap="none" rtlCol="0">
            <a:spAutoFit/>
          </a:bodyPr>
          <a:lstStyle/>
          <a:p>
            <a:r>
              <a:rPr lang="ru-RU" b="1" dirty="0" smtClean="0">
                <a:solidFill>
                  <a:srgbClr val="122436"/>
                </a:solidFill>
                <a:latin typeface="Times New Roman" panose="02020603050405020304" pitchFamily="18" charset="0"/>
                <a:cs typeface="Times New Roman" panose="02020603050405020304" pitchFamily="18" charset="0"/>
              </a:rPr>
              <a:t>Пушкин А.С. Стихотворения и поэмы/ А.С. Пушкин. – Москва: Московский</a:t>
            </a:r>
          </a:p>
          <a:p>
            <a:r>
              <a:rPr lang="ru-RU" b="1" dirty="0" smtClean="0">
                <a:solidFill>
                  <a:srgbClr val="122436"/>
                </a:solidFill>
                <a:latin typeface="Times New Roman" panose="02020603050405020304" pitchFamily="18" charset="0"/>
                <a:cs typeface="Times New Roman" panose="02020603050405020304" pitchFamily="18" charset="0"/>
              </a:rPr>
              <a:t>рабочий, 1975. – 624 с.</a:t>
            </a:r>
          </a:p>
          <a:p>
            <a:r>
              <a:rPr lang="ru-RU" b="1" dirty="0" smtClean="0">
                <a:solidFill>
                  <a:srgbClr val="122436"/>
                </a:solidFill>
                <a:latin typeface="Times New Roman" panose="02020603050405020304" pitchFamily="18" charset="0"/>
                <a:cs typeface="Times New Roman" panose="02020603050405020304" pitchFamily="18" charset="0"/>
              </a:rPr>
              <a:t>Пушкин А.С. Избранное/ А.С. Пушкин. – Москва: Московский рабочий,</a:t>
            </a:r>
          </a:p>
          <a:p>
            <a:r>
              <a:rPr lang="ru-RU" b="1" dirty="0" smtClean="0">
                <a:solidFill>
                  <a:srgbClr val="122436"/>
                </a:solidFill>
                <a:latin typeface="Times New Roman" panose="02020603050405020304" pitchFamily="18" charset="0"/>
                <a:cs typeface="Times New Roman" panose="02020603050405020304" pitchFamily="18" charset="0"/>
              </a:rPr>
              <a:t>1975. – 544 с.</a:t>
            </a:r>
          </a:p>
          <a:p>
            <a:r>
              <a:rPr lang="ru-RU" b="1" dirty="0" smtClean="0">
                <a:solidFill>
                  <a:srgbClr val="122436"/>
                </a:solidFill>
                <a:latin typeface="Times New Roman" panose="02020603050405020304" pitchFamily="18" charset="0"/>
                <a:cs typeface="Times New Roman" panose="02020603050405020304" pitchFamily="18" charset="0"/>
              </a:rPr>
              <a:t>Пушкин А.С. Стихотворения/ А.С. Пушкин. – Москва: Московский рабочий,</a:t>
            </a:r>
          </a:p>
          <a:p>
            <a:r>
              <a:rPr lang="ru-RU" b="1" dirty="0" smtClean="0">
                <a:solidFill>
                  <a:srgbClr val="122436"/>
                </a:solidFill>
                <a:latin typeface="Times New Roman" panose="02020603050405020304" pitchFamily="18" charset="0"/>
                <a:cs typeface="Times New Roman" panose="02020603050405020304" pitchFamily="18" charset="0"/>
              </a:rPr>
              <a:t>1985. – 271 с.</a:t>
            </a:r>
          </a:p>
          <a:p>
            <a:endParaRPr lang="ru-RU" dirty="0"/>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cuments\блеклый винтаж.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6625" name="Rectangle 1"/>
          <p:cNvSpPr>
            <a:spLocks noChangeArrowheads="1"/>
          </p:cNvSpPr>
          <p:nvPr/>
        </p:nvSpPr>
        <p:spPr bwMode="auto">
          <a:xfrm>
            <a:off x="571472" y="430889"/>
            <a:ext cx="80329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a:r>
            <a:b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b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Муза Е.В. Адресаты лирики Пушкина/ Е.В. Муза. –Москва: Советская Россия,</a:t>
            </a:r>
            <a:r>
              <a:rPr kumimoji="0" lang="ru-RU" b="1" i="0" u="none" strike="noStrike" cap="none" normalizeH="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a:t>
            </a:r>
            <a:r>
              <a:rPr lang="ru-RU" b="1" dirty="0" smtClean="0">
                <a:solidFill>
                  <a:schemeClr val="tx2">
                    <a:lumMod val="50000"/>
                  </a:schemeClr>
                </a:solidFill>
                <a:latin typeface="Times New Roman" panose="02020603050405020304" pitchFamily="18" charset="0"/>
                <a:cs typeface="Times New Roman" panose="02020603050405020304" pitchFamily="18" charset="0"/>
              </a:rPr>
              <a:t>1966. – тираж 50 000 экз.</a:t>
            </a: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a:t>
            </a:r>
            <a:endPar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b="1" dirty="0">
                <a:solidFill>
                  <a:schemeClr val="tx2">
                    <a:lumMod val="50000"/>
                  </a:schemeClr>
                </a:solidFill>
                <a:latin typeface="Times New Roman" panose="02020603050405020304" pitchFamily="18" charset="0"/>
                <a:cs typeface="Times New Roman" panose="02020603050405020304" pitchFamily="18" charset="0"/>
              </a:rPr>
              <a:t>	</a:t>
            </a: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Эта маленькая книжка-сувенир открывает серию изданий, призванных рассказать о лучших материалах Государственного музея А. С. Пушкина. В последующих выпусках будут показаны портреты самого поэта, его друзей-декабристов, литераторов, а также изображения пушкинских мест.</a:t>
            </a:r>
            <a:b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b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Для </a:t>
            </a: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«Адресатов лирики Пушкина» из фондов музея отобраны портреты женщин, которым посвящены стихи поэта, бессмертные слова любви и восхищения.</a:t>
            </a:r>
            <a:b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br>
            <a:r>
              <a:rPr kumimoji="0" lang="ru-RU"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a:t>
            </a:r>
            <a:endParaRPr kumimoji="0" lang="ru-RU" sz="1600"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p:txBody>
      </p:sp>
      <p:pic>
        <p:nvPicPr>
          <p:cNvPr id="26626" name="Picture 2" descr="обложка издания"/>
          <p:cNvPicPr>
            <a:picLocks noChangeAspect="1" noChangeArrowheads="1"/>
          </p:cNvPicPr>
          <p:nvPr/>
        </p:nvPicPr>
        <p:blipFill>
          <a:blip r:embed="rId3"/>
          <a:srcRect/>
          <a:stretch>
            <a:fillRect/>
          </a:stretch>
        </p:blipFill>
        <p:spPr bwMode="auto">
          <a:xfrm>
            <a:off x="155575" y="-14744700"/>
            <a:ext cx="2952750" cy="1428750"/>
          </a:xfrm>
          <a:prstGeom prst="rect">
            <a:avLst/>
          </a:prstGeom>
          <a:noFill/>
        </p:spPr>
      </p:pic>
      <p:pic>
        <p:nvPicPr>
          <p:cNvPr id="3" name="Рисунок 2"/>
          <p:cNvPicPr>
            <a:picLocks noChangeAspect="1"/>
          </p:cNvPicPr>
          <p:nvPr/>
        </p:nvPicPr>
        <p:blipFill rotWithShape="1">
          <a:blip r:embed="rId4"/>
          <a:srcRect l="4598" t="2778" r="3449" b="5555"/>
          <a:stretch/>
        </p:blipFill>
        <p:spPr>
          <a:xfrm>
            <a:off x="1835696" y="3835669"/>
            <a:ext cx="5760640" cy="237626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642910" y="6072206"/>
            <a:ext cx="8053055" cy="571504"/>
          </a:xfrm>
          <a:prstGeom prst="rect">
            <a:avLst/>
          </a:prstGeom>
          <a:noFill/>
          <a:scene3d>
            <a:camera prst="orthographicFront"/>
            <a:lightRig rig="threePt" dir="t"/>
          </a:scene3d>
          <a:sp3d>
            <a:bevelT prst="angle"/>
          </a:sp3d>
        </p:spPr>
        <p:txBody>
          <a:bodyPr wrap="none" rtlCol="0">
            <a:prstTxWarp prst="textCanDown">
              <a:avLst/>
            </a:prstTxWarp>
            <a:spAutoFit/>
          </a:bodyPr>
          <a:lstStyle/>
          <a:p>
            <a:r>
              <a:rPr lang="ru-RU" sz="3200" b="1" dirty="0" smtClean="0">
                <a:ln w="900" cmpd="sng">
                  <a:solidFill>
                    <a:schemeClr val="accent1">
                      <a:satMod val="190000"/>
                      <a:alpha val="55000"/>
                    </a:schemeClr>
                  </a:solidFill>
                  <a:prstDash val="solid"/>
                </a:ln>
                <a:solidFill>
                  <a:schemeClr val="bg2">
                    <a:lumMod val="2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Выставка студенческого читального зала</a:t>
            </a:r>
            <a:endParaRPr lang="ru-RU" sz="3200" b="1" dirty="0">
              <a:ln w="900" cmpd="sng">
                <a:solidFill>
                  <a:schemeClr val="accent1">
                    <a:satMod val="190000"/>
                    <a:alpha val="55000"/>
                  </a:schemeClr>
                </a:solidFill>
                <a:prstDash val="solid"/>
              </a:ln>
              <a:solidFill>
                <a:schemeClr val="bg2">
                  <a:lumMod val="2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144000" cy="6858000"/>
          </a:xfrm>
          <a:prstGeom prst="rect">
            <a:avLst/>
          </a:prstGeom>
          <a:noFill/>
        </p:spPr>
      </p:pic>
      <p:sp>
        <p:nvSpPr>
          <p:cNvPr id="5" name="Прямоугольник 4"/>
          <p:cNvSpPr/>
          <p:nvPr/>
        </p:nvSpPr>
        <p:spPr>
          <a:xfrm>
            <a:off x="214282" y="214290"/>
            <a:ext cx="8929718" cy="2246769"/>
          </a:xfrm>
          <a:prstGeom prst="rect">
            <a:avLst/>
          </a:prstGeom>
        </p:spPr>
        <p:txBody>
          <a:bodyPr wrap="square">
            <a:spAutoFit/>
          </a:bodyPr>
          <a:lstStyle/>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r>
              <a:rPr lang="ru-RU" sz="2000" b="1" dirty="0" smtClean="0">
                <a:solidFill>
                  <a:srgbClr val="000066"/>
                </a:solidFill>
                <a:latin typeface="Times New Roman" pitchFamily="18" charset="0"/>
                <a:cs typeface="Times New Roman" pitchFamily="18" charset="0"/>
              </a:rPr>
              <a:t> </a:t>
            </a:r>
            <a:endParaRPr lang="ru-RU" b="1" dirty="0">
              <a:solidFill>
                <a:srgbClr val="000066"/>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214282" y="285728"/>
            <a:ext cx="2571769" cy="342902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2"/>
          <p:cNvPicPr>
            <a:picLocks noChangeAspect="1" noChangeArrowheads="1"/>
          </p:cNvPicPr>
          <p:nvPr/>
        </p:nvPicPr>
        <p:blipFill>
          <a:blip r:embed="rId4"/>
          <a:srcRect/>
          <a:stretch>
            <a:fillRect/>
          </a:stretch>
        </p:blipFill>
        <p:spPr bwMode="auto">
          <a:xfrm>
            <a:off x="6357950" y="357166"/>
            <a:ext cx="2453592" cy="342902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p:cNvSpPr txBox="1"/>
          <p:nvPr/>
        </p:nvSpPr>
        <p:spPr>
          <a:xfrm>
            <a:off x="2214546" y="3857628"/>
            <a:ext cx="4786346" cy="2571768"/>
          </a:xfrm>
          <a:prstGeom prst="rect">
            <a:avLst/>
          </a:prstGeom>
          <a:noFill/>
        </p:spPr>
        <p:txBody>
          <a:bodyPr wrap="square" rtlCol="0">
            <a:prstTxWarp prst="textPlain">
              <a:avLst/>
            </a:prstTxWarp>
            <a:spAutoFit/>
          </a:bodyPr>
          <a:lstStyle/>
          <a:p>
            <a:pPr algn="ctr"/>
            <a:r>
              <a:rPr lang="ru-RU" b="1" dirty="0" smtClean="0">
                <a:solidFill>
                  <a:srgbClr val="172E45"/>
                </a:solidFill>
                <a:latin typeface="Monotype Corsiva" pitchFamily="66" charset="0"/>
              </a:rPr>
              <a:t>Ты прав: что может быть важней</a:t>
            </a:r>
          </a:p>
          <a:p>
            <a:pPr algn="ctr"/>
            <a:r>
              <a:rPr lang="ru-RU" b="1" dirty="0" smtClean="0">
                <a:solidFill>
                  <a:srgbClr val="172E45"/>
                </a:solidFill>
                <a:latin typeface="Monotype Corsiva" pitchFamily="66" charset="0"/>
              </a:rPr>
              <a:t>На свете женщины прекрасной?</a:t>
            </a:r>
          </a:p>
          <a:p>
            <a:pPr algn="ctr"/>
            <a:r>
              <a:rPr lang="ru-RU" b="1" dirty="0" smtClean="0">
                <a:solidFill>
                  <a:srgbClr val="172E45"/>
                </a:solidFill>
                <a:latin typeface="Monotype Corsiva" pitchFamily="66" charset="0"/>
              </a:rPr>
              <a:t>Улыбка, взор её очей</a:t>
            </a:r>
          </a:p>
          <a:p>
            <a:pPr algn="ctr"/>
            <a:r>
              <a:rPr lang="ru-RU" b="1" dirty="0" smtClean="0">
                <a:solidFill>
                  <a:srgbClr val="172E45"/>
                </a:solidFill>
                <a:latin typeface="Monotype Corsiva" pitchFamily="66" charset="0"/>
              </a:rPr>
              <a:t>Дороже злата и </a:t>
            </a:r>
            <a:r>
              <a:rPr lang="ru-RU" b="1" dirty="0" err="1" smtClean="0">
                <a:solidFill>
                  <a:srgbClr val="172E45"/>
                </a:solidFill>
                <a:latin typeface="Monotype Corsiva" pitchFamily="66" charset="0"/>
              </a:rPr>
              <a:t>честей</a:t>
            </a:r>
            <a:endParaRPr lang="ru-RU" b="1" dirty="0" smtClean="0">
              <a:solidFill>
                <a:srgbClr val="172E45"/>
              </a:solidFill>
              <a:latin typeface="Monotype Corsiva" pitchFamily="66" charset="0"/>
            </a:endParaRPr>
          </a:p>
          <a:p>
            <a:pPr algn="ctr"/>
            <a:r>
              <a:rPr lang="ru-RU" b="1" dirty="0" smtClean="0">
                <a:solidFill>
                  <a:srgbClr val="172E45"/>
                </a:solidFill>
                <a:latin typeface="Monotype Corsiva" pitchFamily="66" charset="0"/>
              </a:rPr>
              <a:t>Дороже славы </a:t>
            </a:r>
            <a:r>
              <a:rPr lang="ru-RU" b="1" dirty="0" err="1" smtClean="0">
                <a:solidFill>
                  <a:srgbClr val="172E45"/>
                </a:solidFill>
                <a:latin typeface="Monotype Corsiva" pitchFamily="66" charset="0"/>
              </a:rPr>
              <a:t>разногласной</a:t>
            </a:r>
            <a:r>
              <a:rPr lang="ru-RU" b="1" dirty="0" smtClean="0">
                <a:solidFill>
                  <a:srgbClr val="172E45"/>
                </a:solidFill>
                <a:latin typeface="Monotype Corsiva" pitchFamily="66" charset="0"/>
              </a:rPr>
              <a:t>.</a:t>
            </a:r>
          </a:p>
          <a:p>
            <a:pPr algn="ctr"/>
            <a:r>
              <a:rPr lang="ru-RU" b="1" dirty="0" smtClean="0">
                <a:solidFill>
                  <a:srgbClr val="172E45"/>
                </a:solidFill>
                <a:latin typeface="Monotype Corsiva" pitchFamily="66" charset="0"/>
              </a:rPr>
              <a:t>Поговорим опять об ней…</a:t>
            </a:r>
            <a:endParaRPr lang="ru-RU" b="1" dirty="0">
              <a:solidFill>
                <a:srgbClr val="172E45"/>
              </a:solidFill>
              <a:latin typeface="Monotype Corsiva" pitchFamily="66" charset="0"/>
            </a:endParaRPr>
          </a:p>
        </p:txBody>
      </p:sp>
      <p:sp>
        <p:nvSpPr>
          <p:cNvPr id="8" name="Прямоугольник 7"/>
          <p:cNvSpPr/>
          <p:nvPr/>
        </p:nvSpPr>
        <p:spPr>
          <a:xfrm>
            <a:off x="2786050" y="285728"/>
            <a:ext cx="3429024" cy="3170099"/>
          </a:xfrm>
          <a:prstGeom prst="rect">
            <a:avLst/>
          </a:prstGeom>
        </p:spPr>
        <p:txBody>
          <a:bodyPr wrap="square">
            <a:spAutoFit/>
          </a:bodyPr>
          <a:lstStyle/>
          <a:p>
            <a:pPr algn="ctr"/>
            <a:r>
              <a:rPr lang="ru-RU" sz="2000" b="1" i="1" dirty="0" smtClean="0">
                <a:solidFill>
                  <a:srgbClr val="264D74"/>
                </a:solidFill>
                <a:latin typeface="Times New Roman" pitchFamily="18" charset="0"/>
                <a:cs typeface="Times New Roman" pitchFamily="18" charset="0"/>
              </a:rPr>
              <a:t>Лирика особенно ярко</a:t>
            </a:r>
          </a:p>
          <a:p>
            <a:pPr algn="ctr"/>
            <a:r>
              <a:rPr lang="ru-RU" sz="2000" b="1" i="1" dirty="0" smtClean="0">
                <a:solidFill>
                  <a:srgbClr val="264D74"/>
                </a:solidFill>
                <a:latin typeface="Times New Roman" pitchFamily="18" charset="0"/>
                <a:cs typeface="Times New Roman" pitchFamily="18" charset="0"/>
              </a:rPr>
              <a:t>воплощается в стихах</a:t>
            </a:r>
          </a:p>
          <a:p>
            <a:pPr algn="ctr"/>
            <a:r>
              <a:rPr lang="ru-RU" sz="2000" b="1" i="1" dirty="0" smtClean="0">
                <a:solidFill>
                  <a:srgbClr val="264D74"/>
                </a:solidFill>
                <a:latin typeface="Times New Roman" pitchFamily="18" charset="0"/>
                <a:cs typeface="Times New Roman" pitchFamily="18" charset="0"/>
              </a:rPr>
              <a:t>о любви. Любовные</a:t>
            </a:r>
          </a:p>
          <a:p>
            <a:pPr algn="ctr"/>
            <a:r>
              <a:rPr lang="ru-RU" sz="2000" b="1" i="1" dirty="0" smtClean="0">
                <a:solidFill>
                  <a:srgbClr val="264D74"/>
                </a:solidFill>
                <a:latin typeface="Times New Roman" pitchFamily="18" charset="0"/>
                <a:cs typeface="Times New Roman" pitchFamily="18" charset="0"/>
              </a:rPr>
              <a:t>стихи – это дневник</a:t>
            </a:r>
          </a:p>
          <a:p>
            <a:pPr algn="ctr"/>
            <a:r>
              <a:rPr lang="ru-RU" sz="2000" b="1" i="1" dirty="0" smtClean="0">
                <a:solidFill>
                  <a:srgbClr val="264D74"/>
                </a:solidFill>
                <a:latin typeface="Times New Roman" pitchFamily="18" charset="0"/>
                <a:cs typeface="Times New Roman" pitchFamily="18" charset="0"/>
              </a:rPr>
              <a:t>души человека. А в</a:t>
            </a:r>
          </a:p>
          <a:p>
            <a:pPr algn="ctr"/>
            <a:r>
              <a:rPr lang="ru-RU" sz="2000" b="1" i="1" dirty="0" smtClean="0">
                <a:solidFill>
                  <a:srgbClr val="264D74"/>
                </a:solidFill>
                <a:latin typeface="Times New Roman" pitchFamily="18" charset="0"/>
                <a:cs typeface="Times New Roman" pitchFamily="18" charset="0"/>
              </a:rPr>
              <a:t>стихах Пушкина любовь –</a:t>
            </a:r>
          </a:p>
          <a:p>
            <a:pPr algn="ctr"/>
            <a:r>
              <a:rPr lang="ru-RU" sz="2000" b="1" i="1" dirty="0" smtClean="0">
                <a:solidFill>
                  <a:srgbClr val="264D74"/>
                </a:solidFill>
                <a:latin typeface="Times New Roman" pitchFamily="18" charset="0"/>
                <a:cs typeface="Times New Roman" pitchFamily="18" charset="0"/>
              </a:rPr>
              <a:t>глубокое, нравственно</a:t>
            </a:r>
          </a:p>
          <a:p>
            <a:pPr algn="ctr"/>
            <a:r>
              <a:rPr lang="ru-RU" sz="2000" b="1" i="1" dirty="0" smtClean="0">
                <a:solidFill>
                  <a:srgbClr val="264D74"/>
                </a:solidFill>
                <a:latin typeface="Times New Roman" pitchFamily="18" charset="0"/>
                <a:cs typeface="Times New Roman" pitchFamily="18" charset="0"/>
              </a:rPr>
              <a:t>чистое чувство. Даже тогда, когда ей нет</a:t>
            </a:r>
          </a:p>
          <a:p>
            <a:pPr algn="ctr"/>
            <a:r>
              <a:rPr lang="ru-RU" sz="2000" b="1" i="1" dirty="0" smtClean="0">
                <a:solidFill>
                  <a:srgbClr val="264D74"/>
                </a:solidFill>
                <a:latin typeface="Times New Roman" pitchFamily="18" charset="0"/>
                <a:cs typeface="Times New Roman" pitchFamily="18" charset="0"/>
              </a:rPr>
              <a:t>отклика, она – дар жизн</a:t>
            </a:r>
            <a:r>
              <a:rPr lang="ru-RU" b="1" i="1" dirty="0" smtClean="0">
                <a:solidFill>
                  <a:srgbClr val="264D74"/>
                </a:solidFill>
                <a:latin typeface="Times New Roman" pitchFamily="18" charset="0"/>
                <a:cs typeface="Times New Roman" pitchFamily="18" charset="0"/>
              </a:rPr>
              <a:t>и.</a:t>
            </a:r>
            <a:endParaRPr lang="ru-RU" sz="2000" b="1" dirty="0">
              <a:solidFill>
                <a:srgbClr val="264D74"/>
              </a:solidFill>
            </a:endParaRP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144000" cy="6858000"/>
          </a:xfrm>
          <a:prstGeom prst="rect">
            <a:avLst/>
          </a:prstGeom>
          <a:noFill/>
        </p:spPr>
      </p:pic>
      <p:sp>
        <p:nvSpPr>
          <p:cNvPr id="5" name="Прямоугольник 4"/>
          <p:cNvSpPr/>
          <p:nvPr/>
        </p:nvSpPr>
        <p:spPr>
          <a:xfrm>
            <a:off x="214282" y="214290"/>
            <a:ext cx="8929718" cy="6555641"/>
          </a:xfrm>
          <a:prstGeom prst="rect">
            <a:avLst/>
          </a:prstGeom>
        </p:spPr>
        <p:txBody>
          <a:bodyPr wrap="square">
            <a:spAutoFit/>
          </a:bodyPr>
          <a:lstStyle/>
          <a:p>
            <a:r>
              <a:rPr lang="ru-RU" sz="2000" b="1" dirty="0" smtClean="0">
                <a:solidFill>
                  <a:srgbClr val="172E45"/>
                </a:solidFill>
                <a:latin typeface="Times New Roman" pitchFamily="18" charset="0"/>
                <a:cs typeface="Times New Roman" pitchFamily="18" charset="0"/>
              </a:rPr>
              <a:t>1815 год.  Лицей. Первая любовь… Она пришла к 16-летнему лицеисту в образе неотразимой Катеньки Бакуниной, 20-летней фрейлины императрицы. </a:t>
            </a: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endParaRPr lang="ru-RU" sz="2000" b="1" dirty="0" smtClean="0">
              <a:solidFill>
                <a:srgbClr val="000066"/>
              </a:solidFill>
              <a:latin typeface="Times New Roman" pitchFamily="18" charset="0"/>
              <a:cs typeface="Times New Roman" pitchFamily="18" charset="0"/>
            </a:endParaRPr>
          </a:p>
          <a:p>
            <a:r>
              <a:rPr lang="ru-RU" sz="2000" b="1" dirty="0" smtClean="0">
                <a:solidFill>
                  <a:srgbClr val="172E45"/>
                </a:solidFill>
                <a:latin typeface="Times New Roman" pitchFamily="18" charset="0"/>
                <a:cs typeface="Times New Roman" pitchFamily="18" charset="0"/>
              </a:rPr>
              <a:t> Она была стройна, грациозна, с живыми темными глазами, правильными чертами лица. Любила и умела танцевать, недаром часто избиралась царицей бала.</a:t>
            </a:r>
          </a:p>
          <a:p>
            <a:r>
              <a:rPr lang="ru-RU" sz="2000" b="1" dirty="0" smtClean="0">
                <a:solidFill>
                  <a:srgbClr val="172E45"/>
                </a:solidFill>
                <a:latin typeface="Times New Roman" pitchFamily="18" charset="0"/>
                <a:cs typeface="Times New Roman" pitchFamily="18" charset="0"/>
              </a:rPr>
              <a:t>Прелестное лицо ее, дивный стан и очаровательное обращение произвели всеобщий восторг во всей лицейской молодежи. Влюбленный лицеист скрывал от товарищей свою чистую, платоническую любовь и лишь оставшись один, в «лицейской келье”, давал волю чувствам на страницах дневника.</a:t>
            </a:r>
          </a:p>
          <a:p>
            <a:r>
              <a:rPr lang="ru-RU" sz="2000" b="1" dirty="0" smtClean="0">
                <a:solidFill>
                  <a:srgbClr val="172E45"/>
                </a:solidFill>
                <a:latin typeface="Times New Roman" pitchFamily="18" charset="0"/>
                <a:cs typeface="Times New Roman" pitchFamily="18" charset="0"/>
              </a:rPr>
              <a:t>На протяжении всего 1816 года Пушкин отдавал Катеньке Бакуниной свое поэтическое вдохновение, весь пыл своего сердца. Двадцать два стихотворения с “</a:t>
            </a:r>
            <a:r>
              <a:rPr lang="ru-RU" sz="2000" b="1" dirty="0" err="1" smtClean="0">
                <a:solidFill>
                  <a:srgbClr val="172E45"/>
                </a:solidFill>
                <a:latin typeface="Times New Roman" pitchFamily="18" charset="0"/>
                <a:cs typeface="Times New Roman" pitchFamily="18" charset="0"/>
              </a:rPr>
              <a:t>бакунинским</a:t>
            </a:r>
            <a:r>
              <a:rPr lang="ru-RU" sz="2000" b="1" dirty="0" smtClean="0">
                <a:solidFill>
                  <a:srgbClr val="172E45"/>
                </a:solidFill>
                <a:latin typeface="Times New Roman" pitchFamily="18" charset="0"/>
                <a:cs typeface="Times New Roman" pitchFamily="18" charset="0"/>
              </a:rPr>
              <a:t> мотивом” - своего рода энциклопедия юной любви.</a:t>
            </a:r>
            <a:endParaRPr lang="ru-RU" b="1" dirty="0">
              <a:solidFill>
                <a:srgbClr val="172E45"/>
              </a:solidFill>
              <a:latin typeface="Times New Roman" pitchFamily="18" charset="0"/>
              <a:cs typeface="Times New Roman" pitchFamily="18" charset="0"/>
            </a:endParaRPr>
          </a:p>
        </p:txBody>
      </p:sp>
      <p:sp>
        <p:nvSpPr>
          <p:cNvPr id="8" name="TextBox 7"/>
          <p:cNvSpPr txBox="1"/>
          <p:nvPr/>
        </p:nvSpPr>
        <p:spPr>
          <a:xfrm>
            <a:off x="4357686" y="1357298"/>
            <a:ext cx="4046109" cy="1077218"/>
          </a:xfrm>
          <a:prstGeom prst="rect">
            <a:avLst/>
          </a:prstGeom>
          <a:noFill/>
        </p:spPr>
        <p:txBody>
          <a:bodyPr wrap="square" rtlCol="0">
            <a:spAutoFit/>
          </a:bodyPr>
          <a:lstStyle/>
          <a:p>
            <a:pPr algn="ctr"/>
            <a:r>
              <a:rPr lang="ru-RU" sz="2400" b="1" i="1" dirty="0" smtClean="0">
                <a:solidFill>
                  <a:srgbClr val="122436"/>
                </a:solidFill>
                <a:latin typeface="Times New Roman" pitchFamily="18" charset="0"/>
                <a:cs typeface="Times New Roman" pitchFamily="18" charset="0"/>
              </a:rPr>
              <a:t>«ЖЕЛАНИЕ»</a:t>
            </a:r>
          </a:p>
          <a:p>
            <a:pPr algn="ctr"/>
            <a:r>
              <a:rPr lang="ru-RU" sz="2000" b="1" i="1" dirty="0" smtClean="0">
                <a:solidFill>
                  <a:srgbClr val="122436"/>
                </a:solidFill>
                <a:latin typeface="Times New Roman" pitchFamily="18" charset="0"/>
                <a:cs typeface="Times New Roman" pitchFamily="18" charset="0"/>
              </a:rPr>
              <a:t>Мне дорого любви моей мученье  -</a:t>
            </a:r>
          </a:p>
          <a:p>
            <a:pPr algn="ctr"/>
            <a:r>
              <a:rPr lang="ru-RU" sz="2000" b="1" i="1" dirty="0" smtClean="0">
                <a:solidFill>
                  <a:srgbClr val="122436"/>
                </a:solidFill>
                <a:latin typeface="Times New Roman" pitchFamily="18" charset="0"/>
                <a:cs typeface="Times New Roman" pitchFamily="18" charset="0"/>
              </a:rPr>
              <a:t>Пускай умру, но я умру любя!</a:t>
            </a:r>
            <a:endParaRPr lang="ru-RU" sz="2000" b="1" i="1" dirty="0">
              <a:solidFill>
                <a:srgbClr val="122436"/>
              </a:solidFill>
              <a:latin typeface="Times New Roman" pitchFamily="18" charset="0"/>
              <a:cs typeface="Times New Roman" pitchFamily="18" charset="0"/>
            </a:endParaRPr>
          </a:p>
        </p:txBody>
      </p:sp>
      <p:pic>
        <p:nvPicPr>
          <p:cNvPr id="12289" name="Picture 1"/>
          <p:cNvPicPr>
            <a:picLocks noChangeAspect="1" noChangeArrowheads="1"/>
          </p:cNvPicPr>
          <p:nvPr/>
        </p:nvPicPr>
        <p:blipFill>
          <a:blip r:embed="rId3" cstate="print"/>
          <a:srcRect/>
          <a:stretch>
            <a:fillRect/>
          </a:stretch>
        </p:blipFill>
        <p:spPr bwMode="auto">
          <a:xfrm>
            <a:off x="2285984" y="857232"/>
            <a:ext cx="1857388" cy="2286016"/>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429720" cy="6858000"/>
          </a:xfrm>
          <a:prstGeom prst="rect">
            <a:avLst/>
          </a:prstGeom>
          <a:noFill/>
        </p:spPr>
      </p:pic>
      <p:sp>
        <p:nvSpPr>
          <p:cNvPr id="6" name="Прямоугольник 5"/>
          <p:cNvSpPr/>
          <p:nvPr/>
        </p:nvSpPr>
        <p:spPr>
          <a:xfrm>
            <a:off x="285720" y="142853"/>
            <a:ext cx="8501122" cy="6247864"/>
          </a:xfrm>
          <a:prstGeom prst="rect">
            <a:avLst/>
          </a:prstGeom>
        </p:spPr>
        <p:txBody>
          <a:bodyPr wrap="square">
            <a:spAutoFit/>
          </a:bodyPr>
          <a:lstStyle/>
          <a:p>
            <a:r>
              <a:rPr lang="ru-RU" sz="2000" dirty="0" smtClean="0">
                <a:solidFill>
                  <a:srgbClr val="172E45"/>
                </a:solidFill>
              </a:rPr>
              <a:t>“</a:t>
            </a:r>
            <a:r>
              <a:rPr lang="ru-RU" sz="2400" b="1" dirty="0" smtClean="0">
                <a:solidFill>
                  <a:srgbClr val="172E45"/>
                </a:solidFill>
                <a:latin typeface="Times New Roman" pitchFamily="18" charset="0"/>
                <a:cs typeface="Times New Roman" pitchFamily="18" charset="0"/>
              </a:rPr>
              <a:t>Причудница большого света” княгиня Евдокия Ивановна Голицына.</a:t>
            </a:r>
          </a:p>
          <a:p>
            <a:pPr algn="just"/>
            <a:endParaRPr lang="ru-RU" sz="40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endParaRPr lang="ru-RU" sz="2400" b="1" dirty="0" smtClean="0">
              <a:solidFill>
                <a:srgbClr val="000066"/>
              </a:solidFill>
              <a:latin typeface="Times New Roman" pitchFamily="18" charset="0"/>
              <a:cs typeface="Times New Roman" pitchFamily="18" charset="0"/>
            </a:endParaRPr>
          </a:p>
          <a:p>
            <a:r>
              <a:rPr lang="ru-RU" sz="2400" b="1" dirty="0" smtClean="0">
                <a:solidFill>
                  <a:srgbClr val="172E45"/>
                </a:solidFill>
                <a:latin typeface="Times New Roman" pitchFamily="18" charset="0"/>
                <a:cs typeface="Times New Roman" pitchFamily="18" charset="0"/>
              </a:rPr>
              <a:t>В 1817 – 1819 годах Пушкин был самым желанным гостем в изысканном салоне этой прелестной, блиставшей своей красотой, прекрасно образованной женщины, которая почти на 20 лет была старше </a:t>
            </a:r>
            <a:r>
              <a:rPr lang="ru-RU" sz="2400" b="1" dirty="0" smtClean="0">
                <a:solidFill>
                  <a:srgbClr val="172E45"/>
                </a:solidFill>
                <a:latin typeface="Times New Roman" pitchFamily="18" charset="0"/>
                <a:cs typeface="Times New Roman" pitchFamily="18" charset="0"/>
              </a:rPr>
              <a:t>Александра. По </a:t>
            </a:r>
            <a:r>
              <a:rPr lang="ru-RU" sz="2400" b="1" dirty="0" smtClean="0">
                <a:solidFill>
                  <a:srgbClr val="172E45"/>
                </a:solidFill>
                <a:latin typeface="Times New Roman" pitchFamily="18" charset="0"/>
                <a:cs typeface="Times New Roman" pitchFamily="18" charset="0"/>
              </a:rPr>
              <a:t>воспоминаниям князя Вяземского, поэта и друга Пушкина</a:t>
            </a:r>
            <a:r>
              <a:rPr lang="ru-RU" sz="2400" b="1" dirty="0" smtClean="0">
                <a:solidFill>
                  <a:srgbClr val="172E45"/>
                </a:solidFill>
                <a:latin typeface="Times New Roman" pitchFamily="18" charset="0"/>
                <a:cs typeface="Times New Roman" pitchFamily="18" charset="0"/>
              </a:rPr>
              <a:t>, </a:t>
            </a:r>
            <a:r>
              <a:rPr lang="ru-RU" sz="2400" b="1" dirty="0" smtClean="0">
                <a:solidFill>
                  <a:srgbClr val="172E45"/>
                </a:solidFill>
                <a:latin typeface="Times New Roman" pitchFamily="18" charset="0"/>
                <a:cs typeface="Times New Roman" pitchFamily="18" charset="0"/>
              </a:rPr>
              <a:t>“Александр был приворожен ею”. </a:t>
            </a:r>
          </a:p>
        </p:txBody>
      </p:sp>
      <p:pic>
        <p:nvPicPr>
          <p:cNvPr id="7170" name="Picture 2"/>
          <p:cNvPicPr>
            <a:picLocks noChangeAspect="1" noChangeArrowheads="1"/>
          </p:cNvPicPr>
          <p:nvPr/>
        </p:nvPicPr>
        <p:blipFill>
          <a:blip r:embed="rId3" cstate="print"/>
          <a:srcRect/>
          <a:stretch>
            <a:fillRect/>
          </a:stretch>
        </p:blipFill>
        <p:spPr bwMode="auto">
          <a:xfrm>
            <a:off x="1928794" y="571480"/>
            <a:ext cx="2286016" cy="3357586"/>
          </a:xfrm>
          <a:prstGeom prst="rect">
            <a:avLst/>
          </a:prstGeom>
          <a:ln>
            <a:noFill/>
          </a:ln>
          <a:effectLst>
            <a:softEdge rad="112500"/>
          </a:effectLst>
        </p:spPr>
      </p:pic>
      <p:sp>
        <p:nvSpPr>
          <p:cNvPr id="11" name="TextBox 10"/>
          <p:cNvSpPr txBox="1"/>
          <p:nvPr/>
        </p:nvSpPr>
        <p:spPr>
          <a:xfrm>
            <a:off x="4214810" y="1357298"/>
            <a:ext cx="5143536" cy="1661993"/>
          </a:xfrm>
          <a:prstGeom prst="rect">
            <a:avLst/>
          </a:prstGeom>
          <a:noFill/>
        </p:spPr>
        <p:txBody>
          <a:bodyPr wrap="square" rtlCol="0">
            <a:spAutoFit/>
          </a:bodyPr>
          <a:lstStyle/>
          <a:p>
            <a:r>
              <a:rPr lang="ru-RU" sz="3600" b="1" i="1" dirty="0" smtClean="0">
                <a:solidFill>
                  <a:srgbClr val="122436"/>
                </a:solidFill>
                <a:latin typeface="Times New Roman" pitchFamily="18" charset="0"/>
                <a:cs typeface="Times New Roman" pitchFamily="18" charset="0"/>
              </a:rPr>
              <a:t>«К…»</a:t>
            </a:r>
          </a:p>
          <a:p>
            <a:r>
              <a:rPr lang="ru-RU" sz="2400" b="1" i="1" dirty="0" smtClean="0">
                <a:solidFill>
                  <a:srgbClr val="122436"/>
                </a:solidFill>
                <a:latin typeface="Times New Roman" pitchFamily="18" charset="0"/>
                <a:cs typeface="Times New Roman" pitchFamily="18" charset="0"/>
              </a:rPr>
              <a:t>Не спрашивай, зачем унылой думой</a:t>
            </a:r>
          </a:p>
          <a:p>
            <a:r>
              <a:rPr lang="ru-RU" sz="2400" b="1" i="1" dirty="0" smtClean="0">
                <a:solidFill>
                  <a:srgbClr val="122436"/>
                </a:solidFill>
                <a:latin typeface="Times New Roman" pitchFamily="18" charset="0"/>
                <a:cs typeface="Times New Roman" pitchFamily="18" charset="0"/>
              </a:rPr>
              <a:t>Среди любви я часто омрачен</a:t>
            </a:r>
          </a:p>
          <a:p>
            <a:endParaRPr lang="ru-RU" b="1" i="1" dirty="0">
              <a:solidFill>
                <a:srgbClr val="122436"/>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429720" cy="6858000"/>
          </a:xfrm>
          <a:prstGeom prst="rect">
            <a:avLst/>
          </a:prstGeom>
          <a:noFill/>
        </p:spPr>
      </p:pic>
      <p:sp>
        <p:nvSpPr>
          <p:cNvPr id="7" name="Прямоугольник 6"/>
          <p:cNvSpPr/>
          <p:nvPr/>
        </p:nvSpPr>
        <p:spPr>
          <a:xfrm>
            <a:off x="285720" y="285729"/>
            <a:ext cx="8572560" cy="2308324"/>
          </a:xfrm>
          <a:prstGeom prst="rect">
            <a:avLst/>
          </a:prstGeom>
        </p:spPr>
        <p:txBody>
          <a:bodyPr wrap="square">
            <a:spAutoFit/>
          </a:bodyPr>
          <a:lstStyle/>
          <a:p>
            <a:r>
              <a:rPr lang="ru-RU" b="1" dirty="0" smtClean="0">
                <a:solidFill>
                  <a:srgbClr val="172E45"/>
                </a:solidFill>
                <a:latin typeface="Times New Roman" pitchFamily="18" charset="0"/>
                <a:cs typeface="Times New Roman" pitchFamily="18" charset="0"/>
              </a:rPr>
              <a:t>В 1823 году Пушкин приезжает в Одессу. Александр  вхож в дом  генерал-губернатора графа Воронцова и зачислен им на службу. С графиней он познакомился, скорее всего, только осенью: какое-то время Елизавета </a:t>
            </a:r>
            <a:r>
              <a:rPr lang="ru-RU" b="1" dirty="0" err="1" smtClean="0">
                <a:solidFill>
                  <a:srgbClr val="172E45"/>
                </a:solidFill>
                <a:latin typeface="Times New Roman" pitchFamily="18" charset="0"/>
                <a:cs typeface="Times New Roman" pitchFamily="18" charset="0"/>
              </a:rPr>
              <a:t>Ксаверьевна</a:t>
            </a:r>
            <a:r>
              <a:rPr lang="ru-RU" b="1" dirty="0" smtClean="0">
                <a:solidFill>
                  <a:srgbClr val="172E45"/>
                </a:solidFill>
                <a:latin typeface="Times New Roman" pitchFamily="18" charset="0"/>
                <a:cs typeface="Times New Roman" pitchFamily="18" charset="0"/>
              </a:rPr>
              <a:t>, ожидавшая ребенка, не показывалась в обществе. В октябре у нее родился сын. А в декабре поэт обратил внимание на Воронцову, влюбился в нее и, если верить стихам, тогда же достиг взаимности. Елизавете </a:t>
            </a:r>
            <a:r>
              <a:rPr lang="ru-RU" b="1" dirty="0" err="1" smtClean="0">
                <a:solidFill>
                  <a:srgbClr val="172E45"/>
                </a:solidFill>
                <a:latin typeface="Times New Roman" pitchFamily="18" charset="0"/>
                <a:cs typeface="Times New Roman" pitchFamily="18" charset="0"/>
              </a:rPr>
              <a:t>Ксаверьевне</a:t>
            </a:r>
            <a:r>
              <a:rPr lang="ru-RU" b="1" dirty="0" smtClean="0">
                <a:solidFill>
                  <a:srgbClr val="172E45"/>
                </a:solidFill>
                <a:latin typeface="Times New Roman" pitchFamily="18" charset="0"/>
                <a:cs typeface="Times New Roman" pitchFamily="18" charset="0"/>
              </a:rPr>
              <a:t> был тридцать один год, Александру Сергеевичу, еще свободному от семейных уз и обязательств, – двадцать четыре…</a:t>
            </a:r>
            <a:endParaRPr lang="ru-RU" b="1" dirty="0">
              <a:solidFill>
                <a:srgbClr val="172E45"/>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srcRect/>
          <a:stretch>
            <a:fillRect/>
          </a:stretch>
        </p:blipFill>
        <p:spPr bwMode="auto">
          <a:xfrm>
            <a:off x="357158" y="2500306"/>
            <a:ext cx="1890710" cy="2666998"/>
          </a:xfrm>
          <a:prstGeom prst="rect">
            <a:avLst/>
          </a:prstGeom>
          <a:ln>
            <a:noFill/>
          </a:ln>
          <a:effectLst>
            <a:softEdge rad="112500"/>
          </a:effectLst>
        </p:spPr>
      </p:pic>
      <p:sp>
        <p:nvSpPr>
          <p:cNvPr id="13" name="TextBox 12"/>
          <p:cNvSpPr txBox="1"/>
          <p:nvPr/>
        </p:nvSpPr>
        <p:spPr>
          <a:xfrm>
            <a:off x="2428860" y="2571744"/>
            <a:ext cx="6031203" cy="923330"/>
          </a:xfrm>
          <a:prstGeom prst="rect">
            <a:avLst/>
          </a:prstGeom>
          <a:noFill/>
        </p:spPr>
        <p:txBody>
          <a:bodyPr wrap="square" rtlCol="0">
            <a:spAutoFit/>
          </a:bodyPr>
          <a:lstStyle/>
          <a:p>
            <a:r>
              <a:rPr lang="ru-RU" b="1" dirty="0" smtClean="0">
                <a:solidFill>
                  <a:srgbClr val="172E45"/>
                </a:solidFill>
                <a:latin typeface="Times New Roman" pitchFamily="18" charset="0"/>
                <a:cs typeface="Times New Roman" pitchFamily="18" charset="0"/>
              </a:rPr>
              <a:t>Результатом этого романа стало высочайшее повеление об отправке Пушкина в  псковскую губернию, в имение </a:t>
            </a:r>
          </a:p>
          <a:p>
            <a:r>
              <a:rPr lang="ru-RU" b="1" dirty="0" smtClean="0">
                <a:solidFill>
                  <a:srgbClr val="172E45"/>
                </a:solidFill>
                <a:latin typeface="Times New Roman" pitchFamily="18" charset="0"/>
                <a:cs typeface="Times New Roman" pitchFamily="18" charset="0"/>
              </a:rPr>
              <a:t>родителей.</a:t>
            </a:r>
            <a:endParaRPr lang="ru-RU" b="1" dirty="0">
              <a:solidFill>
                <a:srgbClr val="172E45"/>
              </a:solidFill>
              <a:latin typeface="Times New Roman" pitchFamily="18" charset="0"/>
              <a:cs typeface="Times New Roman" pitchFamily="18" charset="0"/>
            </a:endParaRPr>
          </a:p>
        </p:txBody>
      </p:sp>
      <p:sp>
        <p:nvSpPr>
          <p:cNvPr id="14" name="Прямоугольник 13"/>
          <p:cNvSpPr/>
          <p:nvPr/>
        </p:nvSpPr>
        <p:spPr>
          <a:xfrm>
            <a:off x="2428860" y="3429000"/>
            <a:ext cx="6215106" cy="2031325"/>
          </a:xfrm>
          <a:prstGeom prst="rect">
            <a:avLst/>
          </a:prstGeom>
        </p:spPr>
        <p:txBody>
          <a:bodyPr wrap="square">
            <a:spAutoFit/>
          </a:bodyPr>
          <a:lstStyle/>
          <a:p>
            <a:r>
              <a:rPr lang="ru-RU" b="1" dirty="0" smtClean="0">
                <a:solidFill>
                  <a:srgbClr val="172E45"/>
                </a:solidFill>
                <a:latin typeface="Times New Roman" pitchFamily="18" charset="0"/>
                <a:cs typeface="Times New Roman" pitchFamily="18" charset="0"/>
              </a:rPr>
              <a:t>Графиня Воронцова  дарит ему талисман - сердоликовый перстень с загадочной древнееврейской надписью, вырезанной на камне. Он клянется не расставаться с ним никогда и исполняет клятву. До самого конца дней своих не расстается Пушкин с перстнем. И на дуэль он отправляется с талисманом. С уже мертвой руки поэта его снимет Жуковский. </a:t>
            </a:r>
            <a:endParaRPr lang="ru-RU" b="1" dirty="0">
              <a:solidFill>
                <a:srgbClr val="172E45"/>
              </a:solidFill>
              <a:latin typeface="Times New Roman" pitchFamily="18" charset="0"/>
              <a:cs typeface="Times New Roman" pitchFamily="18" charset="0"/>
            </a:endParaRPr>
          </a:p>
        </p:txBody>
      </p:sp>
      <p:sp>
        <p:nvSpPr>
          <p:cNvPr id="15" name="TextBox 14"/>
          <p:cNvSpPr txBox="1"/>
          <p:nvPr/>
        </p:nvSpPr>
        <p:spPr>
          <a:xfrm>
            <a:off x="642910" y="5429264"/>
            <a:ext cx="3929090" cy="1323439"/>
          </a:xfrm>
          <a:prstGeom prst="rect">
            <a:avLst/>
          </a:prstGeom>
          <a:noFill/>
        </p:spPr>
        <p:txBody>
          <a:bodyPr wrap="square" rtlCol="0">
            <a:spAutoFit/>
          </a:bodyPr>
          <a:lstStyle/>
          <a:p>
            <a:r>
              <a:rPr lang="ru-RU" sz="2000" b="1" i="1" dirty="0" smtClean="0">
                <a:solidFill>
                  <a:srgbClr val="122436"/>
                </a:solidFill>
                <a:latin typeface="Times New Roman" pitchFamily="18" charset="0"/>
                <a:cs typeface="Times New Roman" pitchFamily="18" charset="0"/>
              </a:rPr>
              <a:t>Храни меня, мой талисман,</a:t>
            </a:r>
          </a:p>
          <a:p>
            <a:r>
              <a:rPr lang="ru-RU" sz="2000" b="1" i="1" dirty="0" smtClean="0">
                <a:solidFill>
                  <a:srgbClr val="122436"/>
                </a:solidFill>
                <a:latin typeface="Times New Roman" pitchFamily="18" charset="0"/>
                <a:cs typeface="Times New Roman" pitchFamily="18" charset="0"/>
              </a:rPr>
              <a:t>Храни меня во дни гоненья</a:t>
            </a:r>
          </a:p>
          <a:p>
            <a:r>
              <a:rPr lang="ru-RU" sz="2000" b="1" i="1" dirty="0" smtClean="0">
                <a:solidFill>
                  <a:srgbClr val="122436"/>
                </a:solidFill>
                <a:latin typeface="Times New Roman" pitchFamily="18" charset="0"/>
                <a:cs typeface="Times New Roman" pitchFamily="18" charset="0"/>
              </a:rPr>
              <a:t>Во дни раскаянья, волненья:</a:t>
            </a:r>
          </a:p>
          <a:p>
            <a:r>
              <a:rPr lang="ru-RU" sz="2000" b="1" i="1" dirty="0" smtClean="0">
                <a:solidFill>
                  <a:srgbClr val="122436"/>
                </a:solidFill>
                <a:latin typeface="Times New Roman" pitchFamily="18" charset="0"/>
                <a:cs typeface="Times New Roman" pitchFamily="18" charset="0"/>
              </a:rPr>
              <a:t>Ты в день печали был мне дан…</a:t>
            </a:r>
            <a:endParaRPr lang="ru-RU" sz="2000" b="1" i="1" dirty="0">
              <a:solidFill>
                <a:srgbClr val="122436"/>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429720" cy="6858000"/>
          </a:xfrm>
          <a:prstGeom prst="rect">
            <a:avLst/>
          </a:prstGeom>
          <a:noFill/>
        </p:spPr>
      </p:pic>
      <p:sp>
        <p:nvSpPr>
          <p:cNvPr id="9" name="Прямоугольник 8"/>
          <p:cNvSpPr/>
          <p:nvPr/>
        </p:nvSpPr>
        <p:spPr>
          <a:xfrm>
            <a:off x="285720" y="214290"/>
            <a:ext cx="8429684" cy="3231654"/>
          </a:xfrm>
          <a:prstGeom prst="rect">
            <a:avLst/>
          </a:prstGeom>
        </p:spPr>
        <p:txBody>
          <a:bodyPr wrap="square">
            <a:spAutoFit/>
          </a:bodyPr>
          <a:lstStyle/>
          <a:p>
            <a:r>
              <a:rPr lang="ru-RU" b="1" dirty="0" smtClean="0">
                <a:solidFill>
                  <a:srgbClr val="172E45"/>
                </a:solidFill>
                <a:latin typeface="Times New Roman" pitchFamily="18" charset="0"/>
                <a:cs typeface="Times New Roman" pitchFamily="18" charset="0"/>
              </a:rPr>
              <a:t>Пушкин когда-то встречался с Керн в Петербурге, в доме Олениных, и нашел ее очень милой. После этого молодые люди не виделись шесть лет. В 1825 году вновь  увидев Анну, поэт потерял покой. Внезапно вспыхнувшая любовь всецело поглотила его. Перед отъездом Анны в Ригу Пушкин протянул ей сложенный вчетверо листок почтовой бумаги. Она развернула его и прочла: </a:t>
            </a:r>
          </a:p>
          <a:p>
            <a:endParaRPr lang="ru-RU" b="1" i="1" dirty="0" smtClean="0">
              <a:solidFill>
                <a:srgbClr val="172E45"/>
              </a:solidFill>
              <a:latin typeface="Times New Roman" pitchFamily="18" charset="0"/>
              <a:cs typeface="Times New Roman" pitchFamily="18" charset="0"/>
            </a:endParaRPr>
          </a:p>
          <a:p>
            <a:r>
              <a:rPr lang="ru-RU" sz="2000" b="1" i="1" dirty="0" smtClean="0">
                <a:solidFill>
                  <a:srgbClr val="172E45"/>
                </a:solidFill>
                <a:latin typeface="Times New Roman" pitchFamily="18" charset="0"/>
                <a:cs typeface="Times New Roman" pitchFamily="18" charset="0"/>
              </a:rPr>
              <a:t>«</a:t>
            </a:r>
            <a:r>
              <a:rPr lang="ru-RU" sz="2400" b="1" i="1" dirty="0" smtClean="0">
                <a:solidFill>
                  <a:srgbClr val="122436"/>
                </a:solidFill>
                <a:latin typeface="Times New Roman" pitchFamily="18" charset="0"/>
                <a:cs typeface="Times New Roman" pitchFamily="18" charset="0"/>
              </a:rPr>
              <a:t>Я помню чудное мгновенье</a:t>
            </a:r>
          </a:p>
          <a:p>
            <a:r>
              <a:rPr lang="ru-RU" sz="2400" b="1" i="1" dirty="0" smtClean="0">
                <a:solidFill>
                  <a:srgbClr val="122436"/>
                </a:solidFill>
                <a:latin typeface="Times New Roman" pitchFamily="18" charset="0"/>
                <a:cs typeface="Times New Roman" pitchFamily="18" charset="0"/>
              </a:rPr>
              <a:t>Передо мной явилась ты</a:t>
            </a:r>
          </a:p>
          <a:p>
            <a:r>
              <a:rPr lang="ru-RU" sz="2400" b="1" i="1" dirty="0" smtClean="0">
                <a:solidFill>
                  <a:srgbClr val="122436"/>
                </a:solidFill>
                <a:latin typeface="Times New Roman" pitchFamily="18" charset="0"/>
                <a:cs typeface="Times New Roman" pitchFamily="18" charset="0"/>
              </a:rPr>
              <a:t>Как мимолетное виденье</a:t>
            </a:r>
          </a:p>
          <a:p>
            <a:r>
              <a:rPr lang="ru-RU" sz="2400" b="1" i="1" dirty="0" smtClean="0">
                <a:solidFill>
                  <a:srgbClr val="122436"/>
                </a:solidFill>
                <a:latin typeface="Times New Roman" pitchFamily="18" charset="0"/>
                <a:cs typeface="Times New Roman" pitchFamily="18" charset="0"/>
              </a:rPr>
              <a:t>Как гений чистой красоты»</a:t>
            </a:r>
            <a:endParaRPr lang="ru-RU" sz="2000" b="1" i="1" dirty="0">
              <a:solidFill>
                <a:srgbClr val="122436"/>
              </a:solidFill>
              <a:latin typeface="Times New Roman" pitchFamily="18" charset="0"/>
              <a:cs typeface="Times New Roman" pitchFamily="18" charset="0"/>
            </a:endParaRPr>
          </a:p>
        </p:txBody>
      </p:sp>
      <p:sp>
        <p:nvSpPr>
          <p:cNvPr id="10" name="Прямоугольник 9"/>
          <p:cNvSpPr/>
          <p:nvPr/>
        </p:nvSpPr>
        <p:spPr>
          <a:xfrm>
            <a:off x="142844" y="4357694"/>
            <a:ext cx="9001156" cy="2339102"/>
          </a:xfrm>
          <a:prstGeom prst="rect">
            <a:avLst/>
          </a:prstGeom>
        </p:spPr>
        <p:txBody>
          <a:bodyPr wrap="square">
            <a:spAutoFit/>
          </a:bodyPr>
          <a:lstStyle/>
          <a:p>
            <a:r>
              <a:rPr lang="ru-RU" b="1" dirty="0" smtClean="0">
                <a:solidFill>
                  <a:srgbClr val="172E45"/>
                </a:solidFill>
                <a:latin typeface="Times New Roman" pitchFamily="18" charset="0"/>
                <a:cs typeface="Times New Roman" pitchFamily="18" charset="0"/>
              </a:rPr>
              <a:t>Что касается бессмертного стихотворения </a:t>
            </a:r>
            <a:r>
              <a:rPr lang="ru-RU" sz="2000" b="1" u="sng" dirty="0" smtClean="0">
                <a:solidFill>
                  <a:srgbClr val="122436"/>
                </a:solidFill>
                <a:latin typeface="Times New Roman" pitchFamily="18" charset="0"/>
                <a:cs typeface="Times New Roman" pitchFamily="18" charset="0"/>
              </a:rPr>
              <a:t>“Я помню чудное мгновенье</a:t>
            </a:r>
            <a:r>
              <a:rPr lang="ru-RU" sz="2000" b="1" dirty="0" smtClean="0">
                <a:solidFill>
                  <a:srgbClr val="122436"/>
                </a:solidFill>
                <a:latin typeface="Times New Roman" pitchFamily="18" charset="0"/>
                <a:cs typeface="Times New Roman" pitchFamily="18" charset="0"/>
              </a:rPr>
              <a:t>”, </a:t>
            </a:r>
            <a:r>
              <a:rPr lang="ru-RU" b="1" dirty="0" smtClean="0">
                <a:solidFill>
                  <a:srgbClr val="172E45"/>
                </a:solidFill>
                <a:latin typeface="Times New Roman" pitchFamily="18" charset="0"/>
                <a:cs typeface="Times New Roman" pitchFamily="18" charset="0"/>
              </a:rPr>
              <a:t>то Керн передала его Михаилу Ивановичу Глинке, очарованному дочерью Анны Петровны, который написал </a:t>
            </a:r>
            <a:r>
              <a:rPr lang="ru-RU" b="1" dirty="0" smtClean="0">
                <a:solidFill>
                  <a:srgbClr val="172E45"/>
                </a:solidFill>
                <a:latin typeface="Times New Roman" pitchFamily="18" charset="0"/>
                <a:cs typeface="Times New Roman" pitchFamily="18" charset="0"/>
              </a:rPr>
              <a:t>романс – « </a:t>
            </a:r>
            <a:r>
              <a:rPr lang="ru-RU" b="1" dirty="0" smtClean="0">
                <a:solidFill>
                  <a:srgbClr val="172E45"/>
                </a:solidFill>
                <a:latin typeface="Times New Roman" pitchFamily="18" charset="0"/>
                <a:cs typeface="Times New Roman" pitchFamily="18" charset="0"/>
              </a:rPr>
              <a:t>восторженный, </a:t>
            </a:r>
            <a:r>
              <a:rPr lang="ru-RU" b="1" dirty="0" smtClean="0">
                <a:solidFill>
                  <a:srgbClr val="172E45"/>
                </a:solidFill>
                <a:latin typeface="Times New Roman" pitchFamily="18" charset="0"/>
                <a:cs typeface="Times New Roman" pitchFamily="18" charset="0"/>
              </a:rPr>
              <a:t>сладостный </a:t>
            </a:r>
            <a:r>
              <a:rPr lang="ru-RU" b="1" dirty="0" smtClean="0">
                <a:solidFill>
                  <a:srgbClr val="172E45"/>
                </a:solidFill>
                <a:latin typeface="Times New Roman" pitchFamily="18" charset="0"/>
                <a:cs typeface="Times New Roman" pitchFamily="18" charset="0"/>
              </a:rPr>
              <a:t>гимн </a:t>
            </a:r>
            <a:r>
              <a:rPr lang="ru-RU" b="1" dirty="0" smtClean="0">
                <a:solidFill>
                  <a:srgbClr val="172E45"/>
                </a:solidFill>
                <a:latin typeface="Times New Roman" pitchFamily="18" charset="0"/>
                <a:cs typeface="Times New Roman" pitchFamily="18" charset="0"/>
              </a:rPr>
              <a:t>любви», </a:t>
            </a:r>
            <a:r>
              <a:rPr lang="ru-RU" b="1" dirty="0" smtClean="0">
                <a:solidFill>
                  <a:srgbClr val="172E45"/>
                </a:solidFill>
                <a:latin typeface="Times New Roman" pitchFamily="18" charset="0"/>
                <a:cs typeface="Times New Roman" pitchFamily="18" charset="0"/>
              </a:rPr>
              <a:t>ставший также бессмертным, как и имя той, кому стихи были посвящены. Музыка М.И.Глинки еще сильнее оттенила пленительность этого стихотворения, выделяющегося особенной глубиной чувства, чудесной гармонией стиха. В нем заключено и волнение страсти, целомудренное восхищение, и горькое раздумье, и радость творческого вдохновения поэта .</a:t>
            </a:r>
            <a:endParaRPr lang="ru-RU" b="1" dirty="0">
              <a:solidFill>
                <a:srgbClr val="172E45"/>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857752" y="1714488"/>
            <a:ext cx="2143140" cy="2571744"/>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429720" cy="6858000"/>
          </a:xfrm>
          <a:prstGeom prst="rect">
            <a:avLst/>
          </a:prstGeom>
          <a:noFill/>
        </p:spPr>
      </p:pic>
      <p:sp>
        <p:nvSpPr>
          <p:cNvPr id="6" name="Прямоугольник 5"/>
          <p:cNvSpPr/>
          <p:nvPr/>
        </p:nvSpPr>
        <p:spPr>
          <a:xfrm>
            <a:off x="285720" y="142852"/>
            <a:ext cx="8429684" cy="6463308"/>
          </a:xfrm>
          <a:prstGeom prst="rect">
            <a:avLst/>
          </a:prstGeom>
        </p:spPr>
        <p:txBody>
          <a:bodyPr wrap="square">
            <a:spAutoFit/>
          </a:bodyPr>
          <a:lstStyle/>
          <a:p>
            <a:r>
              <a:rPr lang="ru-RU" b="1" dirty="0" smtClean="0">
                <a:solidFill>
                  <a:srgbClr val="172E45"/>
                </a:solidFill>
                <a:latin typeface="Times New Roman" pitchFamily="18" charset="0"/>
                <a:cs typeface="Times New Roman" pitchFamily="18" charset="0"/>
              </a:rPr>
              <a:t>Осенью 1826 года Пушкин вырвался из Михайловского заточения. Столица устроила любимому поэту восторженную встречу, его буквально разрывали на части, приглашали на балы, приемы, банкеты. Пушкин упивался, наслаждался своей славой. Издатели платили ему самые высокие гонорары, которые он небрежно проигрывал в карты. Но все чаще накатывались тоска и скука. Приближающаяся осень жизни наводила поэта на мысль, что пора остепениться, обрести тихую, спокойную гавань. Зимой 1826 года Пушкин тепло был принят в просвещенной семье президента Академии художеств и директора Публичной библиотеки Алексея Николаевича Оленина, где царила живая и обаятельная Аннет.</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b="1" dirty="0" smtClean="0">
              <a:solidFill>
                <a:srgbClr val="000066"/>
              </a:solidFill>
              <a:latin typeface="Times New Roman" pitchFamily="18" charset="0"/>
              <a:cs typeface="Times New Roman" pitchFamily="18" charset="0"/>
            </a:endParaRPr>
          </a:p>
          <a:p>
            <a:r>
              <a:rPr lang="ru-RU" b="1" dirty="0" smtClean="0">
                <a:solidFill>
                  <a:srgbClr val="172E45"/>
                </a:solidFill>
                <a:latin typeface="Times New Roman" pitchFamily="18" charset="0"/>
                <a:cs typeface="Times New Roman" pitchFamily="18" charset="0"/>
              </a:rPr>
              <a:t>По свидетельству современников, Анна Алексеевна в то время была назначена фрейлиной к </a:t>
            </a:r>
            <a:r>
              <a:rPr lang="ru-RU" b="1" dirty="0" smtClean="0">
                <a:solidFill>
                  <a:srgbClr val="172E45"/>
                </a:solidFill>
                <a:latin typeface="Times New Roman" pitchFamily="18" charset="0"/>
                <a:cs typeface="Times New Roman" pitchFamily="18" charset="0"/>
              </a:rPr>
              <a:t>императрице; </a:t>
            </a:r>
            <a:r>
              <a:rPr lang="ru-RU" b="1" dirty="0" smtClean="0">
                <a:solidFill>
                  <a:srgbClr val="172E45"/>
                </a:solidFill>
                <a:latin typeface="Times New Roman" pitchFamily="18" charset="0"/>
                <a:cs typeface="Times New Roman" pitchFamily="18" charset="0"/>
              </a:rPr>
              <a:t>при дворе считалась одной из выдающихся красавиц, выделялась, кроме того, блистательным и игривым умом и особенно любовью ко всему изящному. Пушкин увлекся ею бурно и мучительно, о чем свидетельствуют прекрасные стихи: </a:t>
            </a:r>
            <a:r>
              <a:rPr lang="ru-RU" sz="2000" b="1" u="sng" dirty="0" smtClean="0">
                <a:solidFill>
                  <a:srgbClr val="122436"/>
                </a:solidFill>
                <a:latin typeface="Times New Roman" pitchFamily="18" charset="0"/>
                <a:cs typeface="Times New Roman" pitchFamily="18" charset="0"/>
              </a:rPr>
              <a:t>“Ты и вы”, “Не пой, </a:t>
            </a:r>
            <a:r>
              <a:rPr lang="ru-RU" sz="2000" b="1" u="sng" dirty="0" smtClean="0">
                <a:solidFill>
                  <a:srgbClr val="122436"/>
                </a:solidFill>
                <a:latin typeface="Times New Roman" pitchFamily="18" charset="0"/>
                <a:cs typeface="Times New Roman" pitchFamily="18" charset="0"/>
              </a:rPr>
              <a:t>красавица, </a:t>
            </a:r>
            <a:r>
              <a:rPr lang="ru-RU" sz="2000" b="1" u="sng" dirty="0" smtClean="0">
                <a:solidFill>
                  <a:srgbClr val="122436"/>
                </a:solidFill>
                <a:latin typeface="Times New Roman" pitchFamily="18" charset="0"/>
                <a:cs typeface="Times New Roman" pitchFamily="18" charset="0"/>
              </a:rPr>
              <a:t>при мне …”, “Ее глаза” и др.</a:t>
            </a:r>
            <a:endParaRPr lang="ru-RU" b="1" u="sng" dirty="0">
              <a:solidFill>
                <a:srgbClr val="122436"/>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3643306" y="2643182"/>
            <a:ext cx="1928826" cy="2214578"/>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144000" cy="6858000"/>
          </a:xfrm>
          <a:prstGeom prst="rect">
            <a:avLst/>
          </a:prstGeom>
          <a:noFill/>
        </p:spPr>
      </p:pic>
      <p:sp>
        <p:nvSpPr>
          <p:cNvPr id="6" name="Прямоугольник 5"/>
          <p:cNvSpPr/>
          <p:nvPr/>
        </p:nvSpPr>
        <p:spPr>
          <a:xfrm>
            <a:off x="285720" y="142852"/>
            <a:ext cx="8429684"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b="1" dirty="0" smtClean="0">
              <a:solidFill>
                <a:srgbClr val="000066"/>
              </a:solidFill>
              <a:latin typeface="Times New Roman" pitchFamily="18" charset="0"/>
              <a:cs typeface="Times New Roman" pitchFamily="18" charset="0"/>
            </a:endParaRPr>
          </a:p>
        </p:txBody>
      </p:sp>
      <p:sp>
        <p:nvSpPr>
          <p:cNvPr id="5" name="Прямоугольник 4"/>
          <p:cNvSpPr/>
          <p:nvPr/>
        </p:nvSpPr>
        <p:spPr>
          <a:xfrm>
            <a:off x="357158" y="571480"/>
            <a:ext cx="8358246" cy="5755422"/>
          </a:xfrm>
          <a:prstGeom prst="rect">
            <a:avLst/>
          </a:prstGeom>
        </p:spPr>
        <p:txBody>
          <a:bodyPr wrap="square">
            <a:spAutoFit/>
          </a:bodyPr>
          <a:lstStyle/>
          <a:p>
            <a:r>
              <a:rPr lang="ru-RU" sz="2000" b="1" dirty="0" smtClean="0">
                <a:solidFill>
                  <a:srgbClr val="172E45"/>
                </a:solidFill>
                <a:latin typeface="Times New Roman" pitchFamily="18" charset="0"/>
                <a:cs typeface="Times New Roman" pitchFamily="18" charset="0"/>
              </a:rPr>
              <a:t>От плена изящной Олениной поэта избавила юная 16-летняя Наталья Николаевна Гончарова, поразившая Пушкина царственной, гармоничной и одухотворенной красотой. Впервые поэт увидел её на балу у танцмейстера </a:t>
            </a:r>
            <a:r>
              <a:rPr lang="ru-RU" sz="2000" b="1" dirty="0" err="1" smtClean="0">
                <a:solidFill>
                  <a:srgbClr val="172E45"/>
                </a:solidFill>
                <a:latin typeface="Times New Roman" pitchFamily="18" charset="0"/>
                <a:cs typeface="Times New Roman" pitchFamily="18" charset="0"/>
              </a:rPr>
              <a:t>Иогеля</a:t>
            </a:r>
            <a:r>
              <a:rPr lang="ru-RU" sz="2000" b="1" dirty="0" smtClean="0">
                <a:solidFill>
                  <a:srgbClr val="172E45"/>
                </a:solidFill>
                <a:latin typeface="Times New Roman" pitchFamily="18" charset="0"/>
                <a:cs typeface="Times New Roman" pitchFamily="18" charset="0"/>
              </a:rPr>
              <a:t>. Это было зимой 1828-1829 года. Она только недавно начала выезжать, но о ней уже говорили в свете, называли ее одной из первых московских красавиц. Очарованный поэт вскоре сделал ей предложение и получил неопределенный ответ - </a:t>
            </a:r>
            <a:r>
              <a:rPr lang="ru-RU" sz="2000" b="1" dirty="0" err="1" smtClean="0">
                <a:solidFill>
                  <a:srgbClr val="172E45"/>
                </a:solidFill>
                <a:latin typeface="Times New Roman" pitchFamily="18" charset="0"/>
                <a:cs typeface="Times New Roman" pitchFamily="18" charset="0"/>
              </a:rPr>
              <a:t>полуотказ</a:t>
            </a:r>
            <a:r>
              <a:rPr lang="ru-RU" sz="2000" b="1" dirty="0" smtClean="0">
                <a:solidFill>
                  <a:srgbClr val="172E45"/>
                </a:solidFill>
                <a:latin typeface="Times New Roman" pitchFamily="18" charset="0"/>
                <a:cs typeface="Times New Roman" pitchFamily="18" charset="0"/>
              </a:rPr>
              <a:t>, </a:t>
            </a:r>
            <a:r>
              <a:rPr lang="ru-RU" sz="2000" b="1" dirty="0" err="1" smtClean="0">
                <a:solidFill>
                  <a:srgbClr val="172E45"/>
                </a:solidFill>
                <a:latin typeface="Times New Roman" pitchFamily="18" charset="0"/>
                <a:cs typeface="Times New Roman" pitchFamily="18" charset="0"/>
              </a:rPr>
              <a:t>полусогласие</a:t>
            </a:r>
            <a:r>
              <a:rPr lang="ru-RU" sz="2000" b="1" dirty="0" smtClean="0">
                <a:solidFill>
                  <a:srgbClr val="172E45"/>
                </a:solidFill>
                <a:latin typeface="Times New Roman" pitchFamily="18" charset="0"/>
                <a:cs typeface="Times New Roman" pitchFamily="18" charset="0"/>
              </a:rPr>
              <a:t>. Но он не </a:t>
            </a:r>
            <a:r>
              <a:rPr lang="ru-RU" sz="2000" b="1" dirty="0" smtClean="0">
                <a:solidFill>
                  <a:srgbClr val="172E45"/>
                </a:solidFill>
                <a:latin typeface="Times New Roman" pitchFamily="18" charset="0"/>
                <a:cs typeface="Times New Roman" pitchFamily="18" charset="0"/>
              </a:rPr>
              <a:t>отступил,</a:t>
            </a:r>
            <a:endParaRPr lang="ru-RU" sz="2000" b="1" dirty="0" smtClean="0">
              <a:solidFill>
                <a:srgbClr val="172E45"/>
              </a:solidFill>
              <a:latin typeface="Times New Roman" pitchFamily="18" charset="0"/>
              <a:cs typeface="Times New Roman" pitchFamily="18" charset="0"/>
            </a:endParaRPr>
          </a:p>
          <a:p>
            <a:r>
              <a:rPr lang="ru-RU" sz="2000" b="1" dirty="0" smtClean="0">
                <a:solidFill>
                  <a:srgbClr val="172E45"/>
                </a:solidFill>
                <a:latin typeface="Times New Roman" pitchFamily="18" charset="0"/>
                <a:cs typeface="Times New Roman" pitchFamily="18" charset="0"/>
              </a:rPr>
              <a:t> слишком сильна была его </a:t>
            </a:r>
            <a:r>
              <a:rPr lang="ru-RU" sz="2000" b="1" dirty="0" smtClean="0">
                <a:solidFill>
                  <a:srgbClr val="172E45"/>
                </a:solidFill>
                <a:latin typeface="Times New Roman" pitchFamily="18" charset="0"/>
                <a:cs typeface="Times New Roman" pitchFamily="18" charset="0"/>
              </a:rPr>
              <a:t>влюбленность.</a:t>
            </a:r>
            <a:endParaRPr lang="ru-RU" sz="2000" b="1" dirty="0" smtClean="0">
              <a:solidFill>
                <a:srgbClr val="172E45"/>
              </a:solidFill>
              <a:latin typeface="Times New Roman" pitchFamily="18" charset="0"/>
              <a:cs typeface="Times New Roman" pitchFamily="18" charset="0"/>
            </a:endParaRPr>
          </a:p>
          <a:p>
            <a:r>
              <a:rPr lang="ru-RU" sz="2000" b="1" dirty="0" smtClean="0">
                <a:solidFill>
                  <a:srgbClr val="172E45"/>
                </a:solidFill>
                <a:latin typeface="Times New Roman" pitchFamily="18" charset="0"/>
                <a:cs typeface="Times New Roman" pitchFamily="18" charset="0"/>
              </a:rPr>
              <a:t> </a:t>
            </a:r>
            <a:r>
              <a:rPr lang="ru-RU" sz="2000" b="1" dirty="0" smtClean="0">
                <a:solidFill>
                  <a:srgbClr val="172E45"/>
                </a:solidFill>
                <a:latin typeface="Times New Roman" pitchFamily="18" charset="0"/>
                <a:cs typeface="Times New Roman" pitchFamily="18" charset="0"/>
              </a:rPr>
              <a:t>Мечта </a:t>
            </a:r>
            <a:r>
              <a:rPr lang="ru-RU" sz="2000" b="1" dirty="0" smtClean="0">
                <a:solidFill>
                  <a:srgbClr val="172E45"/>
                </a:solidFill>
                <a:latin typeface="Times New Roman" pitchFamily="18" charset="0"/>
                <a:cs typeface="Times New Roman" pitchFamily="18" charset="0"/>
              </a:rPr>
              <a:t>о счастье с этой девочкой, такой </a:t>
            </a:r>
          </a:p>
          <a:p>
            <a:r>
              <a:rPr lang="ru-RU" sz="2000" b="1" dirty="0" smtClean="0">
                <a:solidFill>
                  <a:srgbClr val="172E45"/>
                </a:solidFill>
                <a:latin typeface="Times New Roman" pitchFamily="18" charset="0"/>
                <a:cs typeface="Times New Roman" pitchFamily="18" charset="0"/>
              </a:rPr>
              <a:t>не похожей на него, такой спокойной, </a:t>
            </a:r>
          </a:p>
          <a:p>
            <a:r>
              <a:rPr lang="ru-RU" sz="2000" b="1" dirty="0" smtClean="0">
                <a:solidFill>
                  <a:srgbClr val="172E45"/>
                </a:solidFill>
                <a:latin typeface="Times New Roman" pitchFamily="18" charset="0"/>
                <a:cs typeface="Times New Roman" pitchFamily="18" charset="0"/>
              </a:rPr>
              <a:t>нежной, умиротворяющей, кружила ему</a:t>
            </a:r>
          </a:p>
          <a:p>
            <a:r>
              <a:rPr lang="ru-RU" sz="2000" b="1" dirty="0" smtClean="0">
                <a:solidFill>
                  <a:srgbClr val="172E45"/>
                </a:solidFill>
                <a:latin typeface="Times New Roman" pitchFamily="18" charset="0"/>
                <a:cs typeface="Times New Roman" pitchFamily="18" charset="0"/>
              </a:rPr>
              <a:t> голову. Около двух лет тянулась  история</a:t>
            </a:r>
          </a:p>
          <a:p>
            <a:r>
              <a:rPr lang="ru-RU" sz="2000" b="1" dirty="0" smtClean="0">
                <a:solidFill>
                  <a:srgbClr val="172E45"/>
                </a:solidFill>
                <a:latin typeface="Times New Roman" pitchFamily="18" charset="0"/>
                <a:cs typeface="Times New Roman" pitchFamily="18" charset="0"/>
              </a:rPr>
              <a:t> пушкинского сватовства. И вот, наконец, </a:t>
            </a:r>
          </a:p>
          <a:p>
            <a:r>
              <a:rPr lang="ru-RU" sz="2000" b="1" dirty="0" smtClean="0">
                <a:solidFill>
                  <a:srgbClr val="172E45"/>
                </a:solidFill>
                <a:latin typeface="Times New Roman" pitchFamily="18" charset="0"/>
                <a:cs typeface="Times New Roman" pitchFamily="18" charset="0"/>
              </a:rPr>
              <a:t>в апреле 1830 года согласие было получено.</a:t>
            </a:r>
          </a:p>
          <a:p>
            <a:endParaRPr lang="ru-RU" sz="2000" b="1" dirty="0" smtClean="0">
              <a:solidFill>
                <a:srgbClr val="172E45"/>
              </a:solidFill>
              <a:latin typeface="Times New Roman" pitchFamily="18" charset="0"/>
              <a:cs typeface="Times New Roman" pitchFamily="18" charset="0"/>
            </a:endParaRPr>
          </a:p>
          <a:p>
            <a:endParaRPr lang="ru-RU" sz="2400" b="1" dirty="0" smtClean="0">
              <a:solidFill>
                <a:srgbClr val="172E45"/>
              </a:solidFill>
              <a:latin typeface="Times New Roman" pitchFamily="18" charset="0"/>
              <a:cs typeface="Times New Roman" pitchFamily="18" charset="0"/>
            </a:endParaRPr>
          </a:p>
          <a:p>
            <a:pPr algn="ctr"/>
            <a:r>
              <a:rPr lang="ru-RU" sz="2400" b="1" dirty="0" smtClean="0">
                <a:solidFill>
                  <a:srgbClr val="172E45"/>
                </a:solidFill>
                <a:latin typeface="Times New Roman" pitchFamily="18" charset="0"/>
                <a:cs typeface="Times New Roman" pitchFamily="18" charset="0"/>
              </a:rPr>
              <a:t>«Участь моя решена. Я </a:t>
            </a:r>
            <a:r>
              <a:rPr lang="ru-RU" sz="2400" b="1" dirty="0" smtClean="0">
                <a:solidFill>
                  <a:srgbClr val="172E45"/>
                </a:solidFill>
                <a:latin typeface="Times New Roman" pitchFamily="18" charset="0"/>
                <a:cs typeface="Times New Roman" pitchFamily="18" charset="0"/>
              </a:rPr>
              <a:t>женюсь…» </a:t>
            </a:r>
            <a:r>
              <a:rPr lang="ru-RU" sz="2400" b="1" dirty="0" smtClean="0">
                <a:solidFill>
                  <a:srgbClr val="172E45"/>
                </a:solidFill>
                <a:latin typeface="Times New Roman" pitchFamily="18" charset="0"/>
                <a:cs typeface="Times New Roman" pitchFamily="18" charset="0"/>
              </a:rPr>
              <a:t>– писал  поэт.</a:t>
            </a:r>
          </a:p>
        </p:txBody>
      </p:sp>
      <p:pic>
        <p:nvPicPr>
          <p:cNvPr id="8" name="Picture 3"/>
          <p:cNvPicPr>
            <a:picLocks noChangeAspect="1" noChangeArrowheads="1"/>
          </p:cNvPicPr>
          <p:nvPr/>
        </p:nvPicPr>
        <p:blipFill>
          <a:blip r:embed="rId3" cstate="print">
            <a:lum contrast="20000"/>
          </a:blip>
          <a:srcRect/>
          <a:stretch>
            <a:fillRect/>
          </a:stretch>
        </p:blipFill>
        <p:spPr bwMode="auto">
          <a:xfrm>
            <a:off x="5429256" y="2714620"/>
            <a:ext cx="2714644" cy="3214710"/>
          </a:xfrm>
          <a:prstGeom prst="ellipse">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блеклый винтаж.jpg"/>
          <p:cNvPicPr>
            <a:picLocks noChangeAspect="1" noChangeArrowheads="1"/>
          </p:cNvPicPr>
          <p:nvPr/>
        </p:nvPicPr>
        <p:blipFill>
          <a:blip r:embed="rId2"/>
          <a:srcRect l="2439" r="1626"/>
          <a:stretch>
            <a:fillRect/>
          </a:stretch>
        </p:blipFill>
        <p:spPr bwMode="auto">
          <a:xfrm>
            <a:off x="0" y="0"/>
            <a:ext cx="9144000" cy="6858000"/>
          </a:xfrm>
          <a:prstGeom prst="rect">
            <a:avLst/>
          </a:prstGeom>
          <a:noFill/>
        </p:spPr>
      </p:pic>
      <p:sp>
        <p:nvSpPr>
          <p:cNvPr id="6" name="Прямоугольник 5"/>
          <p:cNvSpPr/>
          <p:nvPr/>
        </p:nvSpPr>
        <p:spPr>
          <a:xfrm>
            <a:off x="285720" y="142852"/>
            <a:ext cx="8429684"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b="1" dirty="0" smtClean="0">
              <a:solidFill>
                <a:srgbClr val="000066"/>
              </a:solidFill>
              <a:latin typeface="Times New Roman" pitchFamily="18" charset="0"/>
              <a:cs typeface="Times New Roman" pitchFamily="18" charset="0"/>
            </a:endParaRPr>
          </a:p>
        </p:txBody>
      </p:sp>
      <p:sp>
        <p:nvSpPr>
          <p:cNvPr id="7" name="TextBox 6"/>
          <p:cNvSpPr txBox="1"/>
          <p:nvPr/>
        </p:nvSpPr>
        <p:spPr>
          <a:xfrm>
            <a:off x="571472" y="285728"/>
            <a:ext cx="7603428" cy="1200329"/>
          </a:xfrm>
          <a:prstGeom prst="rect">
            <a:avLst/>
          </a:prstGeom>
          <a:noFill/>
        </p:spPr>
        <p:txBody>
          <a:bodyPr wrap="square" rtlCol="0">
            <a:spAutoFit/>
          </a:bodyPr>
          <a:lstStyle/>
          <a:p>
            <a:r>
              <a:rPr lang="ru-RU" b="1" dirty="0" smtClean="0">
                <a:solidFill>
                  <a:srgbClr val="172E45"/>
                </a:solidFill>
                <a:latin typeface="Times New Roman" pitchFamily="18" charset="0"/>
                <a:cs typeface="Times New Roman" pitchFamily="18" charset="0"/>
              </a:rPr>
              <a:t>Своему «ангелу» и « милому другу» Пушкин посвятил стихотворения</a:t>
            </a:r>
          </a:p>
          <a:p>
            <a:r>
              <a:rPr lang="ru-RU" b="1" dirty="0" smtClean="0">
                <a:solidFill>
                  <a:srgbClr val="172E45"/>
                </a:solidFill>
                <a:latin typeface="Times New Roman" pitchFamily="18" charset="0"/>
                <a:cs typeface="Times New Roman" pitchFamily="18" charset="0"/>
              </a:rPr>
              <a:t>«пора, мой друг, пора», «нет, я не дорожу мятежным наслажденьем»,</a:t>
            </a:r>
          </a:p>
          <a:p>
            <a:r>
              <a:rPr lang="ru-RU" b="1" dirty="0" smtClean="0">
                <a:solidFill>
                  <a:srgbClr val="172E45"/>
                </a:solidFill>
                <a:latin typeface="Times New Roman" pitchFamily="18" charset="0"/>
                <a:cs typeface="Times New Roman" pitchFamily="18" charset="0"/>
              </a:rPr>
              <a:t>«я влюблен, я очарован, я совсем </a:t>
            </a:r>
            <a:r>
              <a:rPr lang="ru-RU" b="1" dirty="0" err="1" smtClean="0">
                <a:solidFill>
                  <a:srgbClr val="172E45"/>
                </a:solidFill>
                <a:latin typeface="Times New Roman" pitchFamily="18" charset="0"/>
                <a:cs typeface="Times New Roman" pitchFamily="18" charset="0"/>
              </a:rPr>
              <a:t>огончарован</a:t>
            </a:r>
            <a:r>
              <a:rPr lang="ru-RU" b="1" dirty="0" smtClean="0">
                <a:solidFill>
                  <a:srgbClr val="172E45"/>
                </a:solidFill>
                <a:latin typeface="Times New Roman" pitchFamily="18" charset="0"/>
                <a:cs typeface="Times New Roman" pitchFamily="18" charset="0"/>
              </a:rPr>
              <a:t>» и ,наконец, «мадонна».</a:t>
            </a:r>
          </a:p>
          <a:p>
            <a:endParaRPr lang="ru-RU" dirty="0"/>
          </a:p>
        </p:txBody>
      </p:sp>
      <p:sp>
        <p:nvSpPr>
          <p:cNvPr id="9" name="Прямоугольник 8"/>
          <p:cNvSpPr/>
          <p:nvPr/>
        </p:nvSpPr>
        <p:spPr>
          <a:xfrm>
            <a:off x="1357290" y="1214422"/>
            <a:ext cx="6429420" cy="5632311"/>
          </a:xfrm>
          <a:prstGeom prst="rect">
            <a:avLst/>
          </a:prstGeom>
        </p:spPr>
        <p:txBody>
          <a:bodyPr wrap="square">
            <a:spAutoFit/>
          </a:bodyPr>
          <a:lstStyle/>
          <a:p>
            <a:pPr algn="ctr"/>
            <a:r>
              <a:rPr lang="ru-RU" b="1" dirty="0" smtClean="0">
                <a:solidFill>
                  <a:srgbClr val="122436"/>
                </a:solidFill>
                <a:latin typeface="Times New Roman" pitchFamily="18" charset="0"/>
                <a:cs typeface="Times New Roman" pitchFamily="18" charset="0"/>
              </a:rPr>
              <a:t>МАДОННА</a:t>
            </a:r>
          </a:p>
          <a:p>
            <a:pPr algn="ctr"/>
            <a:endParaRPr lang="ru-RU" b="1" dirty="0" smtClean="0">
              <a:solidFill>
                <a:srgbClr val="122436"/>
              </a:solidFill>
              <a:latin typeface="Times New Roman" pitchFamily="18" charset="0"/>
              <a:cs typeface="Times New Roman" pitchFamily="18" charset="0"/>
            </a:endParaRPr>
          </a:p>
          <a:p>
            <a:pPr algn="ctr"/>
            <a:r>
              <a:rPr lang="ru-RU" b="1" dirty="0" smtClean="0">
                <a:solidFill>
                  <a:srgbClr val="122436"/>
                </a:solidFill>
                <a:latin typeface="Times New Roman" pitchFamily="18" charset="0"/>
                <a:cs typeface="Times New Roman" pitchFamily="18" charset="0"/>
              </a:rPr>
              <a:t> Не множеством картин старинных мастеров</a:t>
            </a:r>
          </a:p>
          <a:p>
            <a:pPr algn="ctr"/>
            <a:r>
              <a:rPr lang="ru-RU" b="1" dirty="0" smtClean="0">
                <a:solidFill>
                  <a:srgbClr val="122436"/>
                </a:solidFill>
                <a:latin typeface="Times New Roman" pitchFamily="18" charset="0"/>
                <a:cs typeface="Times New Roman" pitchFamily="18" charset="0"/>
              </a:rPr>
              <a:t> Украсить я всегда желал свою обитель,</a:t>
            </a:r>
          </a:p>
          <a:p>
            <a:pPr algn="ctr"/>
            <a:r>
              <a:rPr lang="ru-RU" b="1" dirty="0" smtClean="0">
                <a:solidFill>
                  <a:srgbClr val="122436"/>
                </a:solidFill>
                <a:latin typeface="Times New Roman" pitchFamily="18" charset="0"/>
                <a:cs typeface="Times New Roman" pitchFamily="18" charset="0"/>
              </a:rPr>
              <a:t> Чтоб суеверно им дивился посетитель,</a:t>
            </a:r>
          </a:p>
          <a:p>
            <a:pPr algn="ctr"/>
            <a:r>
              <a:rPr lang="ru-RU" b="1" dirty="0" smtClean="0">
                <a:solidFill>
                  <a:srgbClr val="122436"/>
                </a:solidFill>
                <a:latin typeface="Times New Roman" pitchFamily="18" charset="0"/>
                <a:cs typeface="Times New Roman" pitchFamily="18" charset="0"/>
              </a:rPr>
              <a:t> Внимая важному сужденью знатоков.</a:t>
            </a:r>
          </a:p>
          <a:p>
            <a:pPr algn="ctr"/>
            <a:endParaRPr lang="ru-RU" b="1" dirty="0" smtClean="0">
              <a:solidFill>
                <a:srgbClr val="122436"/>
              </a:solidFill>
              <a:latin typeface="Times New Roman" pitchFamily="18" charset="0"/>
              <a:cs typeface="Times New Roman" pitchFamily="18" charset="0"/>
            </a:endParaRPr>
          </a:p>
          <a:p>
            <a:pPr algn="ctr"/>
            <a:r>
              <a:rPr lang="ru-RU" b="1" dirty="0" smtClean="0">
                <a:solidFill>
                  <a:srgbClr val="122436"/>
                </a:solidFill>
                <a:latin typeface="Times New Roman" pitchFamily="18" charset="0"/>
                <a:cs typeface="Times New Roman" pitchFamily="18" charset="0"/>
              </a:rPr>
              <a:t> В простом углу моем, средь медленных трудов,</a:t>
            </a:r>
          </a:p>
          <a:p>
            <a:pPr algn="ctr"/>
            <a:r>
              <a:rPr lang="ru-RU" b="1" dirty="0" smtClean="0">
                <a:solidFill>
                  <a:srgbClr val="122436"/>
                </a:solidFill>
                <a:latin typeface="Times New Roman" pitchFamily="18" charset="0"/>
                <a:cs typeface="Times New Roman" pitchFamily="18" charset="0"/>
              </a:rPr>
              <a:t> Одной картины я желал быть вечно зритель,</a:t>
            </a:r>
          </a:p>
          <a:p>
            <a:pPr algn="ctr"/>
            <a:r>
              <a:rPr lang="ru-RU" b="1" dirty="0" smtClean="0">
                <a:solidFill>
                  <a:srgbClr val="122436"/>
                </a:solidFill>
                <a:latin typeface="Times New Roman" pitchFamily="18" charset="0"/>
                <a:cs typeface="Times New Roman" pitchFamily="18" charset="0"/>
              </a:rPr>
              <a:t> Одной: чтоб на меня с холста, как с облаков,</a:t>
            </a:r>
          </a:p>
          <a:p>
            <a:pPr algn="ctr"/>
            <a:r>
              <a:rPr lang="ru-RU" b="1" dirty="0" smtClean="0">
                <a:solidFill>
                  <a:srgbClr val="122436"/>
                </a:solidFill>
                <a:latin typeface="Times New Roman" pitchFamily="18" charset="0"/>
                <a:cs typeface="Times New Roman" pitchFamily="18" charset="0"/>
              </a:rPr>
              <a:t> Пречистая и наш божественный спаситель —</a:t>
            </a:r>
          </a:p>
          <a:p>
            <a:pPr algn="ctr"/>
            <a:endParaRPr lang="ru-RU" b="1" dirty="0" smtClean="0">
              <a:solidFill>
                <a:srgbClr val="122436"/>
              </a:solidFill>
              <a:latin typeface="Times New Roman" pitchFamily="18" charset="0"/>
              <a:cs typeface="Times New Roman" pitchFamily="18" charset="0"/>
            </a:endParaRPr>
          </a:p>
          <a:p>
            <a:pPr algn="ctr"/>
            <a:r>
              <a:rPr lang="ru-RU" b="1" dirty="0" smtClean="0">
                <a:solidFill>
                  <a:srgbClr val="122436"/>
                </a:solidFill>
                <a:latin typeface="Times New Roman" pitchFamily="18" charset="0"/>
                <a:cs typeface="Times New Roman" pitchFamily="18" charset="0"/>
              </a:rPr>
              <a:t> Она с величием, он с разумом в очах —</a:t>
            </a:r>
          </a:p>
          <a:p>
            <a:pPr algn="ctr"/>
            <a:r>
              <a:rPr lang="ru-RU" b="1" dirty="0" smtClean="0">
                <a:solidFill>
                  <a:srgbClr val="122436"/>
                </a:solidFill>
                <a:latin typeface="Times New Roman" pitchFamily="18" charset="0"/>
                <a:cs typeface="Times New Roman" pitchFamily="18" charset="0"/>
              </a:rPr>
              <a:t> Взирали кроткие, во славе и лучах,</a:t>
            </a:r>
          </a:p>
          <a:p>
            <a:pPr algn="ctr"/>
            <a:r>
              <a:rPr lang="ru-RU" b="1" dirty="0" smtClean="0">
                <a:solidFill>
                  <a:srgbClr val="122436"/>
                </a:solidFill>
                <a:latin typeface="Times New Roman" pitchFamily="18" charset="0"/>
                <a:cs typeface="Times New Roman" pitchFamily="18" charset="0"/>
              </a:rPr>
              <a:t> Одни, без ангелов, под пальмою Сиона.</a:t>
            </a:r>
          </a:p>
          <a:p>
            <a:pPr algn="ctr"/>
            <a:endParaRPr lang="ru-RU" b="1" dirty="0" smtClean="0">
              <a:solidFill>
                <a:srgbClr val="122436"/>
              </a:solidFill>
              <a:latin typeface="Times New Roman" pitchFamily="18" charset="0"/>
              <a:cs typeface="Times New Roman" pitchFamily="18" charset="0"/>
            </a:endParaRPr>
          </a:p>
          <a:p>
            <a:pPr algn="ctr"/>
            <a:r>
              <a:rPr lang="ru-RU" b="1" dirty="0" smtClean="0">
                <a:solidFill>
                  <a:srgbClr val="122436"/>
                </a:solidFill>
                <a:latin typeface="Times New Roman" pitchFamily="18" charset="0"/>
                <a:cs typeface="Times New Roman" pitchFamily="18" charset="0"/>
              </a:rPr>
              <a:t> Исполнились мои желания.</a:t>
            </a:r>
          </a:p>
          <a:p>
            <a:pPr algn="ctr"/>
            <a:r>
              <a:rPr lang="ru-RU" b="1" dirty="0" smtClean="0">
                <a:solidFill>
                  <a:srgbClr val="122436"/>
                </a:solidFill>
                <a:latin typeface="Times New Roman" pitchFamily="18" charset="0"/>
                <a:cs typeface="Times New Roman" pitchFamily="18" charset="0"/>
              </a:rPr>
              <a:t> Творец тебя мне ниспослал, тебя, моя Мадонна,</a:t>
            </a:r>
          </a:p>
          <a:p>
            <a:pPr algn="ctr"/>
            <a:r>
              <a:rPr lang="ru-RU" b="1" dirty="0" smtClean="0">
                <a:solidFill>
                  <a:srgbClr val="122436"/>
                </a:solidFill>
                <a:latin typeface="Times New Roman" pitchFamily="18" charset="0"/>
                <a:cs typeface="Times New Roman" pitchFamily="18" charset="0"/>
              </a:rPr>
              <a:t> Чистейшей прелести чистейший образец.</a:t>
            </a:r>
          </a:p>
          <a:p>
            <a:pPr algn="ctr"/>
            <a:r>
              <a:rPr lang="ru-RU" b="1" dirty="0" smtClean="0">
                <a:solidFill>
                  <a:srgbClr val="122436"/>
                </a:solidFill>
                <a:latin typeface="Times New Roman" pitchFamily="18" charset="0"/>
                <a:cs typeface="Times New Roman" pitchFamily="18" charset="0"/>
              </a:rPr>
              <a:t> 8 июля 1830</a:t>
            </a:r>
            <a:endParaRPr lang="ru-RU" b="1" dirty="0">
              <a:solidFill>
                <a:srgbClr val="122436"/>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1228</Words>
  <Application>Microsoft Office PowerPoint</Application>
  <PresentationFormat>Экран (4:3)</PresentationFormat>
  <Paragraphs>127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103</cp:revision>
  <dcterms:created xsi:type="dcterms:W3CDTF">2015-10-08T11:21:27Z</dcterms:created>
  <dcterms:modified xsi:type="dcterms:W3CDTF">2017-02-14T08:29:49Z</dcterms:modified>
</cp:coreProperties>
</file>