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75" r:id="rId3"/>
    <p:sldId id="269" r:id="rId4"/>
    <p:sldId id="270" r:id="rId5"/>
    <p:sldId id="271" r:id="rId6"/>
    <p:sldId id="272" r:id="rId7"/>
    <p:sldId id="287" r:id="rId8"/>
    <p:sldId id="273" r:id="rId9"/>
    <p:sldId id="262" r:id="rId10"/>
    <p:sldId id="276" r:id="rId11"/>
    <p:sldId id="263" r:id="rId12"/>
    <p:sldId id="277" r:id="rId13"/>
    <p:sldId id="278" r:id="rId14"/>
    <p:sldId id="264" r:id="rId15"/>
    <p:sldId id="265" r:id="rId16"/>
    <p:sldId id="280" r:id="rId17"/>
    <p:sldId id="281" r:id="rId18"/>
    <p:sldId id="282" r:id="rId19"/>
    <p:sldId id="283" r:id="rId20"/>
    <p:sldId id="268" r:id="rId21"/>
    <p:sldId id="288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C4B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36" autoAdjust="0"/>
    <p:restoredTop sz="94660"/>
  </p:normalViewPr>
  <p:slideViewPr>
    <p:cSldViewPr>
      <p:cViewPr varScale="1">
        <p:scale>
          <a:sx n="88" d="100"/>
          <a:sy n="88" d="100"/>
        </p:scale>
        <p:origin x="9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DC96F-0114-4283-9EB5-2A05F5E940C1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82553-96F7-4D9A-8188-CA1A29B536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29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99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0E0DA-6AFD-454E-BAD7-E2EC61067247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54D6-98FF-4D83-8EC9-5285092562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265272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Aharoni" panose="02010803020104030203" pitchFamily="2" charset="-79"/>
              </a:rPr>
              <a:t>Великие имена </a:t>
            </a:r>
            <a:br>
              <a:rPr lang="ru-RU" sz="4400" b="1" dirty="0"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4400" b="1" dirty="0">
                <a:latin typeface="Times New Roman" panose="02020603050405020304" pitchFamily="18" charset="0"/>
                <a:cs typeface="Aharoni" panose="02010803020104030203" pitchFamily="2" charset="-79"/>
              </a:rPr>
              <a:t>в библиотечной </a:t>
            </a:r>
            <a:r>
              <a:rPr lang="ru-RU" sz="4400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профессии</a:t>
            </a:r>
            <a:endParaRPr lang="en-US" sz="4400" b="1" dirty="0" smtClean="0"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ctr"/>
            <a:r>
              <a:rPr lang="ru-RU" sz="4400" b="1" smtClean="0">
                <a:latin typeface="Times New Roman" panose="02020603050405020304" pitchFamily="18" charset="0"/>
                <a:cs typeface="Aharoni" panose="02010803020104030203" pitchFamily="2" charset="-79"/>
              </a:rPr>
              <a:t>(отечественные)</a:t>
            </a:r>
            <a:endParaRPr lang="ru-RU" sz="4400" b="1" dirty="0"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634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754760" cy="600079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Востоков  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 Христофорович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(1781-1864)</a:t>
            </a: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Родился  в Аренсбурге (Курессааре) на о.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Сааремаа (ныне Эстония).</a:t>
            </a: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происхождению немец, настоящая фамилия – Остенек. </a:t>
            </a: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Учился в Санкт-Петербурге в Кадетском корпусе, затем в Академии художеств, которую окончил в 1802. </a:t>
            </a: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Работал в Публичной библиотеке, с 1831 старший библиотекарь Румянцевского музея.</a:t>
            </a: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Академик с 1841, доктор философии Тюбингенского университета (1825) и доктор Пражского университета (1848), член зарубежных научных обществ. В ранний период своей деятельности писал стихи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fs1.uclg.ru/images/53491bda1e1dc7e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0032" y="764704"/>
            <a:ext cx="3600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0"/>
            <a:ext cx="4824536" cy="664371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spcBef>
                <a:spcPts val="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spcBef>
                <a:spcPts val="0"/>
              </a:spcBef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Лобачевский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Николай Иванович (1792-1856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450850" algn="just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русский математик, создатель неэвклидовой геометрии, много сделал для процветания своего родного Казанского университета.</a:t>
            </a:r>
          </a:p>
          <a:p>
            <a:pPr indent="450850"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1819 г. ему было поручено привести в порядок университетскую библиотеку. С 1825 г. по 1835 г. он исполнял должность библиотекаря даже тогда, когда стал ректором.</a:t>
            </a:r>
          </a:p>
          <a:p>
            <a:pPr indent="450850"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Как руководитель библиотеки и самого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университета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он добился реорганизации системы комплектования, уделяя особое внимание сохранности фондов и строительству нового здания библиотеки. Он добился и того, что библиотека обслуживала широкие круги посторонних читателей, то есть фактически была публичной. </a:t>
            </a:r>
          </a:p>
          <a:p>
            <a:endParaRPr lang="ru-RU" dirty="0"/>
          </a:p>
        </p:txBody>
      </p:sp>
      <p:pic>
        <p:nvPicPr>
          <p:cNvPr id="5" name="Содержимое 4" descr="http://zaprudnya-lib.ru/?q=system/files/lobachevski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908720"/>
            <a:ext cx="3816424" cy="477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1431" y="548680"/>
            <a:ext cx="4517218" cy="430807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Дельвиг Антон Антонович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(1798- 1831) </a:t>
            </a:r>
          </a:p>
          <a:p>
            <a:pPr marL="0" indent="44450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Русский поэт, один из близких друзей А.С. Пушкина. Поэтическое творчество Дельвига было очень тепло принято современниками. В нем он обращался к самым разнообразным жанрам и традициям. Так, с одной стороны, он следует законам античной поэзии и становится мастером идиллии. С другой стороны, в творчестве Дельвига отчетливо проявились и фольклорные традиции, связанные, в частности, с лирической песней.</a:t>
            </a:r>
          </a:p>
          <a:p>
            <a:pPr marL="0" indent="44450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Особое внимание  он уделяет русской литературе и поэзии, начинает писать стихи и вскоре становится одним из первых лицейских поэтов, соперничая с Пушкиным.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5" name="Рисунок 4" descr="https://cdn-st3.rtr-vesti.ru/vh/pictures/o/111/535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08720"/>
            <a:ext cx="3816425" cy="347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490927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Издательская деятельность Дельвига, его альманах «Северные цветы»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1825-1831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и «Литературная газета»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1830-1831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имели большое значение для объединения поэтов пушкинского круга и защиты их позиций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57166"/>
            <a:ext cx="3565630" cy="6215106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Корф Модест Андреевич </a:t>
            </a:r>
          </a:p>
          <a:p>
            <a:pPr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(1800 - 1876)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indent="444500"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Сын курляндского помещика, сенатора; мать русская; дети, по тогдашним законам, были православные. </a:t>
            </a:r>
          </a:p>
          <a:p>
            <a:pPr indent="444500"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Семья была патриархальная и благочестивая; в ней царило полное согласие, радушное гостеприимство, ласковость ко всем. Учился в лицее с Пушкиным.</a:t>
            </a:r>
          </a:p>
          <a:p>
            <a:pPr indent="444500"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Корф окончил курс с правом на серебряную медаль, поступил в министерство юстиции и сразу стал делать самую блестящую карьеру.</a:t>
            </a:r>
          </a:p>
          <a:p>
            <a:pPr indent="444500"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В 1849 г. он был назначен директором петербургской Публичной библиотеки, очень много сделал для ее процветания. </a:t>
            </a:r>
          </a:p>
          <a:p>
            <a:pPr indent="444500"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Занимал впоследствии другие высокие государственные должности.</a:t>
            </a:r>
          </a:p>
          <a:p>
            <a:pPr>
              <a:spcBef>
                <a:spcPts val="0"/>
              </a:spcBef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hrono.ru/img/19vek/kor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7944" y="548680"/>
            <a:ext cx="449660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0"/>
            <a:ext cx="4040564" cy="6858000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pPr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Одоевский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Владимир Фёдорович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(1803-1869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писатель, философ, педагог, музыковед и теоретик музыки.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indent="355600"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Принадлежал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 чрезвычайно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знат-ному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дворянскому роду, к одной из ветвей Рюриковичей.</a:t>
            </a:r>
          </a:p>
          <a:p>
            <a:pPr indent="355600"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1846 по 1861 г. Одоевский был деятельным помощником директора Императорской Публичной библиотеки (сначала – Д.И. Бутурлина, потом – М.А. Корфа) и заведующим Румянцевским музеем, хранителем его ценностей, впоследствии положенных в основу Российской государственной библиотеки.</a:t>
            </a:r>
          </a:p>
          <a:p>
            <a:pPr indent="355600"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Круг его обязанностей был чрезвычайно обширен и сам он в дневнике характеризовал свой труд как «безмерный, беспрерывный,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беспощад-ный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спешный». Одоевский сыграл большую роль в решении всех кардинальных проблем библиотеки – обновления помещений,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комплектова-ния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каталогизации и расстановки книг, обслуживания читателей. </a:t>
            </a:r>
          </a:p>
          <a:p>
            <a:endParaRPr lang="ru-RU" dirty="0"/>
          </a:p>
        </p:txBody>
      </p:sp>
      <p:pic>
        <p:nvPicPr>
          <p:cNvPr id="5" name="Содержимое 4" descr="http://zaprudnya-lib.ru/?q=system/files/Odoyevsk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7984" y="620688"/>
            <a:ext cx="4320480" cy="5424348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0"/>
            <a:ext cx="4752528" cy="6858000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Стасов </a:t>
            </a:r>
          </a:p>
          <a:p>
            <a:pPr indent="452438"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Васильевич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1824-1906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452438" algn="just">
              <a:spcBef>
                <a:spcPts val="0"/>
              </a:spcBef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Выдающийся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русский искусствовед, музыкальный критик, археолог, почетный академик проработал библиотекарем более 50 лет в Императорской публичной библиотеке Петербурга.</a:t>
            </a:r>
          </a:p>
          <a:p>
            <a:pPr indent="452438" algn="just">
              <a:spcBef>
                <a:spcPts val="0"/>
              </a:spcBef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В Публичной библиотеке Стасов стал безвозмездно помогать в описании и систематизации книжного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фонда.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1855 г. его работа стала постоянной. С 1872 г. он фактически заведовал художественным отделом и неоднократно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исполнял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обязанности директора библиотеки.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Стасов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писал: «Я обязан Библиотеке бесконечно много, добрую часть своего образования я вынес из нее, во множестве работ она мне помогла». Стасов добивался, чтобы каждая библиотека была бесплатной. Сам он оказывал всевозможную помощь в выборе книг, организовывал выставки, лекции, экскурсии. Будучи лично знаком с такими выдающимися людьми, как А. Бородин, М. Балакирев, М. Мусоргский, И. Репин, Л. Толстой, он всячески помогал им в подборе литературы. «Хороший, знающий библиотекарь – верный помощник всякого серьезного исследователя и просто даже серьезно занимающегося человека», – говорил Стасов.</a:t>
            </a:r>
          </a:p>
          <a:p>
            <a:endParaRPr lang="ru-RU" dirty="0"/>
          </a:p>
        </p:txBody>
      </p:sp>
      <p:pic>
        <p:nvPicPr>
          <p:cNvPr id="5" name="Содержимое 4" descr="http://zaprudnya-lib.ru/?q=system/files/staso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692696"/>
            <a:ext cx="40324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57166"/>
            <a:ext cx="4248472" cy="6024162"/>
          </a:xfrm>
        </p:spPr>
        <p:txBody>
          <a:bodyPr>
            <a:noAutofit/>
          </a:bodyPr>
          <a:lstStyle/>
          <a:p>
            <a:pPr indent="444500" algn="ctr"/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ФЕДОРОВ</a:t>
            </a:r>
          </a:p>
          <a:p>
            <a:pPr indent="444500" algn="ctr"/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 НИКОЛАЙ ФЕДОРОВИЧ </a:t>
            </a:r>
          </a:p>
          <a:p>
            <a:pPr indent="444500" algn="ctr"/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(1829–1903)</a:t>
            </a:r>
          </a:p>
          <a:p>
            <a:pPr indent="444500" algn="just"/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 Русский религиозный мыслитель и философ. Родился 26 мая (9 июня) 1829 в селе Ключи Тамбовской губернии.</a:t>
            </a:r>
          </a:p>
          <a:p>
            <a:pPr indent="444500" algn="just"/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С 1854 преподавал историю и географию в различных уездных училищах. С 1869 работал библиотекарем в Москве, с 1874 – в библиотеке Румянцевского музея.</a:t>
            </a:r>
          </a:p>
          <a:p>
            <a:pPr indent="444500" algn="just"/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Общественным идеалом Федорова была  «психократия», социальные отношения должны полностью определяться нравственными принципами и прежде всего «супраморализмом» (долгом воскрешения). </a:t>
            </a:r>
          </a:p>
          <a:p>
            <a:pPr indent="444500" algn="just"/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 Федоров считал себя христианским мыслителем, хотя натуралистические тенденции его учения и трактовка им догматики давали основания для упреков в «неортодоксальности» и отклонении от традиции.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dic.academic.ru/pictures/wiki/files/50/250px-pasternak_fedoro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6016" y="980728"/>
            <a:ext cx="3960440" cy="438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332656"/>
            <a:ext cx="4104456" cy="533637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Бартенев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Иванович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( 1829-1912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историк, библиограф и литературовед родился в сельце Королевщино (вошло в состав г. Грязи) Липецкого уезда Тамбовской губернии (ныне Липецкая область), в дворянской семье. Королевщино – родовая усадьба матери Бартенева, здесь он жил до поступления в Благородный пансион при Рязанской гимназии.                       </a:t>
            </a: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Московском университете  учился на словесном отделении историко-филологического факультета. </a:t>
            </a: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1859 году Петр Иванович Бартенев возвратился в Москву и занял место заведующего Чертковской библиотекой, где проработал до 1873 года.</a:t>
            </a:r>
          </a:p>
        </p:txBody>
      </p:sp>
      <p:pic>
        <p:nvPicPr>
          <p:cNvPr id="5" name="Содержимое 4" descr="http://lounb.ru/lipmap/img/personalii/bartene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96752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5352" y="5445224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Как библиограф он известен составлением «Каталога Чертковской библиотеки» (1863-1868. Создал большое количество библиографических указателей.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380" y="1527410"/>
            <a:ext cx="3826768" cy="475252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4500" algn="just">
              <a:spcBef>
                <a:spcPts val="0"/>
              </a:spcBef>
            </a:pPr>
            <a:r>
              <a:rPr lang="ru-RU" sz="6400" b="1" dirty="0" smtClean="0">
                <a:latin typeface="Times New Roman" panose="02020603050405020304" pitchFamily="18" charset="0"/>
                <a:cs typeface="Times New Roman" pitchFamily="18" charset="0"/>
              </a:rPr>
              <a:t>Првый российский профессио-нальный библиограф. Родился в небогатой дворянской семье, воспитывался матерью, отец умер в 1830 г. В 1840 г. был принят в Гатчинский Сиротский институт.</a:t>
            </a:r>
          </a:p>
          <a:p>
            <a:pPr indent="444500" algn="just">
              <a:spcBef>
                <a:spcPts val="0"/>
              </a:spcBef>
            </a:pPr>
            <a:r>
              <a:rPr lang="ru-RU" sz="6400" b="1" dirty="0" smtClean="0">
                <a:latin typeface="Times New Roman" panose="02020603050405020304" pitchFamily="18" charset="0"/>
                <a:cs typeface="Times New Roman" pitchFamily="18" charset="0"/>
              </a:rPr>
              <a:t>После окончания института (1850) работал регистратором обязательного экземпляра в Императорской Публичной библиотеке в Петербурге.</a:t>
            </a:r>
          </a:p>
          <a:p>
            <a:pPr indent="444500" algn="just">
              <a:spcBef>
                <a:spcPts val="0"/>
              </a:spcBef>
            </a:pPr>
            <a:r>
              <a:rPr lang="ru-RU" sz="6400" b="1" dirty="0" smtClean="0">
                <a:latin typeface="Times New Roman" panose="02020603050405020304" pitchFamily="18" charset="0"/>
                <a:cs typeface="Times New Roman" pitchFamily="18" charset="0"/>
              </a:rPr>
              <a:t>С 1858 г. ведет роспись статей из всех периодических изданий, поступающих в библиотеку. Формиро-вал картотеки, составлял текущие универсальные списки новых книг и периодических изданий в журналах</a:t>
            </a:r>
          </a:p>
          <a:p>
            <a:pPr indent="444500" algn="just">
              <a:spcBef>
                <a:spcPts val="0"/>
              </a:spcBef>
            </a:pPr>
            <a:r>
              <a:rPr lang="ru-RU" sz="6400" b="1" dirty="0" smtClean="0">
                <a:latin typeface="Times New Roman" panose="02020603050405020304" pitchFamily="18" charset="0"/>
                <a:cs typeface="Times New Roman" pitchFamily="18" charset="0"/>
              </a:rPr>
              <a:t>Литературное наследие В.И. Межова насчитывает более 100 библиографических работ, посвящен-ных различным отраслям знаний, практическая ценность которых не утратила своей актуальности и сегодня.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rulex.ru/rpg/WebPict/fullpic/0093-3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8024" y="836712"/>
            <a:ext cx="396044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19414"/>
            <a:ext cx="3528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Межов</a:t>
            </a:r>
          </a:p>
          <a:p>
            <a:pPr algn="ctr"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Владимир Измайлович </a:t>
            </a:r>
          </a:p>
          <a:p>
            <a:pPr algn="ctr"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(1830-1894)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020" y="1069651"/>
            <a:ext cx="3988568" cy="4477270"/>
          </a:xfrm>
        </p:spPr>
        <p:txBody>
          <a:bodyPr>
            <a:normAutofit fontScale="25000" lnSpcReduction="20000"/>
          </a:bodyPr>
          <a:lstStyle/>
          <a:p>
            <a:pPr indent="444500" algn="just">
              <a:spcBef>
                <a:spcPts val="0"/>
              </a:spcBef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Русский книговед, библиограф, популяризатор науки и писатель. </a:t>
            </a:r>
          </a:p>
          <a:p>
            <a:pPr indent="444500" algn="just">
              <a:spcBef>
                <a:spcPts val="0"/>
              </a:spcBef>
            </a:pPr>
            <a:r>
              <a:rPr lang="ru-RU" sz="6400" b="1" dirty="0" smtClean="0">
                <a:latin typeface="Times New Roman" panose="02020603050405020304" pitchFamily="18" charset="0"/>
                <a:cs typeface="Times New Roman" pitchFamily="18" charset="0"/>
              </a:rPr>
              <a:t>Родился в купеческой семье, отец его был городским головой в Ораниенбауме.           Окончил Петербургский университет, пройдя курс обучения одновременно на трех факультетах — естественном, историко-филологическом и юридическом, и посвятил себя издательско-библиотечной деятельности, </a:t>
            </a:r>
          </a:p>
          <a:p>
            <a:pPr indent="444500" algn="just">
              <a:spcBef>
                <a:spcPts val="0"/>
              </a:spcBef>
            </a:pPr>
            <a:r>
              <a:rPr lang="ru-RU" sz="6400" b="1" dirty="0" smtClean="0">
                <a:latin typeface="Times New Roman" panose="02020603050405020304" pitchFamily="18" charset="0"/>
                <a:cs typeface="Times New Roman" pitchFamily="18" charset="0"/>
              </a:rPr>
              <a:t>В качестве члена и секретаря комитета грамотности, Н.А. Рубакин был в числе первых, положивших начало оживлению этого долго дремавшего учреждения.</a:t>
            </a:r>
          </a:p>
          <a:p>
            <a:pPr indent="444500" algn="just">
              <a:spcBef>
                <a:spcPts val="0"/>
              </a:spcBef>
            </a:pPr>
            <a:r>
              <a:rPr lang="ru-RU" sz="6400" b="1" dirty="0" smtClean="0">
                <a:latin typeface="Times New Roman" panose="02020603050405020304" pitchFamily="18" charset="0"/>
                <a:cs typeface="Times New Roman" pitchFamily="18" charset="0"/>
              </a:rPr>
              <a:t>Потребности читающей публики Рубакин изучал систематически, составив сначала «Программу по исследованию литературы для народа» (1889), а затем вступив в обширную корреспонденцию с лицами, отозвавшимися на программу. </a:t>
            </a:r>
          </a:p>
          <a:p>
            <a:r>
              <a:rPr lang="ru-RU" sz="6400" b="1" dirty="0" smtClean="0">
                <a:latin typeface="Times New Roman" panose="02020603050405020304" pitchFamily="18" charset="0"/>
                <a:cs typeface="Times New Roman" pitchFamily="18" charset="0"/>
              </a:rPr>
              <a:t>        </a:t>
            </a:r>
          </a:p>
          <a:p>
            <a:endParaRPr lang="ru-RU" dirty="0"/>
          </a:p>
        </p:txBody>
      </p:sp>
      <p:pic>
        <p:nvPicPr>
          <p:cNvPr id="5" name="Содержимое 4" descr="http://shoyher.narod.ru/Portret/Rubakinna.jpg"/>
          <p:cNvPicPr>
            <a:picLocks noGrp="1"/>
          </p:cNvPicPr>
          <p:nvPr>
            <p:ph idx="1"/>
          </p:nvPr>
        </p:nvPicPr>
        <p:blipFill rotWithShape="1">
          <a:blip r:embed="rId2"/>
          <a:srcRect b="10053"/>
          <a:stretch/>
        </p:blipFill>
        <p:spPr bwMode="auto">
          <a:xfrm>
            <a:off x="4572000" y="1039962"/>
            <a:ext cx="4004320" cy="44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208965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Рубакин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Александрович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1(13) июля 1862, Ораниенбаум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23 ноября 1946, Лозанна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5638166"/>
            <a:ext cx="82809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связи с другими исследованиями русского книжного и библиотечного дела, это дало Рубакину материал для чрезвычайно интересных докладов и статей.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32"/>
            <a:ext cx="7772400" cy="4929222"/>
          </a:xfrm>
        </p:spPr>
        <p:txBody>
          <a:bodyPr>
            <a:normAutofit fontScale="40000" lnSpcReduction="20000"/>
          </a:bodyPr>
          <a:lstStyle/>
          <a:p>
            <a:pPr marL="2238375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дней  труда</a:t>
            </a:r>
            <a:r>
              <a:rPr lang="en-US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сколько ночей без сна</a:t>
            </a:r>
            <a:r>
              <a:rPr lang="en-US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сколько  усилий ума</a:t>
            </a:r>
            <a:r>
              <a:rPr lang="en-US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сколько надежд и страхов</a:t>
            </a:r>
            <a:r>
              <a:rPr lang="en-US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сколько долгих жизней усердного изучения вылиты здесь в мелких типографских шрифтах и стиснуты в тесном пространстве окружающих нас полок</a:t>
            </a:r>
            <a:endParaRPr lang="ru-RU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А. Смит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50850" algn="just">
              <a:lnSpc>
                <a:spcPct val="120000"/>
              </a:lnSpc>
              <a:spcBef>
                <a:spcPts val="0"/>
              </a:spcBef>
              <a:tabLst>
                <a:tab pos="6721475" algn="l"/>
              </a:tabLst>
            </a:pPr>
            <a:endParaRPr lang="ru-RU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20000"/>
              </a:lnSpc>
              <a:spcBef>
                <a:spcPts val="0"/>
              </a:spcBef>
              <a:tabLst>
                <a:tab pos="6721475" algn="l"/>
              </a:tabLst>
            </a:pPr>
            <a:endParaRPr lang="ru-RU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20000"/>
              </a:lnSpc>
              <a:spcBef>
                <a:spcPts val="0"/>
              </a:spcBef>
              <a:tabLst>
                <a:tab pos="6721475" algn="l"/>
              </a:tabLst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возникновением первых книгохранилищ появилась и новая профессия - библиотекарь. Звание «библиотекарь» считалось  чрезвычайно важным и почетным</a:t>
            </a:r>
            <a:r>
              <a:rPr lang="en-US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 удостаивались избранные</a:t>
            </a:r>
            <a:r>
              <a:rPr lang="en-US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знающие люди</a:t>
            </a:r>
            <a:r>
              <a:rPr lang="en-US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большие труженики на ниве книжного дела. В прошлом веке стать почетным библиотекарем было даже труднее</a:t>
            </a:r>
            <a:r>
              <a:rPr lang="en-US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чем академиком. На эту должность приглашали выдающихся ученых</a:t>
            </a:r>
            <a:r>
              <a:rPr lang="en-US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писателей</a:t>
            </a:r>
            <a:r>
              <a:rPr lang="en-US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поэтов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</a:rPr>
              <a:t>                </a:t>
            </a:r>
          </a:p>
          <a:p>
            <a:pPr indent="450850" algn="just">
              <a:lnSpc>
                <a:spcPct val="120000"/>
              </a:lnSpc>
              <a:spcBef>
                <a:spcPts val="0"/>
              </a:spcBef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0"/>
            <a:ext cx="4608512" cy="666936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indent="355600"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Хавкина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Любовь Борисовна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(1871-1946)</a:t>
            </a:r>
          </a:p>
          <a:p>
            <a:pPr indent="355600" algn="ctr">
              <a:spcBef>
                <a:spcPts val="0"/>
              </a:spcBef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4500"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 именем Л.Б. Хавкиной связаны основные этапы в отечественном библиотеко-ведении: организация первого в России Национального отдела библиотековедения (Харьков, 1903); первый в России проект библиотечного образования (1904); создание первых университетских пособий о проблемах библиотечного дела в России и за рубежом.</a:t>
            </a:r>
          </a:p>
          <a:p>
            <a:pPr indent="444500"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Хавкина требовала научного подхода к решению теории и практики библиотечного дела. По ее инициативе была создана первая русская государственная инструкция по описанию произведений печати и организации алфавитного каталога. Позже на ее основе составлялись печатные карточки для научных библиотек (к их изданию приступили в 1927 г.), а затем были разработаны "Единые правила описания произведений печати".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http://www.rulex.ru/rpg/WebPict/fullpic/0092-09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030424"/>
            <a:ext cx="380901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118406"/>
            <a:ext cx="3960440" cy="4248471"/>
          </a:xfrm>
          <a:noFill/>
        </p:spPr>
        <p:txBody>
          <a:bodyPr>
            <a:normAutofit fontScale="92500" lnSpcReduction="20000"/>
          </a:bodyPr>
          <a:lstStyle/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Удо Георгиевич Иваск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( 1878-1922)</a:t>
            </a:r>
          </a:p>
          <a:p>
            <a:pPr algn="just">
              <a:spcBef>
                <a:spcPts val="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 algn="just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Российский и эстонский художник, коллекционер-библиофил, историк книги, автор экслибриса, считающегося первым в Эстонии. Родился в Керселе, Лифляндия, в семье агронома.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 algn="just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Он был одним из создателей Российского библиографического института и Книжной палаты в Москве.</a:t>
            </a:r>
          </a:p>
          <a:p>
            <a:pPr indent="452438" algn="just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1922 году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переехал в независимую Эстонию, где работал помощником главного библиотекаря Тартуского университета.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img1.liveinternet.ru/images/attach/c/0/118/978/118978587_Udo_Georgievich_Ivas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5" y="608011"/>
            <a:ext cx="4032448" cy="526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56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4258816" cy="569755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Здобнов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Николай Васильевич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(1888-1942)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Советский библиограф, автор «Истории русской библиографии» (вышло три издания), краевед Урала, Сибири и Дальнего Востока, член Центрального Бюро краеведения при Академии наук.</a:t>
            </a: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1919 по 1921 годы жил в Томске, где начал библиографическую деятельность и активно участвовал в работе Института исследования Сибири. До 1922 года заведовал библиографическим бюро Научной библиотеки Томского университета. </a:t>
            </a:r>
          </a:p>
          <a:p>
            <a:pPr indent="4445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1919-1921 годах работал там над указателем литературы о Сибири и Урале, который продолжил бы известный труд В.И. Межова «Сибирская библиография». В 1922 году опубликована первая статья о библиографии в журнале «Сибирские огни».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gazeta-iset.ru/wp-content/uploads/2015/03/zdobnov_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57166"/>
            <a:ext cx="35673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5394876"/>
            <a:ext cx="8229600" cy="4823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главный библиограф Т.М. Березина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93" y="620688"/>
            <a:ext cx="5486101" cy="41145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3948" y="2132856"/>
            <a:ext cx="4900618" cy="3898114"/>
          </a:xfrm>
        </p:spPr>
        <p:txBody>
          <a:bodyPr>
            <a:normAutofit fontScale="25000" lnSpcReduction="20000"/>
          </a:bodyPr>
          <a:lstStyle/>
          <a:p>
            <a:pPr marL="0" indent="0" algn="just" defTabSz="6286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Ярослав Мудрый активно развивал на Руси идеи просвещения, а большая часть его внутренней политики была направлена на повышение грамотности и образованности народа. </a:t>
            </a:r>
          </a:p>
          <a:p>
            <a:pPr marL="0" indent="0" algn="just" defTabSz="6286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Он основал училище в котором мальчиков обучали церковному делу. К слову, именно в период правления Ярослава в Киевской Руси появляется свой митрополит.</a:t>
            </a:r>
          </a:p>
          <a:p>
            <a:pPr marL="0" indent="0" algn="just" defTabSz="6286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И, конечно же, стоит отметить наставническую литературную деятель-ность князя, который оставил после себя очень важные литературные и юридические памятки.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&amp;YAcy;&amp;rcy;&amp;ocy;&amp;scy;&amp;lcy;&amp;acy;&amp;vcy; &amp;mcy;&amp;ucy;&amp;dcy;&amp;rcy;&amp;ycy;&amp;j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892996"/>
            <a:ext cx="3391216" cy="267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524205"/>
            <a:ext cx="835361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период правления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князя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Ярослава Мудрого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1019-1054)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Киевская Русь достигла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наибольшего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расцвета, став одним из самых мощных в Европе. Вся деятельность Ярослава Мудрого была полностью направлена на укрепление стольного города и обширных владений. Именно в период данного правителя началось активное возведение городов.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7209"/>
            <a:ext cx="3857620" cy="6572272"/>
          </a:xfrm>
        </p:spPr>
        <p:txBody>
          <a:bodyPr>
            <a:normAutofit fontScale="92500" lnSpcReduction="20000"/>
          </a:bodyPr>
          <a:lstStyle/>
          <a:p>
            <a:pPr indent="45085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малых лет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 Евфросиния Полоцкая (1101-1173)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отличалась столь же необыкновенной красотой, сколь и удивительной одаренностью. Уже в раннем возрасте она обнаружила любовь к чтению, к искусству.</a:t>
            </a:r>
          </a:p>
          <a:p>
            <a:pPr indent="45085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Будучи весьма образованной, Евфросиния занималась переводами с греческого и других языков, составляла комментарии к переве-денным историческим трудам.</a:t>
            </a:r>
          </a:p>
          <a:p>
            <a:pPr indent="45085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Этот подвижнический труд по переписыванию книг и собиранию библиотеки занял не один год. </a:t>
            </a:r>
          </a:p>
          <a:p>
            <a:pPr indent="45085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Литературно-переводческая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дея-тельность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образованной монахини в немалой степени способствовала развитию письменности, распрост-ранению книг и подъему культурной жизни в ее родном Полоцке.                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Когда работа по созданию собственной библиотеки близилась к завершению, епископ Илия, посвя-щенный в замыслы Евфросинии, соблаговолил выделить мудрой монахине архиерейские постройки с соборной церковью. </a:t>
            </a:r>
          </a:p>
          <a:p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5" name="Содержимое 4" descr="&amp;iecy;&amp;fcy;&amp;rcy;&amp;ocy;&amp;scy;&amp;icy;&amp;ncy;&amp;softcy;&amp;yacy; &amp;pcy;&amp;ocy;&amp;lcy;&amp;ocy;&amp;tscy;&amp;kcy;&amp;acy;&amp;y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7984" y="407209"/>
            <a:ext cx="423096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84317"/>
            <a:ext cx="5186370" cy="4144681"/>
          </a:xfrm>
        </p:spPr>
        <p:txBody>
          <a:bodyPr>
            <a:noAutofit/>
          </a:bodyPr>
          <a:lstStyle/>
          <a:p>
            <a:pPr marL="0" indent="45085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Шумахер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Иоганн Даниель (1690-1761)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родился в г. Кольмаре (французская провинция Эльзас). Образование получил в Страсбургском университете. Соратник Петра I Франц Лефорт пригласил его на русскую службу. В 1714 году Шумахер прибыл в Петербург, где был принят в Аптекарскую (затем Медицинскую) канцелярию на должность секретаря по иностранной переписке.</a:t>
            </a:r>
          </a:p>
          <a:p>
            <a:pPr marL="0" indent="45085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1721 году Шумахер был отправлен Петром I в Европу с поручением «стараться о приглашении в Россию разных ученых» и приобрести новые книги для Библиотеки.</a:t>
            </a:r>
          </a:p>
          <a:p>
            <a:pPr marL="0" indent="45085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1725 году, после открытия Академии наук, Библиотека и Кунсткамера стали одними из первых ее учреждений. Шумахер вошел в штат Академии первоначально в должности библиотекаря, а затем стал начальником Академической канцелярии. Он содействовал открытию при Академии наук вспомогательных учреждений: типографии,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гравировальной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палаты, книжной лавки и переплетной мастерской.</a:t>
            </a:r>
          </a:p>
        </p:txBody>
      </p:sp>
      <p:pic>
        <p:nvPicPr>
          <p:cNvPr id="5" name="Рисунок 4" descr="https://bookz.ru/authors/gustav-boguslavskii/100-o4er_924/i_0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908720"/>
            <a:ext cx="32861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9808" y="5445224"/>
            <a:ext cx="8472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Деятельность Шумахера отличалась общей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прогрессивной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направленностью, что нашло отражение в поистине выдающихся ее результатах. Под руководством Иоганна Даниеля Шумахера в 1740-1750-х годах Библиотека Академии наук стала одной из лучших в мире по полноте фонда, оборудованию, качеству обслуживания читателей.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4895726" cy="5853113"/>
          </a:xfrm>
        </p:spPr>
        <p:txBody>
          <a:bodyPr>
            <a:normAutofit fontScale="55000" lnSpcReduction="20000"/>
          </a:bodyPr>
          <a:lstStyle/>
          <a:p>
            <a:pPr marL="0" indent="4445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Богданов Андрей Иванович </a:t>
            </a:r>
          </a:p>
          <a:p>
            <a:pPr marL="0" indent="4445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(1692 ‒ 11.9.1766)</a:t>
            </a:r>
          </a:p>
          <a:p>
            <a:pPr marL="0" indent="4445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Один из первых русских книговедов. Окончив гимназию при Петербургской Академии наук, работал в академической типографии, затем стал помощником библиотекаря Академии наук. </a:t>
            </a:r>
          </a:p>
          <a:p>
            <a:pPr marL="0" indent="4445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Автор труда «Историческое, географическое и топографическое описание Санкт-Петербурга...» (СПБ, 1779). Рукопись Богданова «Краткое ведение и историческое изыскание о начале и произведении вообще всех азбучных слов...» содержит первую историю русских типографий и первый опыт библиографического свода отечественной книги. </a:t>
            </a:r>
          </a:p>
          <a:p>
            <a:pPr marL="0" indent="4445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Богданов участвовал в составлении «Камерного каталога» Библиотеки Петербургской академии наук и «Краткого российского летописца» М.В. Ломоносова.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6155357" y="223612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sz="1600" b="1" dirty="0"/>
          </a:p>
        </p:txBody>
      </p:sp>
      <p:pic>
        <p:nvPicPr>
          <p:cNvPr id="5" name="Рисунок 4" descr="&amp;Kcy;&amp;ucy;&amp;pcy;&amp;icy;&amp;tcy;&amp;softcy; &amp;Kcy;&amp;ocy;&amp;bcy;&amp;lcy;&amp;iecy;&amp;ncy;&amp;tscy; &amp;Icy;. &amp;Ncy;. &amp;Acy;&amp;ncy;&amp;dcy;&amp;rcy;&amp;iecy;&amp;jcy; &amp;Icy;&amp;vcy;&amp;acy;&amp;ncy;&amp;ocy;&amp;vcy;&amp;icy;&amp;chcy; &amp;Bcy;&amp;ocy;&amp;gcy;&amp;dcy;&amp;acy;&amp;ncy;&amp;ocy;&amp;vcy;. 1692-1766. &amp;Icy;&amp;zcy; &amp;pcy;&amp;rcy;&amp;ocy;&amp;shcy;&amp;lcy;&amp;ocy;&amp;gcy;&amp;ocy; &amp;rcy;&amp;ucy;&amp;scy;&amp;scy;&amp;kcy;&amp;ocy;&amp;jcy; &amp;icy;&amp;scy;&amp;tcy;&amp;ocy;&amp;rcy;&amp;icy;&amp;chcy;&amp;iecy;&amp;scy;&amp;kcy;&amp;ocy;&amp;jcy; &amp;ncy;&amp;acy;&amp;ucy;&amp;kcy;&amp;icy; &amp;icy; &amp;kcy;&amp;ncy;&amp;icy;&amp;gcy;&amp;ocy;&amp;vcy;&amp;iecy;&amp;dcy;&amp;iecy;&amp;ncy;&amp;i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196752"/>
            <a:ext cx="3179514" cy="407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449" t="-74728" r="59841" b="112454"/>
          <a:stretch/>
        </p:blipFill>
        <p:spPr>
          <a:xfrm>
            <a:off x="2159732" y="-1425393"/>
            <a:ext cx="2808312" cy="360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717822"/>
            <a:ext cx="4504456" cy="4727402"/>
          </a:xfrm>
        </p:spPr>
        <p:txBody>
          <a:bodyPr>
            <a:normAutofit fontScale="90000"/>
          </a:bodyPr>
          <a:lstStyle/>
          <a:p>
            <a:pPr marL="2514600" indent="-985838"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98022"/>
            <a:ext cx="2772308" cy="38238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07904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45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избранный ректор Московского университета, будучи студентом философского факультета, начал помогать в библиотеке, стал хранителем фондов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учебы его оставили преподавать, но работу в библиотеке он не оставил. Ко времени избрания ректором имел 37 лет стажа библиотечной работы и оставался библиотекарем еще три года после ухода с поста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ректора.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291" y="79025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Чеботарев Харитон Андреевич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(1746-1815)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532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428604"/>
            <a:ext cx="3900486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898776" cy="53040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444500" algn="just">
              <a:lnSpc>
                <a:spcPct val="110000"/>
              </a:lnSpc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Сегодня Алексей Николаевич Оленин  вряд ли известен  кому-то за пределами узкого круга специалистов, изучающих историю и развитие библиотечного дела в России 1-й половины XIX века.</a:t>
            </a:r>
          </a:p>
          <a:p>
            <a:pPr indent="444500" algn="just">
              <a:lnSpc>
                <a:spcPct val="11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1808 году опубликован первый археологический труд А.Н. Оленина о Тьмутараканском камне, в котором он заявил о себе как достаточно серьезный ученый. За это наш герой был назначен помощником главного директора Императорской библиотеки графа А.С. Строганова. Эта должность считалась почетной и не оплачивалась.</a:t>
            </a:r>
          </a:p>
          <a:p>
            <a:pPr indent="444500" algn="just">
              <a:lnSpc>
                <a:spcPct val="11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Он создал собственную уникальную систему библиографичес-кой классификации. При нем библиотека заняла четвертое место среди крупнейших европейских библиотек.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hrono.ru/img/kartiny/varnek_olen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6894" y="1118157"/>
            <a:ext cx="360211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" y="873586"/>
            <a:ext cx="389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Оленин Алексей Николаевич (28 ноября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1763-17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апреля 1843)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indent="360363"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Крылов Иван Андреевич (1769-1844) – русский публицист, поэт, баснописец, издатель сатирико-просветительских журналов.</a:t>
            </a:r>
          </a:p>
          <a:p>
            <a:pPr indent="360363"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1812 г. Крылов поступает работать в Императорскую Публичную библиотеку. Он прослужил в библиотеке 29 лет – сначала помощником библиотекаря, потом библиотекарем и, наконец, заведующим Русским отделением. В этот период основной задачей библиотеки было именно создание фонда книг на русском языке, и Крылов активно этим занимался.</a:t>
            </a:r>
          </a:p>
          <a:p>
            <a:pPr indent="360363"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Участвуя в коллективных обсуждениях проблем создания библиотечных каталогов, Крылов настаивал: каталог должен быть построен так, чтобы читатель мог легко найти в нем требуемую книгу и описать ее, а библиотекарь мог так же легко по этому описанию найти книгу в фонде.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библиотеке до сих пор хранятся библиографические карточки, написанные рукой И.С. Крылова. Есть его кабинет, диванчик, на котором он любил отдохнуть.</a:t>
            </a:r>
          </a:p>
          <a:p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http://zaprudnya-lib.ru/?q=system/files/krylo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827709"/>
            <a:ext cx="5472608" cy="376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2238</Words>
  <Application>Microsoft Office PowerPoint</Application>
  <PresentationFormat>Экран (4:3)</PresentationFormat>
  <Paragraphs>141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Aharoni</vt:lpstr>
      <vt:lpstr>Arial</vt:lpstr>
      <vt:lpstr>Calibri</vt:lpstr>
      <vt:lpstr>Times New Roman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Подготовила главный библиограф Т.М. Березина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знаменитые библиотекари Библиотекарь – очень древняя профессия, ей более четырех с половиной тысяч лет. Первыми библиотекарями были писцы, составлявшие собрания глиняных табличек. Это была исключительно мужская профессия. Библиотекарями в свое время работали многие известные личности.</dc:title>
  <dc:creator>Пользователь</dc:creator>
  <cp:lastModifiedBy>User2</cp:lastModifiedBy>
  <cp:revision>180</cp:revision>
  <dcterms:created xsi:type="dcterms:W3CDTF">2018-05-24T13:25:23Z</dcterms:created>
  <dcterms:modified xsi:type="dcterms:W3CDTF">2019-05-06T07:32:58Z</dcterms:modified>
</cp:coreProperties>
</file>