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58" r:id="rId7"/>
    <p:sldId id="268" r:id="rId8"/>
    <p:sldId id="263" r:id="rId9"/>
    <p:sldId id="264" r:id="rId10"/>
    <p:sldId id="265" r:id="rId11"/>
    <p:sldId id="266" r:id="rId12"/>
    <p:sldId id="261" r:id="rId13"/>
    <p:sldId id="267" r:id="rId14"/>
    <p:sldId id="269" r:id="rId15"/>
    <p:sldId id="270" r:id="rId16"/>
    <p:sldId id="272" r:id="rId17"/>
    <p:sldId id="271"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F3593BD-FC4C-4386-ACDA-A6A408E720B9}"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593BD-FC4C-4386-ACDA-A6A408E720B9}" type="datetimeFigureOut">
              <a:rPr lang="ru-RU" smtClean="0"/>
              <a:t>05.03.2019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F3593BD-FC4C-4386-ACDA-A6A408E720B9}" type="datetimeFigureOut">
              <a:rPr lang="ru-RU" smtClean="0"/>
              <a:t>05.03.2019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F3593BD-FC4C-4386-ACDA-A6A408E720B9}" type="datetimeFigureOut">
              <a:rPr lang="ru-RU" smtClean="0"/>
              <a:t>05.03.2019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3593BD-FC4C-4386-ACDA-A6A408E720B9}"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F3593BD-FC4C-4386-ACDA-A6A408E720B9}" type="datetimeFigureOut">
              <a:rPr lang="ru-RU" smtClean="0"/>
              <a:t>05.03.2019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184217-DA1E-410E-A96E-81D57293C16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593BD-FC4C-4386-ACDA-A6A408E720B9}" type="datetimeFigureOut">
              <a:rPr lang="ru-RU" smtClean="0"/>
              <a:t>05.03.2019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84217-DA1E-410E-A96E-81D57293C16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412776"/>
            <a:ext cx="7772400" cy="3267795"/>
          </a:xfrm>
        </p:spPr>
        <p:txBody>
          <a:bodyPr>
            <a:normAutofit/>
          </a:bodyPr>
          <a:lstStyle/>
          <a:p>
            <a:r>
              <a:rPr lang="ru-RU" sz="8000" i="1" dirty="0" smtClean="0">
                <a:latin typeface="Times New Roman" panose="02020603050405020304" pitchFamily="18" charset="0"/>
                <a:cs typeface="Times New Roman" panose="02020603050405020304" pitchFamily="18" charset="0"/>
              </a:rPr>
              <a:t>Еще раз про любовь</a:t>
            </a:r>
            <a:endParaRPr lang="ru-RU" sz="8000" i="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331640" y="5445224"/>
            <a:ext cx="6336704" cy="369332"/>
          </a:xfrm>
          <a:prstGeom prst="rect">
            <a:avLst/>
          </a:prstGeom>
        </p:spPr>
        <p:txBody>
          <a:bodyPr wrap="square">
            <a:spAutoFit/>
          </a:bodyPr>
          <a:lstStyle/>
          <a:p>
            <a:r>
              <a:rPr lang="ru-RU" dirty="0" smtClean="0"/>
              <a:t>Выставку подготовила вед. библиотекарь ОУЛ Перминова Н.В.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57808"/>
            <a:ext cx="8229600" cy="1143000"/>
          </a:xfrm>
        </p:spPr>
        <p:txBody>
          <a:bodyPr/>
          <a:lstStyle/>
          <a:p>
            <a:r>
              <a:rPr lang="ru-RU" i="1" dirty="0" smtClean="0"/>
              <a:t>Письма незнакомке</a:t>
            </a:r>
            <a:endParaRPr lang="ru-RU" i="1" dirty="0"/>
          </a:p>
        </p:txBody>
      </p:sp>
      <p:pic>
        <p:nvPicPr>
          <p:cNvPr id="4" name="Содержимое 3" descr="письмо.jpg"/>
          <p:cNvPicPr>
            <a:picLocks noGrp="1" noChangeAspect="1"/>
          </p:cNvPicPr>
          <p:nvPr>
            <p:ph idx="1"/>
          </p:nvPr>
        </p:nvPicPr>
        <p:blipFill>
          <a:blip r:embed="rId2" cstate="print"/>
          <a:stretch>
            <a:fillRect/>
          </a:stretch>
        </p:blipFill>
        <p:spPr>
          <a:xfrm>
            <a:off x="5812813" y="1675703"/>
            <a:ext cx="2873987" cy="4525963"/>
          </a:xfrm>
        </p:spPr>
      </p:pic>
      <p:sp>
        <p:nvSpPr>
          <p:cNvPr id="3" name="Прямоугольник 2"/>
          <p:cNvSpPr/>
          <p:nvPr/>
        </p:nvSpPr>
        <p:spPr>
          <a:xfrm>
            <a:off x="755576" y="1406381"/>
            <a:ext cx="4680520" cy="5262979"/>
          </a:xfrm>
          <a:prstGeom prst="rect">
            <a:avLst/>
          </a:prstGeom>
        </p:spPr>
        <p:txBody>
          <a:bodyPr wrap="square">
            <a:spAutoFit/>
          </a:bodyPr>
          <a:lstStyle/>
          <a:p>
            <a:r>
              <a:rPr lang="ru-RU" sz="2400" i="1" dirty="0">
                <a:latin typeface="Times New Roman" panose="02020603050405020304" pitchFamily="18" charset="0"/>
                <a:cs typeface="Times New Roman" panose="02020603050405020304" pitchFamily="18" charset="0"/>
              </a:rPr>
              <a:t>Книга Андре Моруа "Письма незнакомке" состоят из нескольких рассказов, оформленных как письма молодого человека к таинственной незнакомке, которую он не встречал, не знает, но даёт советы</a:t>
            </a:r>
            <a:r>
              <a:rPr lang="ru-RU" sz="2400" i="1" dirty="0" smtClean="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Эта книга должна быть интересна женщинам в первую очередь, но она универсальна, и человек разного пола, возраста и занятий может почерпнуть в ней полезное и интересное для </a:t>
            </a:r>
            <a:r>
              <a:rPr lang="ru-RU" sz="2400" i="1" dirty="0" smtClean="0">
                <a:latin typeface="Times New Roman" panose="02020603050405020304" pitchFamily="18" charset="0"/>
                <a:cs typeface="Times New Roman" panose="02020603050405020304" pitchFamily="18" charset="0"/>
              </a:rPr>
              <a:t>себя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ер.jpg"/>
          <p:cNvPicPr>
            <a:picLocks noGrp="1" noChangeAspect="1"/>
          </p:cNvPicPr>
          <p:nvPr>
            <p:ph idx="1"/>
          </p:nvPr>
        </p:nvPicPr>
        <p:blipFill>
          <a:blip r:embed="rId2" cstate="print"/>
          <a:stretch>
            <a:fillRect/>
          </a:stretch>
        </p:blipFill>
        <p:spPr>
          <a:xfrm>
            <a:off x="457200" y="1553200"/>
            <a:ext cx="3412576" cy="4525963"/>
          </a:xfrm>
        </p:spPr>
      </p:pic>
      <p:sp>
        <p:nvSpPr>
          <p:cNvPr id="5" name="Прямоугольник 4"/>
          <p:cNvSpPr/>
          <p:nvPr/>
        </p:nvSpPr>
        <p:spPr>
          <a:xfrm>
            <a:off x="4114800" y="2708920"/>
            <a:ext cx="4572000" cy="646331"/>
          </a:xfrm>
          <a:prstGeom prst="rect">
            <a:avLst/>
          </a:prstGeom>
        </p:spPr>
        <p:txBody>
          <a:bodyPr>
            <a:spAutoFit/>
          </a:bodyPr>
          <a:lstStyle/>
          <a:p>
            <a:endParaRPr lang="ru-RU" dirty="0"/>
          </a:p>
          <a:p>
            <a:endParaRPr lang="ru-RU" dirty="0"/>
          </a:p>
        </p:txBody>
      </p:sp>
      <p:sp>
        <p:nvSpPr>
          <p:cNvPr id="6" name="Прямоугольник 5"/>
          <p:cNvSpPr/>
          <p:nvPr/>
        </p:nvSpPr>
        <p:spPr>
          <a:xfrm>
            <a:off x="4270524" y="1196752"/>
            <a:ext cx="4572000" cy="5232202"/>
          </a:xfrm>
          <a:prstGeom prst="rect">
            <a:avLst/>
          </a:prstGeom>
        </p:spPr>
        <p:txBody>
          <a:bodyPr>
            <a:spAutoFit/>
          </a:bodyPr>
          <a:lstStyle/>
          <a:p>
            <a:endParaRPr lang="ru-RU" dirty="0"/>
          </a:p>
          <a:p>
            <a:r>
              <a:rPr lang="ru-RU" sz="2000" i="1" dirty="0">
                <a:latin typeface="Times New Roman" panose="02020603050405020304" pitchFamily="18" charset="0"/>
                <a:cs typeface="Times New Roman" panose="02020603050405020304" pitchFamily="18" charset="0"/>
              </a:rPr>
              <a:t>Двадцать первое. Ночь. Понедельник. </a:t>
            </a:r>
          </a:p>
          <a:p>
            <a:r>
              <a:rPr lang="ru-RU" sz="2000" i="1" dirty="0">
                <a:latin typeface="Times New Roman" panose="02020603050405020304" pitchFamily="18" charset="0"/>
                <a:cs typeface="Times New Roman" panose="02020603050405020304" pitchFamily="18" charset="0"/>
              </a:rPr>
              <a:t>Очертанья столицы во мгле. </a:t>
            </a:r>
          </a:p>
          <a:p>
            <a:r>
              <a:rPr lang="ru-RU" sz="2000" i="1" dirty="0">
                <a:latin typeface="Times New Roman" panose="02020603050405020304" pitchFamily="18" charset="0"/>
                <a:cs typeface="Times New Roman" panose="02020603050405020304" pitchFamily="18" charset="0"/>
              </a:rPr>
              <a:t>Сочинил же какой-то бездельник, </a:t>
            </a:r>
          </a:p>
          <a:p>
            <a:r>
              <a:rPr lang="ru-RU" sz="2000" i="1" dirty="0">
                <a:latin typeface="Times New Roman" panose="02020603050405020304" pitchFamily="18" charset="0"/>
                <a:cs typeface="Times New Roman" panose="02020603050405020304" pitchFamily="18" charset="0"/>
              </a:rPr>
              <a:t>Что бывает любовь на земле.</a:t>
            </a: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И от лености или от скуки </a:t>
            </a:r>
          </a:p>
          <a:p>
            <a:r>
              <a:rPr lang="ru-RU" sz="2000" i="1" dirty="0">
                <a:latin typeface="Times New Roman" panose="02020603050405020304" pitchFamily="18" charset="0"/>
                <a:cs typeface="Times New Roman" panose="02020603050405020304" pitchFamily="18" charset="0"/>
              </a:rPr>
              <a:t>Все поверили, так и живут: </a:t>
            </a:r>
          </a:p>
          <a:p>
            <a:r>
              <a:rPr lang="ru-RU" sz="2000" i="1" dirty="0">
                <a:latin typeface="Times New Roman" panose="02020603050405020304" pitchFamily="18" charset="0"/>
                <a:cs typeface="Times New Roman" panose="02020603050405020304" pitchFamily="18" charset="0"/>
              </a:rPr>
              <a:t>Ждут свиданий, бояться разлуки </a:t>
            </a:r>
          </a:p>
          <a:p>
            <a:r>
              <a:rPr lang="ru-RU" sz="2000" i="1" dirty="0">
                <a:latin typeface="Times New Roman" panose="02020603050405020304" pitchFamily="18" charset="0"/>
                <a:cs typeface="Times New Roman" panose="02020603050405020304" pitchFamily="18" charset="0"/>
              </a:rPr>
              <a:t>И любовные песни поют.</a:t>
            </a:r>
          </a:p>
          <a:p>
            <a:endParaRPr lang="ru-RU" sz="2000" i="1" dirty="0">
              <a:latin typeface="Times New Roman" panose="02020603050405020304" pitchFamily="18" charset="0"/>
              <a:cs typeface="Times New Roman" panose="02020603050405020304" pitchFamily="18" charset="0"/>
            </a:endParaRPr>
          </a:p>
          <a:p>
            <a:r>
              <a:rPr lang="ru-RU" sz="2000" i="1" dirty="0">
                <a:latin typeface="Times New Roman" panose="02020603050405020304" pitchFamily="18" charset="0"/>
                <a:cs typeface="Times New Roman" panose="02020603050405020304" pitchFamily="18" charset="0"/>
              </a:rPr>
              <a:t>Но иным открывается тайна, </a:t>
            </a:r>
          </a:p>
          <a:p>
            <a:r>
              <a:rPr lang="ru-RU" sz="2000" i="1" dirty="0">
                <a:latin typeface="Times New Roman" panose="02020603050405020304" pitchFamily="18" charset="0"/>
                <a:cs typeface="Times New Roman" panose="02020603050405020304" pitchFamily="18" charset="0"/>
              </a:rPr>
              <a:t>И почиет на них тишина… </a:t>
            </a:r>
          </a:p>
          <a:p>
            <a:r>
              <a:rPr lang="ru-RU" sz="2000" i="1" dirty="0">
                <a:latin typeface="Times New Roman" panose="02020603050405020304" pitchFamily="18" charset="0"/>
                <a:cs typeface="Times New Roman" panose="02020603050405020304" pitchFamily="18" charset="0"/>
              </a:rPr>
              <a:t>Я на это наткнулась случайно </a:t>
            </a:r>
          </a:p>
          <a:p>
            <a:r>
              <a:rPr lang="ru-RU" sz="2000" i="1" dirty="0">
                <a:latin typeface="Times New Roman" panose="02020603050405020304" pitchFamily="18" charset="0"/>
                <a:cs typeface="Times New Roman" panose="02020603050405020304" pitchFamily="18" charset="0"/>
              </a:rPr>
              <a:t>И с тех пор все как будто больна</a:t>
            </a:r>
            <a:r>
              <a:rPr lang="ru-RU" sz="2000" dirty="0" smtClean="0">
                <a:latin typeface="Times New Roman" panose="02020603050405020304" pitchFamily="18" charset="0"/>
                <a:cs typeface="Times New Roman" panose="02020603050405020304" pitchFamily="18" charset="0"/>
              </a:rPr>
              <a:t>.</a:t>
            </a:r>
          </a:p>
          <a:p>
            <a:endParaRPr lang="ru-RU" dirty="0"/>
          </a:p>
          <a:p>
            <a:r>
              <a:rPr lang="ru-RU" i="1" dirty="0" smtClean="0"/>
              <a:t>  </a:t>
            </a:r>
            <a:r>
              <a:rPr lang="ru-RU" i="1" dirty="0" smtClean="0">
                <a:latin typeface="Times New Roman" panose="02020603050405020304" pitchFamily="18" charset="0"/>
                <a:cs typeface="Times New Roman" panose="02020603050405020304" pitchFamily="18" charset="0"/>
              </a:rPr>
              <a:t>Анна Ахматова</a:t>
            </a:r>
            <a:r>
              <a:rPr lang="ru-RU"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восток.jpg"/>
          <p:cNvPicPr>
            <a:picLocks noGrp="1" noChangeAspect="1"/>
          </p:cNvPicPr>
          <p:nvPr>
            <p:ph idx="1"/>
          </p:nvPr>
        </p:nvPicPr>
        <p:blipFill>
          <a:blip r:embed="rId2" cstate="print"/>
          <a:stretch>
            <a:fillRect/>
          </a:stretch>
        </p:blipFill>
        <p:spPr>
          <a:xfrm>
            <a:off x="430436" y="1556792"/>
            <a:ext cx="2903727" cy="4525963"/>
          </a:xfrm>
        </p:spPr>
      </p:pic>
      <p:sp>
        <p:nvSpPr>
          <p:cNvPr id="3" name="Прямоугольник 2"/>
          <p:cNvSpPr/>
          <p:nvPr/>
        </p:nvSpPr>
        <p:spPr>
          <a:xfrm>
            <a:off x="3851920" y="1556792"/>
            <a:ext cx="4968552" cy="4154984"/>
          </a:xfrm>
          <a:prstGeom prst="rect">
            <a:avLst/>
          </a:prstGeom>
        </p:spPr>
        <p:txBody>
          <a:bodyPr wrap="square">
            <a:spAutoFit/>
          </a:bodyPr>
          <a:lstStyle/>
          <a:p>
            <a:r>
              <a:rPr lang="ru-RU" sz="2400" i="1" dirty="0">
                <a:latin typeface="Times New Roman" panose="02020603050405020304" pitchFamily="18" charset="0"/>
                <a:cs typeface="Times New Roman" panose="02020603050405020304" pitchFamily="18" charset="0"/>
              </a:rPr>
              <a:t>В книгу включены стихи классических поэтов средневекового Востока — арабских, персидских, турецких — о любви.</a:t>
            </a:r>
          </a:p>
          <a:p>
            <a:endParaRPr lang="ru-RU" sz="2400" i="1" dirty="0">
              <a:latin typeface="Times New Roman" panose="02020603050405020304" pitchFamily="18" charset="0"/>
              <a:cs typeface="Times New Roman" panose="02020603050405020304" pitchFamily="18" charset="0"/>
            </a:endParaRPr>
          </a:p>
          <a:p>
            <a:r>
              <a:rPr lang="ru-RU" sz="2400" i="1" dirty="0">
                <a:latin typeface="Times New Roman" panose="02020603050405020304" pitchFamily="18" charset="0"/>
                <a:cs typeface="Times New Roman" panose="02020603050405020304" pitchFamily="18" charset="0"/>
              </a:rPr>
              <a:t>Крупнейшие мастера восточной лирики сумели взволнованно и проникновенно, с большой художественной силой рассказать о радостях и трагедиях, которыми отмечена подлинная любовь.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лирика.jpg"/>
          <p:cNvPicPr>
            <a:picLocks noGrp="1" noChangeAspect="1"/>
          </p:cNvPicPr>
          <p:nvPr>
            <p:ph idx="1"/>
          </p:nvPr>
        </p:nvPicPr>
        <p:blipFill rotWithShape="1">
          <a:blip r:embed="rId2" cstate="print"/>
          <a:srcRect t="1591" r="9788" b="1358"/>
          <a:stretch/>
        </p:blipFill>
        <p:spPr>
          <a:xfrm>
            <a:off x="5652120" y="1670968"/>
            <a:ext cx="3096344" cy="4392488"/>
          </a:xfrm>
        </p:spPr>
      </p:pic>
      <p:sp>
        <p:nvSpPr>
          <p:cNvPr id="3" name="Прямоугольник 2"/>
          <p:cNvSpPr/>
          <p:nvPr/>
        </p:nvSpPr>
        <p:spPr>
          <a:xfrm>
            <a:off x="755576" y="1495609"/>
            <a:ext cx="4572000" cy="4524315"/>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Любовная лирика является основой творчества многих русских поэтов. И это неудивительно, потому как сама любовь многогранна. Она может дарить радость и наслаждение, но, в то же время, нередко заставляет страдать. Двойственность любви – та загадка, которую рано или поздно приходится решать каждому человеку.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lstStyle/>
          <a:p>
            <a:r>
              <a:rPr lang="ru-RU" i="1" dirty="0" smtClean="0"/>
              <a:t>Одиночество в Сети</a:t>
            </a:r>
            <a:endParaRPr lang="ru-RU" i="1" dirty="0"/>
          </a:p>
        </p:txBody>
      </p:sp>
      <p:pic>
        <p:nvPicPr>
          <p:cNvPr id="4" name="Содержимое 3" descr="один.jpg"/>
          <p:cNvPicPr>
            <a:picLocks noGrp="1" noChangeAspect="1"/>
          </p:cNvPicPr>
          <p:nvPr>
            <p:ph idx="1"/>
          </p:nvPr>
        </p:nvPicPr>
        <p:blipFill>
          <a:blip r:embed="rId2" cstate="print"/>
          <a:stretch>
            <a:fillRect/>
          </a:stretch>
        </p:blipFill>
        <p:spPr>
          <a:xfrm>
            <a:off x="6012160" y="1600656"/>
            <a:ext cx="2847748" cy="4525963"/>
          </a:xfrm>
        </p:spPr>
      </p:pic>
      <p:sp>
        <p:nvSpPr>
          <p:cNvPr id="3" name="Прямоугольник 2"/>
          <p:cNvSpPr/>
          <p:nvPr/>
        </p:nvSpPr>
        <p:spPr>
          <a:xfrm>
            <a:off x="827584" y="1646694"/>
            <a:ext cx="4572000" cy="4708981"/>
          </a:xfrm>
          <a:prstGeom prst="rect">
            <a:avLst/>
          </a:prstGeom>
        </p:spPr>
        <p:txBody>
          <a:bodyPr>
            <a:spAutoFit/>
          </a:bodyPr>
          <a:lstStyle/>
          <a:p>
            <a:r>
              <a:rPr lang="ru-RU" sz="2000" i="1" dirty="0">
                <a:latin typeface="Times New Roman" panose="02020603050405020304" pitchFamily="18" charset="0"/>
                <a:cs typeface="Times New Roman" panose="02020603050405020304" pitchFamily="18" charset="0"/>
              </a:rPr>
              <a:t>Действие романа происходит в середине девяностых годов XX века. Главные герои знакомятся в глобальной сети Интернет благодаря электронной почте и ICQ. Они общаются, влюбляются, переживают. Автор также описывает жизнь каждого из них «вне сети» — друзей, семью, работу, предпочтения в музыке. После длительного виртуального общения герои встречаются в Париже, а вскоре после этого сталкиваются с испытаниями, которые и сыграют главную роль в их отношениях и жизни каждого из них.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532" y="557808"/>
            <a:ext cx="8229600" cy="1143000"/>
          </a:xfrm>
        </p:spPr>
        <p:txBody>
          <a:bodyPr/>
          <a:lstStyle/>
          <a:p>
            <a:r>
              <a:rPr lang="ru-RU" i="1" dirty="0" smtClean="0"/>
              <a:t>Любовь живет три года</a:t>
            </a:r>
            <a:endParaRPr lang="ru-RU" i="1" dirty="0"/>
          </a:p>
        </p:txBody>
      </p:sp>
      <p:pic>
        <p:nvPicPr>
          <p:cNvPr id="4" name="Содержимое 3" descr="живет.jpg"/>
          <p:cNvPicPr>
            <a:picLocks noGrp="1" noChangeAspect="1"/>
          </p:cNvPicPr>
          <p:nvPr>
            <p:ph idx="1"/>
          </p:nvPr>
        </p:nvPicPr>
        <p:blipFill>
          <a:blip r:embed="rId2" cstate="print"/>
          <a:stretch>
            <a:fillRect/>
          </a:stretch>
        </p:blipFill>
        <p:spPr>
          <a:xfrm>
            <a:off x="484336" y="1700808"/>
            <a:ext cx="3349213" cy="4525963"/>
          </a:xfrm>
        </p:spPr>
      </p:pic>
      <p:sp>
        <p:nvSpPr>
          <p:cNvPr id="3" name="Прямоугольник 2"/>
          <p:cNvSpPr/>
          <p:nvPr/>
        </p:nvSpPr>
        <p:spPr>
          <a:xfrm>
            <a:off x="4116040" y="1417638"/>
            <a:ext cx="4572000" cy="4893647"/>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Главный герой романа — журналист Марк </a:t>
            </a:r>
            <a:r>
              <a:rPr lang="ru-RU" sz="2400" i="1" dirty="0" smtClean="0">
                <a:latin typeface="Times New Roman" panose="02020603050405020304" pitchFamily="18" charset="0"/>
                <a:cs typeface="Times New Roman" panose="02020603050405020304" pitchFamily="18" charset="0"/>
              </a:rPr>
              <a:t>Марронье, пишущий </a:t>
            </a:r>
            <a:r>
              <a:rPr lang="ru-RU" sz="2400" i="1" dirty="0">
                <a:latin typeface="Times New Roman" panose="02020603050405020304" pitchFamily="18" charset="0"/>
                <a:cs typeface="Times New Roman" panose="02020603050405020304" pitchFamily="18" charset="0"/>
              </a:rPr>
              <a:t>светскую хронику. Он уверен, что любовь живёт три года: сначала люди страстно любят друг друга, потом нежно и по-дружески, а потом им становится скучно. Причины таких взглядов, изложение занимает первую часть романа, кроются в том, что сам Марк никогда не любил больше трёх лет.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9816"/>
            <a:ext cx="8229600" cy="1143000"/>
          </a:xfrm>
        </p:spPr>
        <p:txBody>
          <a:bodyPr/>
          <a:lstStyle/>
          <a:p>
            <a:r>
              <a:rPr lang="en-US" i="1" dirty="0" smtClean="0"/>
              <a:t>P.S. </a:t>
            </a:r>
            <a:r>
              <a:rPr lang="ru-RU" i="1" dirty="0" smtClean="0"/>
              <a:t>Я люблю тебя</a:t>
            </a:r>
            <a:endParaRPr lang="ru-RU" i="1" dirty="0"/>
          </a:p>
        </p:txBody>
      </p:sp>
      <p:pic>
        <p:nvPicPr>
          <p:cNvPr id="4" name="Содержимое 3" descr="тебя.jpg"/>
          <p:cNvPicPr>
            <a:picLocks noGrp="1" noChangeAspect="1"/>
          </p:cNvPicPr>
          <p:nvPr>
            <p:ph idx="1"/>
          </p:nvPr>
        </p:nvPicPr>
        <p:blipFill>
          <a:blip r:embed="rId2" cstate="print"/>
          <a:stretch>
            <a:fillRect/>
          </a:stretch>
        </p:blipFill>
        <p:spPr>
          <a:xfrm>
            <a:off x="5364088" y="1916832"/>
            <a:ext cx="3188200" cy="4525963"/>
          </a:xfrm>
        </p:spPr>
      </p:pic>
      <p:sp>
        <p:nvSpPr>
          <p:cNvPr id="3" name="Прямоугольник 2"/>
          <p:cNvSpPr/>
          <p:nvPr/>
        </p:nvSpPr>
        <p:spPr>
          <a:xfrm>
            <a:off x="539552" y="1454870"/>
            <a:ext cx="4572000" cy="5262979"/>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Сюжет романа открывает страницы из жизни главной героини — Холли Кеннеди, которая переживает потерю близкого человека, своего мужа Джерри. Однажды она получает от него пакет с письмами, который даёт начало новому этапу в её жизни и возвращает её в те моменты, когда она была счастлива. Всего 10 посланий, каждое из которых заканчивается постскриптумом «Я люблю тебя».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92696"/>
            <a:ext cx="8229600" cy="1143000"/>
          </a:xfrm>
        </p:spPr>
        <p:txBody>
          <a:bodyPr>
            <a:normAutofit fontScale="90000"/>
          </a:bodyPr>
          <a:lstStyle/>
          <a:p>
            <a:r>
              <a:rPr lang="ru-RU" i="1" dirty="0" smtClean="0"/>
              <a:t>Прощайте, колибри,</a:t>
            </a:r>
            <a:br>
              <a:rPr lang="ru-RU" i="1" dirty="0" smtClean="0"/>
            </a:br>
            <a:r>
              <a:rPr lang="ru-RU" i="1" dirty="0" smtClean="0"/>
              <a:t>Хочу к воробьям</a:t>
            </a:r>
            <a:r>
              <a:rPr lang="ru-RU" dirty="0" smtClean="0"/>
              <a:t>!</a:t>
            </a:r>
            <a:endParaRPr lang="ru-RU" dirty="0"/>
          </a:p>
        </p:txBody>
      </p:sp>
      <p:pic>
        <p:nvPicPr>
          <p:cNvPr id="4" name="Содержимое 3" descr="вильмонт.jpg"/>
          <p:cNvPicPr>
            <a:picLocks noGrp="1" noChangeAspect="1"/>
          </p:cNvPicPr>
          <p:nvPr>
            <p:ph idx="1"/>
          </p:nvPr>
        </p:nvPicPr>
        <p:blipFill>
          <a:blip r:embed="rId2" cstate="print"/>
          <a:stretch>
            <a:fillRect/>
          </a:stretch>
        </p:blipFill>
        <p:spPr>
          <a:xfrm>
            <a:off x="539552" y="1988840"/>
            <a:ext cx="2943736" cy="4525963"/>
          </a:xfrm>
        </p:spPr>
      </p:pic>
      <p:sp>
        <p:nvSpPr>
          <p:cNvPr id="3" name="Прямоугольник 2"/>
          <p:cNvSpPr/>
          <p:nvPr/>
        </p:nvSpPr>
        <p:spPr>
          <a:xfrm>
            <a:off x="3995936" y="2132856"/>
            <a:ext cx="4572000" cy="3785652"/>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Героиня романа Евгения Истомина возвращается в Москву из Америки, что называется, с разбитым сердцем и к разбитому корыту. Волею случая к ней на некоторое время попадает чужой черный кот, и он начинает странным образом влиять на ее дальнейшую жизнь…</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lstStyle/>
          <a:p>
            <a:r>
              <a:rPr lang="ru-RU" i="1" dirty="0" smtClean="0"/>
              <a:t>Умереть любимой</a:t>
            </a:r>
            <a:endParaRPr lang="ru-RU" i="1" dirty="0"/>
          </a:p>
        </p:txBody>
      </p:sp>
      <p:pic>
        <p:nvPicPr>
          <p:cNvPr id="4" name="Содержимое 3" descr="Обложка книги ТРУБИЦЫНА.jpg"/>
          <p:cNvPicPr>
            <a:picLocks noGrp="1" noChangeAspect="1"/>
          </p:cNvPicPr>
          <p:nvPr>
            <p:ph idx="1"/>
          </p:nvPr>
        </p:nvPicPr>
        <p:blipFill>
          <a:blip r:embed="rId2" cstate="print"/>
          <a:stretch>
            <a:fillRect/>
          </a:stretch>
        </p:blipFill>
        <p:spPr>
          <a:xfrm>
            <a:off x="5508104" y="1649264"/>
            <a:ext cx="2873987" cy="4525963"/>
          </a:xfrm>
        </p:spPr>
      </p:pic>
      <p:sp>
        <p:nvSpPr>
          <p:cNvPr id="3" name="Прямоугольник 2"/>
          <p:cNvSpPr/>
          <p:nvPr/>
        </p:nvSpPr>
        <p:spPr>
          <a:xfrm>
            <a:off x="457200" y="1906622"/>
            <a:ext cx="4572000" cy="3970318"/>
          </a:xfrm>
          <a:prstGeom prst="rect">
            <a:avLst/>
          </a:prstGeom>
        </p:spPr>
        <p:txBody>
          <a:bodyPr>
            <a:spAutoFit/>
          </a:bodyPr>
          <a:lstStyle/>
          <a:p>
            <a:r>
              <a:rPr lang="ru-RU" sz="2800" i="1" dirty="0">
                <a:latin typeface="Times New Roman" panose="02020603050405020304" pitchFamily="18" charset="0"/>
                <a:cs typeface="Times New Roman" panose="02020603050405020304" pitchFamily="18" charset="0"/>
              </a:rPr>
              <a:t>Эта книга - о любви и жизни, в которой перемешано грустное и смешное, трагическое и веселое, возвышенное и земное. Это - горький рассказ о смерти, которая оборвала жизнь, но не смогла оборвать любовь</a:t>
            </a:r>
            <a:r>
              <a:rPr lang="ru-RU" sz="2800" i="1" dirty="0" smtClean="0">
                <a:latin typeface="Times New Roman" panose="02020603050405020304" pitchFamily="18" charset="0"/>
                <a:cs typeface="Times New Roman" panose="02020603050405020304" pitchFamily="18" charset="0"/>
              </a:rPr>
              <a:t>.</a:t>
            </a:r>
            <a:endParaRPr lang="ru-RU" sz="28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392" y="629816"/>
            <a:ext cx="8229600" cy="1143000"/>
          </a:xfrm>
        </p:spPr>
        <p:txBody>
          <a:bodyPr/>
          <a:lstStyle/>
          <a:p>
            <a:r>
              <a:rPr lang="ru-RU" i="1" dirty="0" smtClean="0"/>
              <a:t>Никогда не говори «Навсегда»</a:t>
            </a:r>
            <a:endParaRPr lang="ru-RU" i="1" dirty="0"/>
          </a:p>
        </p:txBody>
      </p:sp>
      <p:pic>
        <p:nvPicPr>
          <p:cNvPr id="4" name="Содержимое 3" descr="56.jpg"/>
          <p:cNvPicPr>
            <a:picLocks noGrp="1" noChangeAspect="1"/>
          </p:cNvPicPr>
          <p:nvPr>
            <p:ph idx="1"/>
          </p:nvPr>
        </p:nvPicPr>
        <p:blipFill>
          <a:blip r:embed="rId2" cstate="print"/>
          <a:stretch>
            <a:fillRect/>
          </a:stretch>
        </p:blipFill>
        <p:spPr>
          <a:xfrm>
            <a:off x="611560" y="1622748"/>
            <a:ext cx="3065775" cy="4525963"/>
          </a:xfrm>
        </p:spPr>
      </p:pic>
      <p:sp>
        <p:nvSpPr>
          <p:cNvPr id="3" name="Прямоугольник 2"/>
          <p:cNvSpPr/>
          <p:nvPr/>
        </p:nvSpPr>
        <p:spPr>
          <a:xfrm>
            <a:off x="4124548" y="1628800"/>
            <a:ext cx="4572000" cy="4708981"/>
          </a:xfrm>
          <a:prstGeom prst="rect">
            <a:avLst/>
          </a:prstGeom>
        </p:spPr>
        <p:txBody>
          <a:bodyPr>
            <a:spAutoFit/>
          </a:bodyPr>
          <a:lstStyle/>
          <a:p>
            <a:r>
              <a:rPr lang="ru-RU" sz="2000" i="1" dirty="0">
                <a:latin typeface="Times New Roman" panose="02020603050405020304" pitchFamily="18" charset="0"/>
                <a:cs typeface="Times New Roman" panose="02020603050405020304" pitchFamily="18" charset="0"/>
              </a:rPr>
              <a:t>Жизнь Катерины налажена: у нее есть чудесный сын Мика, собственная квартира и… любимый мужчина, который обещает ей развестись со своей женой. Но неожиданно для себя Катя решает, что не имеет права уводить из семьи Алексея. И недавно счастливая жизнь катится под откос. Стремясь спасти сына от сумасшедших преследователей, Катя разыскивает бывшего мужа, </a:t>
            </a:r>
            <a:r>
              <a:rPr lang="ru-RU" sz="2000" i="1" dirty="0" err="1">
                <a:latin typeface="Times New Roman" panose="02020603050405020304" pitchFamily="18" charset="0"/>
                <a:cs typeface="Times New Roman" panose="02020603050405020304" pitchFamily="18" charset="0"/>
              </a:rPr>
              <a:t>Микиного</a:t>
            </a:r>
            <a:r>
              <a:rPr lang="ru-RU" sz="2000" i="1" dirty="0">
                <a:latin typeface="Times New Roman" panose="02020603050405020304" pitchFamily="18" charset="0"/>
                <a:cs typeface="Times New Roman" panose="02020603050405020304" pitchFamily="18" charset="0"/>
              </a:rPr>
              <a:t> отца. Но способен ли Григорий, с которым она когда-то рассталась, помочь Катерине? Или он все тот же эгоист до мозга костей</a:t>
            </a:r>
            <a:r>
              <a:rPr lang="ru-RU" sz="2000" i="1" dirty="0" smtClean="0">
                <a:latin typeface="Times New Roman" panose="02020603050405020304" pitchFamily="18" charset="0"/>
                <a:cs typeface="Times New Roman" panose="02020603050405020304" pitchFamily="18" charset="0"/>
              </a:rPr>
              <a:t>?</a:t>
            </a:r>
            <a:endParaRPr lang="ru-RU" sz="20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44824"/>
            <a:ext cx="8229600" cy="4525963"/>
          </a:xfrm>
        </p:spPr>
        <p:txBody>
          <a:bodyPr/>
          <a:lstStyle/>
          <a:p>
            <a:pPr marL="0" indent="0">
              <a:buNone/>
            </a:pPr>
            <a:r>
              <a:rPr lang="ru-RU" i="1" dirty="0" smtClean="0"/>
              <a:t>Любовь искали и не находили.</a:t>
            </a:r>
          </a:p>
          <a:p>
            <a:pPr marL="0" indent="0">
              <a:buNone/>
            </a:pPr>
            <a:r>
              <a:rPr lang="ru-RU" i="1" dirty="0" smtClean="0"/>
              <a:t>Любовь теряли и не берегли.</a:t>
            </a:r>
          </a:p>
          <a:p>
            <a:pPr marL="0" indent="0">
              <a:buNone/>
            </a:pPr>
            <a:r>
              <a:rPr lang="ru-RU" i="1" dirty="0" smtClean="0"/>
              <a:t>« Любви не существует» - Говорили.</a:t>
            </a:r>
          </a:p>
          <a:p>
            <a:pPr marL="0" indent="0">
              <a:buNone/>
            </a:pPr>
            <a:r>
              <a:rPr lang="ru-RU" i="1" dirty="0" smtClean="0"/>
              <a:t>А сами умирали от любви.</a:t>
            </a:r>
          </a:p>
          <a:p>
            <a:pPr marL="0" indent="0" algn="r">
              <a:buNone/>
            </a:pPr>
            <a:r>
              <a:rPr lang="ru-RU" i="1" dirty="0" smtClean="0"/>
              <a:t>Ж. Верн</a:t>
            </a:r>
            <a:endParaRPr lang="ru-RU"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01824"/>
            <a:ext cx="8229600" cy="1143000"/>
          </a:xfrm>
        </p:spPr>
        <p:txBody>
          <a:bodyPr/>
          <a:lstStyle/>
          <a:p>
            <a:r>
              <a:rPr lang="ru-RU" i="1" dirty="0" smtClean="0"/>
              <a:t>Дама из Амстердама</a:t>
            </a:r>
            <a:endParaRPr lang="ru-RU" i="1" dirty="0"/>
          </a:p>
        </p:txBody>
      </p:sp>
      <p:pic>
        <p:nvPicPr>
          <p:cNvPr id="6" name="Содержимое 5" descr="дама.jpg"/>
          <p:cNvPicPr>
            <a:picLocks noGrp="1" noChangeAspect="1"/>
          </p:cNvPicPr>
          <p:nvPr>
            <p:ph idx="1"/>
          </p:nvPr>
        </p:nvPicPr>
        <p:blipFill>
          <a:blip r:embed="rId2" cstate="print"/>
          <a:stretch>
            <a:fillRect/>
          </a:stretch>
        </p:blipFill>
        <p:spPr>
          <a:xfrm>
            <a:off x="472976" y="1844824"/>
            <a:ext cx="2808312" cy="4170417"/>
          </a:xfrm>
        </p:spPr>
      </p:pic>
      <p:sp>
        <p:nvSpPr>
          <p:cNvPr id="3" name="Прямоугольник 2"/>
          <p:cNvSpPr/>
          <p:nvPr/>
        </p:nvSpPr>
        <p:spPr>
          <a:xfrm>
            <a:off x="3923928" y="1822748"/>
            <a:ext cx="4572000" cy="3785652"/>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Никогда не поздно начать жизнь заново. Одинокая 78-летняя старушка Татьяна Андреевна Панкова, в прошлом скромная школьная учительница, внезапно оказывается в Амстердаме, где обретает взрослого сына, становится владелицей процветающего бизнеса и… выходит замуж.</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1268760"/>
            <a:ext cx="8229600" cy="4525963"/>
          </a:xfrm>
        </p:spPr>
        <p:txBody>
          <a:bodyPr>
            <a:normAutofit fontScale="92500"/>
          </a:bodyPr>
          <a:lstStyle/>
          <a:p>
            <a:pPr marL="0" indent="0">
              <a:buNone/>
            </a:pPr>
            <a:r>
              <a:rPr lang="ru-RU" i="1" dirty="0" smtClean="0">
                <a:latin typeface="Times New Roman" panose="02020603050405020304" pitchFamily="18" charset="0"/>
                <a:cs typeface="Times New Roman" panose="02020603050405020304" pitchFamily="18" charset="0"/>
              </a:rPr>
              <a:t>То, что мы испытываем,</a:t>
            </a:r>
          </a:p>
          <a:p>
            <a:pPr marL="0" indent="0">
              <a:buNone/>
            </a:pPr>
            <a:r>
              <a:rPr lang="ru-RU" i="1" dirty="0" smtClean="0">
                <a:latin typeface="Times New Roman" panose="02020603050405020304" pitchFamily="18" charset="0"/>
                <a:cs typeface="Times New Roman" panose="02020603050405020304" pitchFamily="18" charset="0"/>
              </a:rPr>
              <a:t>Когда бываем влюблены,</a:t>
            </a:r>
          </a:p>
          <a:p>
            <a:pPr marL="0" indent="0">
              <a:buNone/>
            </a:pPr>
            <a:r>
              <a:rPr lang="ru-RU" i="1" dirty="0" smtClean="0">
                <a:latin typeface="Times New Roman" panose="02020603050405020304" pitchFamily="18" charset="0"/>
                <a:cs typeface="Times New Roman" panose="02020603050405020304" pitchFamily="18" charset="0"/>
              </a:rPr>
              <a:t>Быть может, и есть наше</a:t>
            </a:r>
          </a:p>
          <a:p>
            <a:pPr marL="0" indent="0">
              <a:buNone/>
            </a:pPr>
            <a:r>
              <a:rPr lang="ru-RU" i="1" dirty="0" smtClean="0">
                <a:latin typeface="Times New Roman" panose="02020603050405020304" pitchFamily="18" charset="0"/>
                <a:cs typeface="Times New Roman" panose="02020603050405020304" pitchFamily="18" charset="0"/>
              </a:rPr>
              <a:t>Нормальное состояние.</a:t>
            </a:r>
          </a:p>
          <a:p>
            <a:pPr marL="0" indent="0">
              <a:buNone/>
            </a:pPr>
            <a:r>
              <a:rPr lang="ru-RU" i="1" dirty="0" smtClean="0">
                <a:latin typeface="Times New Roman" panose="02020603050405020304" pitchFamily="18" charset="0"/>
                <a:cs typeface="Times New Roman" panose="02020603050405020304" pitchFamily="18" charset="0"/>
              </a:rPr>
              <a:t>Влюбленность</a:t>
            </a:r>
          </a:p>
          <a:p>
            <a:pPr marL="0" indent="0">
              <a:buNone/>
            </a:pPr>
            <a:r>
              <a:rPr lang="ru-RU" i="1" dirty="0" smtClean="0">
                <a:latin typeface="Times New Roman" panose="02020603050405020304" pitchFamily="18" charset="0"/>
                <a:cs typeface="Times New Roman" panose="02020603050405020304" pitchFamily="18" charset="0"/>
              </a:rPr>
              <a:t>Указывает человеку,</a:t>
            </a:r>
          </a:p>
          <a:p>
            <a:pPr marL="0" indent="0">
              <a:buNone/>
            </a:pPr>
            <a:r>
              <a:rPr lang="ru-RU" i="1" dirty="0" smtClean="0">
                <a:latin typeface="Times New Roman" panose="02020603050405020304" pitchFamily="18" charset="0"/>
                <a:cs typeface="Times New Roman" panose="02020603050405020304" pitchFamily="18" charset="0"/>
              </a:rPr>
              <a:t>Каким он должен быть.</a:t>
            </a:r>
          </a:p>
          <a:p>
            <a:pPr marL="0" indent="0">
              <a:buNone/>
            </a:pPr>
            <a:r>
              <a:rPr lang="ru-RU" i="1" dirty="0" smtClean="0">
                <a:latin typeface="Times New Roman" panose="02020603050405020304" pitchFamily="18" charset="0"/>
                <a:cs typeface="Times New Roman" panose="02020603050405020304" pitchFamily="18" charset="0"/>
              </a:rPr>
              <a:t>                                                             Антон Чехов</a:t>
            </a:r>
            <a:endParaRPr lang="ru-RU"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784976" cy="507831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Толстой, Л.Н</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Анна Каренина : Роман / Л. Н. </a:t>
            </a:r>
            <a:r>
              <a:rPr lang="ru-RU" dirty="0" smtClean="0">
                <a:latin typeface="Times New Roman" panose="02020603050405020304" pitchFamily="18" charset="0"/>
                <a:cs typeface="Times New Roman" panose="02020603050405020304" pitchFamily="18" charset="0"/>
              </a:rPr>
              <a:t>Толстой.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Слово, 1999. </a:t>
            </a:r>
            <a:r>
              <a:rPr lang="ru-RU" dirty="0" smtClean="0">
                <a:latin typeface="Times New Roman" panose="02020603050405020304" pitchFamily="18" charset="0"/>
                <a:cs typeface="Times New Roman" panose="02020603050405020304" pitchFamily="18" charset="0"/>
              </a:rPr>
              <a:t>– 704</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a:t>
            </a:r>
            <a:r>
              <a:rPr lang="ru-RU" dirty="0">
                <a:latin typeface="Times New Roman" panose="02020603050405020304" pitchFamily="18" charset="0"/>
                <a:cs typeface="Times New Roman" panose="02020603050405020304" pitchFamily="18" charset="0"/>
              </a:rPr>
              <a:t> Шифр: 84 </a:t>
            </a:r>
            <a:r>
              <a:rPr lang="ru-RU" dirty="0" smtClean="0">
                <a:latin typeface="Times New Roman" panose="02020603050405020304" pitchFamily="18" charset="0"/>
                <a:cs typeface="Times New Roman" panose="02020603050405020304" pitchFamily="18" charset="0"/>
              </a:rPr>
              <a:t>Т 53</a:t>
            </a:r>
          </a:p>
          <a:p>
            <a:pPr algn="just"/>
            <a:r>
              <a:rPr lang="ru-RU" dirty="0">
                <a:latin typeface="Times New Roman" panose="02020603050405020304" pitchFamily="18" charset="0"/>
                <a:cs typeface="Times New Roman" panose="02020603050405020304" pitchFamily="18" charset="0"/>
              </a:rPr>
              <a:t>Пушкин, А.С</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Полное собрание сочинений в 17 т. Т.6 : Евгений Онегин / </a:t>
            </a:r>
            <a:r>
              <a:rPr lang="ru-RU" dirty="0" smtClean="0">
                <a:latin typeface="Times New Roman" panose="02020603050405020304" pitchFamily="18" charset="0"/>
                <a:cs typeface="Times New Roman" panose="02020603050405020304" pitchFamily="18" charset="0"/>
              </a:rPr>
              <a:t>А.С</a:t>
            </a:r>
            <a:r>
              <a:rPr lang="ru-RU" dirty="0">
                <a:latin typeface="Times New Roman" panose="02020603050405020304" pitchFamily="18" charset="0"/>
                <a:cs typeface="Times New Roman" panose="02020603050405020304" pitchFamily="18" charset="0"/>
              </a:rPr>
              <a:t>. Пушкин ; АН СССР ; под ред. Б.В. </a:t>
            </a:r>
            <a:r>
              <a:rPr lang="ru-RU" dirty="0" smtClean="0">
                <a:latin typeface="Times New Roman" panose="02020603050405020304" pitchFamily="18" charset="0"/>
                <a:cs typeface="Times New Roman" panose="02020603050405020304" pitchFamily="18" charset="0"/>
              </a:rPr>
              <a:t>Томашевского. </a:t>
            </a: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Москва : Воскресенье, 1995.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700 </a:t>
            </a:r>
            <a:r>
              <a:rPr lang="ru-RU" dirty="0" smtClean="0">
                <a:latin typeface="Times New Roman" panose="02020603050405020304" pitchFamily="18" charset="0"/>
                <a:cs typeface="Times New Roman" panose="02020603050405020304" pitchFamily="18" charset="0"/>
              </a:rPr>
              <a:t>с. Шифр</a:t>
            </a:r>
            <a:r>
              <a:rPr lang="ru-RU" dirty="0">
                <a:latin typeface="Times New Roman" panose="02020603050405020304" pitchFamily="18" charset="0"/>
                <a:cs typeface="Times New Roman" panose="02020603050405020304" pitchFamily="18" charset="0"/>
              </a:rPr>
              <a:t>: 84 </a:t>
            </a:r>
            <a:r>
              <a:rPr lang="ru-RU" dirty="0" smtClean="0">
                <a:latin typeface="Times New Roman" panose="02020603050405020304" pitchFamily="18" charset="0"/>
                <a:cs typeface="Times New Roman" panose="02020603050405020304" pitchFamily="18" charset="0"/>
              </a:rPr>
              <a:t>П 913</a:t>
            </a:r>
          </a:p>
          <a:p>
            <a:pPr algn="just"/>
            <a:r>
              <a:rPr lang="ru-RU" dirty="0">
                <a:latin typeface="Times New Roman" panose="02020603050405020304" pitchFamily="18" charset="0"/>
                <a:cs typeface="Times New Roman" panose="02020603050405020304" pitchFamily="18" charset="0"/>
              </a:rPr>
              <a:t>Грин, А.С</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Алые паруса. Блистающий мир. Бегущая по волнам : рассказы / А. С. Грин. –</a:t>
            </a:r>
            <a:r>
              <a:rPr lang="ru-RU" dirty="0" smtClean="0">
                <a:latin typeface="Times New Roman" panose="02020603050405020304" pitchFamily="18" charset="0"/>
                <a:cs typeface="Times New Roman" panose="02020603050405020304" pitchFamily="18" charset="0"/>
              </a:rPr>
              <a:t> Ленинград </a:t>
            </a:r>
            <a:r>
              <a:rPr lang="ru-RU" dirty="0">
                <a:latin typeface="Times New Roman" panose="02020603050405020304" pitchFamily="18" charset="0"/>
                <a:cs typeface="Times New Roman" panose="02020603050405020304" pitchFamily="18" charset="0"/>
              </a:rPr>
              <a:t>: Лениздат, 1975. –</a:t>
            </a:r>
            <a:r>
              <a:rPr lang="ru-RU" dirty="0" smtClean="0">
                <a:latin typeface="Times New Roman" panose="02020603050405020304" pitchFamily="18" charset="0"/>
                <a:cs typeface="Times New Roman" panose="02020603050405020304" pitchFamily="18" charset="0"/>
              </a:rPr>
              <a:t> 640 с.</a:t>
            </a:r>
            <a:r>
              <a:rPr lang="ru-RU" dirty="0">
                <a:latin typeface="Times New Roman" panose="02020603050405020304" pitchFamily="18" charset="0"/>
                <a:cs typeface="Times New Roman" panose="02020603050405020304" pitchFamily="18" charset="0"/>
              </a:rPr>
              <a:t> Шифр: 84 </a:t>
            </a:r>
            <a:r>
              <a:rPr lang="ru-RU" dirty="0" smtClean="0">
                <a:latin typeface="Times New Roman" panose="02020603050405020304" pitchFamily="18" charset="0"/>
                <a:cs typeface="Times New Roman" panose="02020603050405020304" pitchFamily="18" charset="0"/>
              </a:rPr>
              <a:t>Г 85</a:t>
            </a:r>
            <a:endParaRPr lang="en-US" dirty="0" smtClean="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Шекспир, В</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Избранные сочинения : В 3 т. : Пер. с англ. Т.1 : Ромео и Джульетта. Юлий Цезарь. Гамлет. Отелло / В. Шекспир. </a:t>
            </a:r>
            <a:r>
              <a:rPr lang="ru-RU" dirty="0" smtClean="0">
                <a:latin typeface="Times New Roman" panose="02020603050405020304" pitchFamily="18" charset="0"/>
                <a:cs typeface="Times New Roman" panose="02020603050405020304" pitchFamily="18" charset="0"/>
              </a:rPr>
              <a:t>– Москва ; Санкт-Петербург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Литература : Кристалл</a:t>
            </a:r>
            <a:r>
              <a:rPr lang="ru-RU" dirty="0">
                <a:latin typeface="Times New Roman" panose="02020603050405020304" pitchFamily="18" charset="0"/>
                <a:cs typeface="Times New Roman" panose="02020603050405020304" pitchFamily="18" charset="0"/>
              </a:rPr>
              <a:t>, 1999. </a:t>
            </a:r>
            <a:r>
              <a:rPr lang="ru-RU" dirty="0" smtClean="0">
                <a:latin typeface="Times New Roman" panose="02020603050405020304" pitchFamily="18" charset="0"/>
                <a:cs typeface="Times New Roman" panose="02020603050405020304" pitchFamily="18" charset="0"/>
              </a:rPr>
              <a:t>– 608 с.</a:t>
            </a:r>
            <a:r>
              <a:rPr lang="ru-RU" dirty="0">
                <a:latin typeface="Times New Roman" panose="02020603050405020304" pitchFamily="18" charset="0"/>
                <a:cs typeface="Times New Roman" panose="02020603050405020304" pitchFamily="18" charset="0"/>
              </a:rPr>
              <a:t> Шифр: 84 </a:t>
            </a:r>
            <a:r>
              <a:rPr lang="ru-RU" dirty="0" smtClean="0">
                <a:latin typeface="Times New Roman" panose="02020603050405020304" pitchFamily="18" charset="0"/>
                <a:cs typeface="Times New Roman" panose="02020603050405020304" pitchFamily="18" charset="0"/>
              </a:rPr>
              <a:t>Ш 446</a:t>
            </a:r>
          </a:p>
          <a:p>
            <a:pPr algn="just"/>
            <a:r>
              <a:rPr lang="ru-RU" dirty="0">
                <a:latin typeface="Times New Roman" panose="02020603050405020304" pitchFamily="18" charset="0"/>
                <a:cs typeface="Times New Roman" panose="02020603050405020304" pitchFamily="18" charset="0"/>
              </a:rPr>
              <a:t>Ремарк, Э.М</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Три товарища : роман / Э. М. Ремарк.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Москва : Астрель, 2013. –</a:t>
            </a:r>
            <a:r>
              <a:rPr lang="ru-RU" dirty="0" smtClean="0">
                <a:latin typeface="Times New Roman" panose="02020603050405020304" pitchFamily="18" charset="0"/>
                <a:cs typeface="Times New Roman" panose="02020603050405020304" pitchFamily="18" charset="0"/>
              </a:rPr>
              <a:t> 380 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Шифр</a:t>
            </a:r>
            <a:r>
              <a:rPr lang="ru-RU" dirty="0">
                <a:latin typeface="Times New Roman" panose="02020603050405020304" pitchFamily="18" charset="0"/>
                <a:cs typeface="Times New Roman" panose="02020603050405020304" pitchFamily="18" charset="0"/>
              </a:rPr>
              <a:t>: 84 Р </a:t>
            </a:r>
            <a:r>
              <a:rPr lang="ru-RU" dirty="0" smtClean="0">
                <a:latin typeface="Times New Roman" panose="02020603050405020304" pitchFamily="18" charset="0"/>
                <a:cs typeface="Times New Roman" panose="02020603050405020304" pitchFamily="18" charset="0"/>
              </a:rPr>
              <a:t>37</a:t>
            </a:r>
          </a:p>
          <a:p>
            <a:pPr algn="just"/>
            <a:r>
              <a:rPr lang="ru-RU" dirty="0">
                <a:latin typeface="Times New Roman" panose="02020603050405020304" pitchFamily="18" charset="0"/>
                <a:cs typeface="Times New Roman" panose="02020603050405020304" pitchFamily="18" charset="0"/>
              </a:rPr>
              <a:t>Маккалоу, К</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Поющие в терновнике : роман / К. Маккалоу ; пер. с англ. Н</a:t>
            </a:r>
            <a:r>
              <a:rPr lang="ru-RU" dirty="0" smtClean="0">
                <a:latin typeface="Times New Roman" panose="02020603050405020304" pitchFamily="18" charset="0"/>
                <a:cs typeface="Times New Roman" panose="02020603050405020304" pitchFamily="18" charset="0"/>
              </a:rPr>
              <a:t>. Галь</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АСТ, 2009. </a:t>
            </a:r>
            <a:r>
              <a:rPr lang="ru-RU" dirty="0" smtClean="0">
                <a:latin typeface="Times New Roman" panose="02020603050405020304" pitchFamily="18" charset="0"/>
                <a:cs typeface="Times New Roman" panose="02020603050405020304" pitchFamily="18" charset="0"/>
              </a:rPr>
              <a:t>– 605 с.</a:t>
            </a:r>
            <a:r>
              <a:rPr lang="ru-RU" dirty="0">
                <a:latin typeface="Times New Roman" panose="02020603050405020304" pitchFamily="18" charset="0"/>
                <a:cs typeface="Times New Roman" panose="02020603050405020304" pitchFamily="18" charset="0"/>
              </a:rPr>
              <a:t> Шифр: 84 М </a:t>
            </a:r>
            <a:r>
              <a:rPr lang="ru-RU" dirty="0" smtClean="0">
                <a:latin typeface="Times New Roman" panose="02020603050405020304" pitchFamily="18" charset="0"/>
                <a:cs typeface="Times New Roman" panose="02020603050405020304" pitchFamily="18" charset="0"/>
              </a:rPr>
              <a:t>158</a:t>
            </a:r>
          </a:p>
          <a:p>
            <a:pPr algn="just"/>
            <a:r>
              <a:rPr lang="ru-RU" dirty="0">
                <a:latin typeface="Times New Roman" panose="02020603050405020304" pitchFamily="18" charset="0"/>
                <a:cs typeface="Times New Roman" panose="02020603050405020304" pitchFamily="18" charset="0"/>
              </a:rPr>
              <a:t>Моруа, А</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Письма к незнакомке : сборник : пер. с фр. / А. Моруа.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АСТ, 2009. </a:t>
            </a:r>
            <a:r>
              <a:rPr lang="ru-RU" dirty="0" smtClean="0">
                <a:latin typeface="Times New Roman" panose="02020603050405020304" pitchFamily="18" charset="0"/>
                <a:cs typeface="Times New Roman" panose="02020603050405020304" pitchFamily="18" charset="0"/>
              </a:rPr>
              <a:t>– 349 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Шифр</a:t>
            </a:r>
            <a:r>
              <a:rPr lang="ru-RU" dirty="0">
                <a:latin typeface="Times New Roman" panose="02020603050405020304" pitchFamily="18" charset="0"/>
                <a:cs typeface="Times New Roman" panose="02020603050405020304" pitchFamily="18" charset="0"/>
              </a:rPr>
              <a:t>: 84 М </a:t>
            </a:r>
            <a:r>
              <a:rPr lang="ru-RU" dirty="0" smtClean="0">
                <a:latin typeface="Times New Roman" panose="02020603050405020304" pitchFamily="18" charset="0"/>
                <a:cs typeface="Times New Roman" panose="02020603050405020304" pitchFamily="18" charset="0"/>
              </a:rPr>
              <a:t>806</a:t>
            </a:r>
          </a:p>
          <a:p>
            <a:pPr algn="just"/>
            <a:r>
              <a:rPr lang="ru-RU" dirty="0">
                <a:latin typeface="Times New Roman" panose="02020603050405020304" pitchFamily="18" charset="0"/>
                <a:cs typeface="Times New Roman" panose="02020603050405020304" pitchFamily="18" charset="0"/>
              </a:rPr>
              <a:t>Поэзия серебряного века : В 3 т.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Сост.,коммент.Крайневой Н.И.,предисл.Богомолова Н.В.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Слово, 2001</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Шифр: 84 </a:t>
            </a:r>
            <a:r>
              <a:rPr lang="ru-RU" dirty="0" smtClean="0">
                <a:latin typeface="Times New Roman" panose="02020603050405020304" pitchFamily="18" charset="0"/>
                <a:cs typeface="Times New Roman" panose="02020603050405020304" pitchFamily="18" charset="0"/>
              </a:rPr>
              <a:t>П 67</a:t>
            </a:r>
            <a:endParaRPr lang="ru-RU"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059832" y="838453"/>
            <a:ext cx="2640082" cy="646331"/>
          </a:xfrm>
          <a:prstGeom prst="rect">
            <a:avLst/>
          </a:prstGeom>
          <a:noFill/>
        </p:spPr>
        <p:txBody>
          <a:bodyPr wrap="none" rtlCol="0">
            <a:spAutoFit/>
          </a:bodyPr>
          <a:lstStyle/>
          <a:p>
            <a:r>
              <a:rPr lang="ru-RU" sz="3600" b="1" dirty="0" smtClean="0">
                <a:latin typeface="Times New Roman" panose="02020603050405020304" pitchFamily="18" charset="0"/>
                <a:cs typeface="Times New Roman" panose="02020603050405020304" pitchFamily="18" charset="0"/>
              </a:rPr>
              <a:t>Литература</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018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784976" cy="507831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Чудное мгновенье. Любовная лирика русских поэтов. Кн. 2 / Сост. Л. Озерова. – Москва : Художественная литература, 1988. – 431 с. Шифр: 84 Ч 84</a:t>
            </a:r>
          </a:p>
          <a:p>
            <a:pPr algn="just"/>
            <a:r>
              <a:rPr lang="ru-RU" dirty="0" smtClean="0">
                <a:latin typeface="Times New Roman" panose="02020603050405020304" pitchFamily="18" charset="0"/>
                <a:cs typeface="Times New Roman" panose="02020603050405020304" pitchFamily="18" charset="0"/>
              </a:rPr>
              <a:t>Любовная лирика классических поэтов Востока: Переводы / Сост. и вступ. Ст. М.А. Курганцева. – Москва : Правда, 1988. – 512 с. Шифр: 84 Л 934</a:t>
            </a:r>
          </a:p>
          <a:p>
            <a:pPr algn="just"/>
            <a:r>
              <a:rPr lang="ru-RU" dirty="0">
                <a:latin typeface="Times New Roman" panose="02020603050405020304" pitchFamily="18" charset="0"/>
                <a:cs typeface="Times New Roman" panose="02020603050405020304" pitchFamily="18" charset="0"/>
              </a:rPr>
              <a:t>Вишневский, Я.Л</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Одиночество в сети : роман / Я. Л. Вишневский ; пер. с польского Л. Цывьяна.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Санкт-Петербург : Азбука, 2013. –</a:t>
            </a:r>
            <a:r>
              <a:rPr lang="ru-RU" dirty="0" smtClean="0">
                <a:latin typeface="Times New Roman" panose="02020603050405020304" pitchFamily="18" charset="0"/>
                <a:cs typeface="Times New Roman" panose="02020603050405020304" pitchFamily="18" charset="0"/>
              </a:rPr>
              <a:t> 512 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Шифр</a:t>
            </a:r>
            <a:r>
              <a:rPr lang="ru-RU" dirty="0">
                <a:latin typeface="Times New Roman" panose="02020603050405020304" pitchFamily="18" charset="0"/>
                <a:cs typeface="Times New Roman" panose="02020603050405020304" pitchFamily="18" charset="0"/>
              </a:rPr>
              <a:t>: 84 В </a:t>
            </a:r>
            <a:r>
              <a:rPr lang="ru-RU" dirty="0" smtClean="0">
                <a:latin typeface="Times New Roman" panose="02020603050405020304" pitchFamily="18" charset="0"/>
                <a:cs typeface="Times New Roman" panose="02020603050405020304" pitchFamily="18" charset="0"/>
              </a:rPr>
              <a:t>555</a:t>
            </a:r>
          </a:p>
          <a:p>
            <a:pPr algn="just"/>
            <a:r>
              <a:rPr lang="ru-RU" dirty="0">
                <a:latin typeface="Times New Roman" panose="02020603050405020304" pitchFamily="18" charset="0"/>
                <a:cs typeface="Times New Roman" panose="02020603050405020304" pitchFamily="18" charset="0"/>
              </a:rPr>
              <a:t>Бегбедер, Ф</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Любовь живет три года : роман / Ф. Бегбедер ; пер. с фр. Н. Хотинской.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Иностранка, 2011. </a:t>
            </a:r>
            <a:r>
              <a:rPr lang="ru-RU" dirty="0" smtClean="0">
                <a:latin typeface="Times New Roman" panose="02020603050405020304" pitchFamily="18" charset="0"/>
                <a:cs typeface="Times New Roman" panose="02020603050405020304" pitchFamily="18" charset="0"/>
              </a:rPr>
              <a:t>– 192 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Шифр</a:t>
            </a:r>
            <a:r>
              <a:rPr lang="ru-RU" dirty="0">
                <a:latin typeface="Times New Roman" panose="02020603050405020304" pitchFamily="18" charset="0"/>
                <a:cs typeface="Times New Roman" panose="02020603050405020304" pitchFamily="18" charset="0"/>
              </a:rPr>
              <a:t>: 84 Б </a:t>
            </a:r>
            <a:r>
              <a:rPr lang="ru-RU" dirty="0" smtClean="0">
                <a:latin typeface="Times New Roman" panose="02020603050405020304" pitchFamily="18" charset="0"/>
                <a:cs typeface="Times New Roman" panose="02020603050405020304" pitchFamily="18" charset="0"/>
              </a:rPr>
              <a:t>371</a:t>
            </a:r>
          </a:p>
          <a:p>
            <a:pPr algn="just"/>
            <a:r>
              <a:rPr lang="ru-RU" dirty="0">
                <a:latin typeface="Times New Roman" panose="02020603050405020304" pitchFamily="18" charset="0"/>
                <a:cs typeface="Times New Roman" panose="02020603050405020304" pitchFamily="18" charset="0"/>
              </a:rPr>
              <a:t>Ахерн, 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P.S. Я люблю тебя : роман / С. Ахерн ; пер. с англ. О.Дубицкой [и др.].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Иностранка, 2010. </a:t>
            </a:r>
            <a:r>
              <a:rPr lang="ru-RU" dirty="0" smtClean="0">
                <a:latin typeface="Times New Roman" panose="02020603050405020304" pitchFamily="18" charset="0"/>
                <a:cs typeface="Times New Roman" panose="02020603050405020304" pitchFamily="18" charset="0"/>
              </a:rPr>
              <a:t>– 528 с. </a:t>
            </a:r>
            <a:r>
              <a:rPr lang="ru-RU" dirty="0">
                <a:latin typeface="Times New Roman" panose="02020603050405020304" pitchFamily="18" charset="0"/>
                <a:cs typeface="Times New Roman" panose="02020603050405020304" pitchFamily="18" charset="0"/>
              </a:rPr>
              <a:t>Шифр: 84 А </a:t>
            </a:r>
            <a:r>
              <a:rPr lang="ru-RU" dirty="0" smtClean="0">
                <a:latin typeface="Times New Roman" panose="02020603050405020304" pitchFamily="18" charset="0"/>
                <a:cs typeface="Times New Roman" panose="02020603050405020304" pitchFamily="18" charset="0"/>
              </a:rPr>
              <a:t>951</a:t>
            </a:r>
          </a:p>
          <a:p>
            <a:pPr algn="just"/>
            <a:r>
              <a:rPr lang="ru-RU" dirty="0">
                <a:latin typeface="Times New Roman" panose="02020603050405020304" pitchFamily="18" charset="0"/>
                <a:cs typeface="Times New Roman" panose="02020603050405020304" pitchFamily="18" charset="0"/>
              </a:rPr>
              <a:t>Вильмонт Е.Н</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Три полуграции</a:t>
            </a:r>
            <a:r>
              <a:rPr lang="ru-RU" dirty="0" smtClean="0">
                <a:latin typeface="Times New Roman" panose="02020603050405020304" pitchFamily="18" charset="0"/>
                <a:cs typeface="Times New Roman" panose="02020603050405020304" pitchFamily="18" charset="0"/>
              </a:rPr>
              <a:t>, или </a:t>
            </a:r>
            <a:r>
              <a:rPr lang="ru-RU" dirty="0">
                <a:latin typeface="Times New Roman" panose="02020603050405020304" pitchFamily="18" charset="0"/>
                <a:cs typeface="Times New Roman" panose="02020603050405020304" pitchFamily="18" charset="0"/>
              </a:rPr>
              <a:t>немного о любви в конце тысячелетия : роман / </a:t>
            </a:r>
            <a:r>
              <a:rPr lang="ru-RU" dirty="0" smtClean="0">
                <a:latin typeface="Times New Roman" panose="02020603050405020304" pitchFamily="18" charset="0"/>
                <a:cs typeface="Times New Roman" panose="02020603050405020304" pitchFamily="18" charset="0"/>
              </a:rPr>
              <a:t>Е.Н</a:t>
            </a:r>
            <a:r>
              <a:rPr lang="ru-RU" dirty="0">
                <a:latin typeface="Times New Roman" panose="02020603050405020304" pitchFamily="18" charset="0"/>
                <a:cs typeface="Times New Roman" panose="02020603050405020304" pitchFamily="18" charset="0"/>
              </a:rPr>
              <a:t>. Вильмонт.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Астрель, 2005. </a:t>
            </a:r>
            <a:r>
              <a:rPr lang="ru-RU" dirty="0" smtClean="0">
                <a:latin typeface="Times New Roman" panose="02020603050405020304" pitchFamily="18" charset="0"/>
                <a:cs typeface="Times New Roman" panose="02020603050405020304" pitchFamily="18" charset="0"/>
              </a:rPr>
              <a:t>– 350 с. </a:t>
            </a:r>
            <a:r>
              <a:rPr lang="ru-RU" dirty="0">
                <a:latin typeface="Times New Roman" panose="02020603050405020304" pitchFamily="18" charset="0"/>
                <a:cs typeface="Times New Roman" panose="02020603050405020304" pitchFamily="18" charset="0"/>
              </a:rPr>
              <a:t>Шифр: 84 В </a:t>
            </a:r>
            <a:r>
              <a:rPr lang="ru-RU" dirty="0" smtClean="0">
                <a:latin typeface="Times New Roman" panose="02020603050405020304" pitchFamily="18" charset="0"/>
                <a:cs typeface="Times New Roman" panose="02020603050405020304" pitchFamily="18" charset="0"/>
              </a:rPr>
              <a:t>463</a:t>
            </a:r>
          </a:p>
          <a:p>
            <a:pPr algn="just"/>
            <a:r>
              <a:rPr lang="ru-RU" dirty="0">
                <a:latin typeface="Times New Roman" panose="02020603050405020304" pitchFamily="18" charset="0"/>
                <a:cs typeface="Times New Roman" panose="02020603050405020304" pitchFamily="18" charset="0"/>
              </a:rPr>
              <a:t>Трубицын, 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Умереть любимой / А. Трубицын.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Молодая гвардия, 2009. </a:t>
            </a:r>
            <a:r>
              <a:rPr lang="ru-RU" dirty="0" smtClean="0">
                <a:latin typeface="Times New Roman" panose="02020603050405020304" pitchFamily="18" charset="0"/>
                <a:cs typeface="Times New Roman" panose="02020603050405020304" pitchFamily="18" charset="0"/>
              </a:rPr>
              <a:t>– 343 с. Шифр</a:t>
            </a:r>
            <a:r>
              <a:rPr lang="ru-RU" dirty="0">
                <a:latin typeface="Times New Roman" panose="02020603050405020304" pitchFamily="18" charset="0"/>
                <a:cs typeface="Times New Roman" panose="02020603050405020304" pitchFamily="18" charset="0"/>
              </a:rPr>
              <a:t>: 84 Т </a:t>
            </a:r>
            <a:r>
              <a:rPr lang="ru-RU" dirty="0" smtClean="0">
                <a:latin typeface="Times New Roman" panose="02020603050405020304" pitchFamily="18" charset="0"/>
                <a:cs typeface="Times New Roman" panose="02020603050405020304" pitchFamily="18" charset="0"/>
              </a:rPr>
              <a:t>771</a:t>
            </a:r>
          </a:p>
          <a:p>
            <a:pPr algn="just"/>
            <a:r>
              <a:rPr lang="ru-RU" dirty="0">
                <a:latin typeface="Times New Roman" panose="02020603050405020304" pitchFamily="18" charset="0"/>
                <a:cs typeface="Times New Roman" panose="02020603050405020304" pitchFamily="18" charset="0"/>
              </a:rPr>
              <a:t>Тронина Т.М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Никогда не говори "навсегда" : роман / Т. М. Тронина. –</a:t>
            </a:r>
            <a:r>
              <a:rPr lang="ru-RU" dirty="0" smtClean="0">
                <a:latin typeface="Times New Roman" panose="02020603050405020304" pitchFamily="18" charset="0"/>
                <a:cs typeface="Times New Roman" panose="02020603050405020304" pitchFamily="18" charset="0"/>
              </a:rPr>
              <a:t> Москва </a:t>
            </a:r>
            <a:r>
              <a:rPr lang="ru-RU" dirty="0">
                <a:latin typeface="Times New Roman" panose="02020603050405020304" pitchFamily="18" charset="0"/>
                <a:cs typeface="Times New Roman" panose="02020603050405020304" pitchFamily="18" charset="0"/>
              </a:rPr>
              <a:t>: Эксмо, 2004. </a:t>
            </a:r>
            <a:r>
              <a:rPr lang="ru-RU" dirty="0" smtClean="0">
                <a:latin typeface="Times New Roman" panose="02020603050405020304" pitchFamily="18" charset="0"/>
                <a:cs typeface="Times New Roman" panose="02020603050405020304" pitchFamily="18" charset="0"/>
              </a:rPr>
              <a:t>– 384 с</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Шифр</a:t>
            </a:r>
            <a:r>
              <a:rPr lang="ru-RU" dirty="0">
                <a:latin typeface="Times New Roman" panose="02020603050405020304" pitchFamily="18" charset="0"/>
                <a:cs typeface="Times New Roman" panose="02020603050405020304" pitchFamily="18" charset="0"/>
              </a:rPr>
              <a:t>: 84 Т </a:t>
            </a:r>
            <a:r>
              <a:rPr lang="ru-RU" dirty="0" smtClean="0">
                <a:latin typeface="Times New Roman" panose="02020603050405020304" pitchFamily="18" charset="0"/>
                <a:cs typeface="Times New Roman" panose="02020603050405020304" pitchFamily="18" charset="0"/>
              </a:rPr>
              <a:t>732</a:t>
            </a:r>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Борминская 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Дама из Амстердама : повести / С. Борминская. –</a:t>
            </a:r>
            <a:r>
              <a:rPr lang="ru-RU" dirty="0" smtClean="0">
                <a:latin typeface="Times New Roman" panose="02020603050405020304" pitchFamily="18" charset="0"/>
                <a:cs typeface="Times New Roman" panose="02020603050405020304" pitchFamily="18" charset="0"/>
              </a:rPr>
              <a:t> Санкт-Петербург </a:t>
            </a:r>
            <a:r>
              <a:rPr lang="ru-RU" dirty="0">
                <a:latin typeface="Times New Roman" panose="02020603050405020304" pitchFamily="18" charset="0"/>
                <a:cs typeface="Times New Roman" panose="02020603050405020304" pitchFamily="18" charset="0"/>
              </a:rPr>
              <a:t>: Амфора, 2005.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285 с</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Шифр: 84 Б 828</a:t>
            </a:r>
            <a:endParaRPr lang="ru-RU"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3059832" y="838453"/>
            <a:ext cx="2640082" cy="646331"/>
          </a:xfrm>
          <a:prstGeom prst="rect">
            <a:avLst/>
          </a:prstGeom>
          <a:noFill/>
        </p:spPr>
        <p:txBody>
          <a:bodyPr wrap="none" rtlCol="0">
            <a:spAutoFit/>
          </a:bodyPr>
          <a:lstStyle/>
          <a:p>
            <a:r>
              <a:rPr lang="ru-RU" sz="3600" b="1" dirty="0" smtClean="0">
                <a:latin typeface="Times New Roman" panose="02020603050405020304" pitchFamily="18" charset="0"/>
                <a:cs typeface="Times New Roman" panose="02020603050405020304" pitchFamily="18" charset="0"/>
              </a:rPr>
              <a:t>Литература</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38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7808"/>
            <a:ext cx="8229600" cy="1143000"/>
          </a:xfrm>
        </p:spPr>
        <p:txBody>
          <a:bodyPr/>
          <a:lstStyle/>
          <a:p>
            <a:r>
              <a:rPr lang="ru-RU" i="1" dirty="0" smtClean="0"/>
              <a:t>Анна Каренина</a:t>
            </a:r>
            <a:endParaRPr lang="ru-RU" i="1" dirty="0"/>
          </a:p>
        </p:txBody>
      </p:sp>
      <p:pic>
        <p:nvPicPr>
          <p:cNvPr id="4" name="Содержимое 3" descr="анна.jpg"/>
          <p:cNvPicPr>
            <a:picLocks noGrp="1" noChangeAspect="1"/>
          </p:cNvPicPr>
          <p:nvPr>
            <p:ph idx="1"/>
          </p:nvPr>
        </p:nvPicPr>
        <p:blipFill>
          <a:blip r:embed="rId2" cstate="print"/>
          <a:stretch>
            <a:fillRect/>
          </a:stretch>
        </p:blipFill>
        <p:spPr>
          <a:xfrm>
            <a:off x="467544" y="1844824"/>
            <a:ext cx="2901258" cy="4525963"/>
          </a:xfrm>
        </p:spPr>
      </p:pic>
      <p:sp>
        <p:nvSpPr>
          <p:cNvPr id="3" name="Прямоугольник 2"/>
          <p:cNvSpPr/>
          <p:nvPr/>
        </p:nvSpPr>
        <p:spPr>
          <a:xfrm>
            <a:off x="3779912" y="1577742"/>
            <a:ext cx="4572000" cy="5262979"/>
          </a:xfrm>
          <a:prstGeom prst="rect">
            <a:avLst/>
          </a:prstGeom>
        </p:spPr>
        <p:txBody>
          <a:bodyPr>
            <a:spAutoFit/>
          </a:bodyPr>
          <a:lstStyle/>
          <a:p>
            <a:r>
              <a:rPr lang="ru-RU" sz="2400" i="1" dirty="0" smtClean="0">
                <a:latin typeface="Times New Roman" panose="02020603050405020304" pitchFamily="18" charset="0"/>
                <a:cs typeface="Times New Roman" panose="02020603050405020304" pitchFamily="18" charset="0"/>
              </a:rPr>
              <a:t>Роман </a:t>
            </a:r>
            <a:r>
              <a:rPr lang="ru-RU" sz="2400" i="1" dirty="0">
                <a:latin typeface="Times New Roman" panose="02020603050405020304" pitchFamily="18" charset="0"/>
                <a:cs typeface="Times New Roman" panose="02020603050405020304" pitchFamily="18" charset="0"/>
              </a:rPr>
              <a:t>Льва Толстого о трагической любви замужней дамы Анны Карениной и блестящего офицера Вронского на фоне счастливой семейной жизни дворян Константина </a:t>
            </a:r>
            <a:r>
              <a:rPr lang="ru-RU" sz="2400" i="1" dirty="0" smtClean="0">
                <a:latin typeface="Times New Roman" panose="02020603050405020304" pitchFamily="18" charset="0"/>
                <a:cs typeface="Times New Roman" panose="02020603050405020304" pitchFamily="18" charset="0"/>
              </a:rPr>
              <a:t>Лёвина </a:t>
            </a:r>
            <a:r>
              <a:rPr lang="ru-RU" sz="2400" i="1" dirty="0">
                <a:latin typeface="Times New Roman" panose="02020603050405020304" pitchFamily="18" charset="0"/>
                <a:cs typeface="Times New Roman" panose="02020603050405020304" pitchFamily="18" charset="0"/>
              </a:rPr>
              <a:t>и Кити </a:t>
            </a:r>
            <a:r>
              <a:rPr lang="ru-RU" sz="2400" i="1" dirty="0" smtClean="0">
                <a:latin typeface="Times New Roman" panose="02020603050405020304" pitchFamily="18" charset="0"/>
                <a:cs typeface="Times New Roman" panose="02020603050405020304" pitchFamily="18" charset="0"/>
              </a:rPr>
              <a:t>Щербацкой. </a:t>
            </a:r>
            <a:r>
              <a:rPr lang="ru-RU" sz="2400" i="1" dirty="0">
                <a:latin typeface="Times New Roman" panose="02020603050405020304" pitchFamily="18" charset="0"/>
                <a:cs typeface="Times New Roman" panose="02020603050405020304" pitchFamily="18" charset="0"/>
              </a:rPr>
              <a:t>Масштабная картина нравов и быта дворянской среды Петербурга и Москвы второй половины XIX века, сочетающая философские </a:t>
            </a:r>
            <a:r>
              <a:rPr lang="ru-RU" sz="2400" i="1" dirty="0" smtClean="0">
                <a:latin typeface="Times New Roman" panose="02020603050405020304" pitchFamily="18" charset="0"/>
                <a:cs typeface="Times New Roman" panose="02020603050405020304" pitchFamily="18" charset="0"/>
              </a:rPr>
              <a:t>размышления, </a:t>
            </a:r>
            <a:r>
              <a:rPr lang="ru-RU" sz="2400" i="1" dirty="0">
                <a:latin typeface="Times New Roman" panose="02020603050405020304" pitchFamily="18" charset="0"/>
                <a:cs typeface="Times New Roman" panose="02020603050405020304" pitchFamily="18" charset="0"/>
              </a:rPr>
              <a:t>а также </a:t>
            </a:r>
            <a:r>
              <a:rPr lang="ru-RU" sz="2400" i="1" dirty="0" smtClean="0">
                <a:latin typeface="Times New Roman" panose="02020603050405020304" pitchFamily="18" charset="0"/>
                <a:cs typeface="Times New Roman" panose="02020603050405020304" pitchFamily="18" charset="0"/>
              </a:rPr>
              <a:t>сцены </a:t>
            </a:r>
            <a:r>
              <a:rPr lang="ru-RU" sz="2400" i="1" dirty="0">
                <a:latin typeface="Times New Roman" panose="02020603050405020304" pitchFamily="18" charset="0"/>
                <a:cs typeface="Times New Roman" panose="02020603050405020304" pitchFamily="18" charset="0"/>
              </a:rPr>
              <a:t>из жизни крестьян.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52116"/>
            <a:ext cx="8229600" cy="1143000"/>
          </a:xfrm>
        </p:spPr>
        <p:txBody>
          <a:bodyPr/>
          <a:lstStyle/>
          <a:p>
            <a:r>
              <a:rPr lang="ru-RU" i="1" dirty="0" smtClean="0"/>
              <a:t>Евгений Онегин</a:t>
            </a:r>
            <a:endParaRPr lang="ru-RU" i="1" dirty="0"/>
          </a:p>
        </p:txBody>
      </p:sp>
      <p:pic>
        <p:nvPicPr>
          <p:cNvPr id="4" name="Содержимое 3" descr="е.jpg"/>
          <p:cNvPicPr>
            <a:picLocks noGrp="1" noChangeAspect="1"/>
          </p:cNvPicPr>
          <p:nvPr>
            <p:ph idx="1"/>
          </p:nvPr>
        </p:nvPicPr>
        <p:blipFill>
          <a:blip r:embed="rId2" cstate="print"/>
          <a:stretch>
            <a:fillRect/>
          </a:stretch>
        </p:blipFill>
        <p:spPr>
          <a:xfrm>
            <a:off x="395536" y="1844824"/>
            <a:ext cx="2870849" cy="4525963"/>
          </a:xfrm>
        </p:spPr>
      </p:pic>
      <p:sp>
        <p:nvSpPr>
          <p:cNvPr id="3" name="Прямоугольник 2"/>
          <p:cNvSpPr/>
          <p:nvPr/>
        </p:nvSpPr>
        <p:spPr>
          <a:xfrm>
            <a:off x="3779912" y="1678922"/>
            <a:ext cx="4572000" cy="4708981"/>
          </a:xfrm>
          <a:prstGeom prst="rect">
            <a:avLst/>
          </a:prstGeom>
        </p:spPr>
        <p:txBody>
          <a:bodyPr>
            <a:spAutoFit/>
          </a:bodyPr>
          <a:lstStyle/>
          <a:p>
            <a:r>
              <a:rPr lang="ru-RU" sz="2000" i="1" dirty="0">
                <a:latin typeface="Times New Roman" panose="02020603050405020304" pitchFamily="18" charset="0"/>
                <a:cs typeface="Times New Roman" panose="02020603050405020304" pitchFamily="18" charset="0"/>
              </a:rPr>
              <a:t>В основу сюжета положены чувства героев — любовь Татьяны к Онегину, Ленского к Ольге, дружба Онегина и Ленского. Центральным событием романа является дуэль Онегина с Ленским, которая коренным образом меняет судьбы всех главных героев</a:t>
            </a:r>
            <a:r>
              <a:rPr lang="ru-RU" sz="2000" i="1" dirty="0" smtClean="0">
                <a:latin typeface="Times New Roman" panose="02020603050405020304" pitchFamily="18" charset="0"/>
                <a:cs typeface="Times New Roman" panose="02020603050405020304" pitchFamily="18" charset="0"/>
              </a:rPr>
              <a:t>.</a:t>
            </a:r>
          </a:p>
          <a:p>
            <a:r>
              <a:rPr lang="ru-RU" sz="2000" i="1" dirty="0">
                <a:latin typeface="Times New Roman" panose="02020603050405020304" pitchFamily="18" charset="0"/>
                <a:cs typeface="Times New Roman" panose="02020603050405020304" pitchFamily="18" charset="0"/>
              </a:rPr>
              <a:t>Описание и события жизни главных героев неотрывны от той среды, в которой они живут. Поэт мастерски воспроизводит атмосферу Петербурга и деревенской российской провинции, где одинаково царят зависть, скука, пустота мыслей, клевета, сплетни, мелкая суета</a:t>
            </a:r>
            <a:r>
              <a:rPr lang="ru-RU" sz="2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9816"/>
            <a:ext cx="8229600" cy="1143000"/>
          </a:xfrm>
        </p:spPr>
        <p:txBody>
          <a:bodyPr/>
          <a:lstStyle/>
          <a:p>
            <a:r>
              <a:rPr lang="ru-RU" i="1" dirty="0" smtClean="0"/>
              <a:t>Алые Паруса</a:t>
            </a:r>
            <a:endParaRPr lang="ru-RU" i="1" dirty="0"/>
          </a:p>
        </p:txBody>
      </p:sp>
      <p:pic>
        <p:nvPicPr>
          <p:cNvPr id="4" name="Содержимое 3" descr="аллые.jpg"/>
          <p:cNvPicPr>
            <a:picLocks noGrp="1" noChangeAspect="1"/>
          </p:cNvPicPr>
          <p:nvPr>
            <p:ph idx="1"/>
          </p:nvPr>
        </p:nvPicPr>
        <p:blipFill>
          <a:blip r:embed="rId2" cstate="print"/>
          <a:stretch>
            <a:fillRect/>
          </a:stretch>
        </p:blipFill>
        <p:spPr>
          <a:xfrm>
            <a:off x="5652120" y="1628800"/>
            <a:ext cx="2806097" cy="4525963"/>
          </a:xfrm>
        </p:spPr>
      </p:pic>
      <p:sp>
        <p:nvSpPr>
          <p:cNvPr id="3" name="Прямоугольник 2"/>
          <p:cNvSpPr/>
          <p:nvPr/>
        </p:nvSpPr>
        <p:spPr>
          <a:xfrm>
            <a:off x="737828" y="1988840"/>
            <a:ext cx="4572000" cy="3539430"/>
          </a:xfrm>
          <a:prstGeom prst="rect">
            <a:avLst/>
          </a:prstGeom>
        </p:spPr>
        <p:txBody>
          <a:bodyPr>
            <a:spAutoFit/>
          </a:bodyPr>
          <a:lstStyle/>
          <a:p>
            <a:r>
              <a:rPr lang="ru-RU" sz="3200" i="1" dirty="0" smtClean="0">
                <a:latin typeface="Times New Roman" panose="02020603050405020304" pitchFamily="18" charset="0"/>
                <a:cs typeface="Times New Roman" panose="02020603050405020304" pitchFamily="18" charset="0"/>
              </a:rPr>
              <a:t>«Алые паруса» – Произведение, заставляющее верить в любовь,</a:t>
            </a:r>
          </a:p>
          <a:p>
            <a:r>
              <a:rPr lang="ru-RU" sz="3200" i="1" dirty="0" smtClean="0">
                <a:latin typeface="Times New Roman" panose="02020603050405020304" pitchFamily="18" charset="0"/>
                <a:cs typeface="Times New Roman" panose="02020603050405020304" pitchFamily="18" charset="0"/>
              </a:rPr>
              <a:t>в искренние человеческие чувства, в силу духа и, самое важное в чудо.</a:t>
            </a:r>
            <a:endParaRPr lang="ru-RU"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9440" y="701824"/>
            <a:ext cx="8229600" cy="1143000"/>
          </a:xfrm>
        </p:spPr>
        <p:txBody>
          <a:bodyPr/>
          <a:lstStyle/>
          <a:p>
            <a:r>
              <a:rPr lang="ru-RU" i="1" dirty="0" smtClean="0"/>
              <a:t>Ромео и Джульетта</a:t>
            </a:r>
            <a:endParaRPr lang="ru-RU" i="1" dirty="0"/>
          </a:p>
        </p:txBody>
      </p:sp>
      <p:pic>
        <p:nvPicPr>
          <p:cNvPr id="4" name="Содержимое 3" descr="ром.jpg"/>
          <p:cNvPicPr>
            <a:picLocks noGrp="1" noChangeAspect="1"/>
          </p:cNvPicPr>
          <p:nvPr>
            <p:ph idx="1"/>
          </p:nvPr>
        </p:nvPicPr>
        <p:blipFill rotWithShape="1">
          <a:blip r:embed="rId2" cstate="print"/>
          <a:srcRect l="20712" t="7165" r="17167" b="6702"/>
          <a:stretch/>
        </p:blipFill>
        <p:spPr>
          <a:xfrm>
            <a:off x="5292080" y="1844824"/>
            <a:ext cx="2952328" cy="3960440"/>
          </a:xfrm>
        </p:spPr>
      </p:pic>
      <p:sp>
        <p:nvSpPr>
          <p:cNvPr id="3" name="Прямоугольник 2"/>
          <p:cNvSpPr/>
          <p:nvPr/>
        </p:nvSpPr>
        <p:spPr>
          <a:xfrm>
            <a:off x="439440" y="2204864"/>
            <a:ext cx="4572000" cy="2677656"/>
          </a:xfrm>
          <a:prstGeom prst="rect">
            <a:avLst/>
          </a:prstGeom>
        </p:spPr>
        <p:txBody>
          <a:bodyPr>
            <a:spAutoFit/>
          </a:bodyPr>
          <a:lstStyle/>
          <a:p>
            <a:r>
              <a:rPr lang="ru-RU" sz="2800" dirty="0">
                <a:latin typeface="Times New Roman" panose="02020603050405020304" pitchFamily="18" charset="0"/>
                <a:cs typeface="Times New Roman" panose="02020603050405020304" pitchFamily="18" charset="0"/>
              </a:rPr>
              <a:t> </a:t>
            </a:r>
            <a:r>
              <a:rPr lang="ru-RU" sz="2800" i="1" dirty="0" smtClean="0">
                <a:latin typeface="Times New Roman" panose="02020603050405020304" pitchFamily="18" charset="0"/>
                <a:cs typeface="Times New Roman" panose="02020603050405020304" pitchFamily="18" charset="0"/>
              </a:rPr>
              <a:t>Трагедия </a:t>
            </a:r>
            <a:r>
              <a:rPr lang="ru-RU" sz="2800" i="1" dirty="0">
                <a:latin typeface="Times New Roman" panose="02020603050405020304" pitchFamily="18" charset="0"/>
                <a:cs typeface="Times New Roman" panose="02020603050405020304" pitchFamily="18" charset="0"/>
              </a:rPr>
              <a:t>Уильяма Шекспира, рассказывающая о любви юноши и девушки из двух враждующих веронских родов — Монтекки и Капулетти.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340" y="629816"/>
            <a:ext cx="8229600" cy="1143000"/>
          </a:xfrm>
        </p:spPr>
        <p:txBody>
          <a:bodyPr/>
          <a:lstStyle/>
          <a:p>
            <a:r>
              <a:rPr lang="ru-RU" i="1" dirty="0" smtClean="0"/>
              <a:t>Гордость и предубеждение</a:t>
            </a:r>
            <a:endParaRPr lang="ru-RU" i="1" dirty="0"/>
          </a:p>
        </p:txBody>
      </p:sp>
      <p:pic>
        <p:nvPicPr>
          <p:cNvPr id="6" name="Содержимое 5" descr="гордость.jpg"/>
          <p:cNvPicPr>
            <a:picLocks noGrp="1" noChangeAspect="1"/>
          </p:cNvPicPr>
          <p:nvPr>
            <p:ph idx="1"/>
          </p:nvPr>
        </p:nvPicPr>
        <p:blipFill>
          <a:blip r:embed="rId2" cstate="print"/>
          <a:stretch>
            <a:fillRect/>
          </a:stretch>
        </p:blipFill>
        <p:spPr>
          <a:xfrm>
            <a:off x="447700" y="1732989"/>
            <a:ext cx="2934174" cy="4525963"/>
          </a:xfrm>
        </p:spPr>
      </p:pic>
      <p:sp>
        <p:nvSpPr>
          <p:cNvPr id="3" name="Прямоугольник 2"/>
          <p:cNvSpPr/>
          <p:nvPr/>
        </p:nvSpPr>
        <p:spPr>
          <a:xfrm>
            <a:off x="4114800" y="1549148"/>
            <a:ext cx="4572000" cy="5262979"/>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Самый известный роман Джейн </a:t>
            </a:r>
            <a:r>
              <a:rPr lang="ru-RU" sz="2400" i="1" dirty="0" smtClean="0">
                <a:latin typeface="Times New Roman" panose="02020603050405020304" pitchFamily="18" charset="0"/>
                <a:cs typeface="Times New Roman" panose="02020603050405020304" pitchFamily="18" charset="0"/>
              </a:rPr>
              <a:t>Остен </a:t>
            </a:r>
            <a:r>
              <a:rPr lang="ru-RU" sz="2400" i="1" dirty="0">
                <a:latin typeface="Times New Roman" panose="02020603050405020304" pitchFamily="18" charset="0"/>
                <a:cs typeface="Times New Roman" panose="02020603050405020304" pitchFamily="18" charset="0"/>
              </a:rPr>
              <a:t>– «Гордость и предубеждение». Основа сюжета произведения – английское провинциальное общество и роль женщины в нем. </a:t>
            </a:r>
            <a:r>
              <a:rPr lang="ru-RU" sz="2400" i="1" dirty="0" smtClean="0">
                <a:latin typeface="Times New Roman" panose="02020603050405020304" pitchFamily="18" charset="0"/>
                <a:cs typeface="Times New Roman" panose="02020603050405020304" pitchFamily="18" charset="0"/>
              </a:rPr>
              <a:t>«</a:t>
            </a:r>
            <a:r>
              <a:rPr lang="ru-RU" sz="2400" i="1" dirty="0">
                <a:latin typeface="Times New Roman" panose="02020603050405020304" pitchFamily="18" charset="0"/>
                <a:cs typeface="Times New Roman" panose="02020603050405020304" pitchFamily="18" charset="0"/>
              </a:rPr>
              <a:t>Гордость и предубеждение» – одно из первых произведений, которые относятся к жанру женского романа. Но благодаря таланту автора он вошел в коллекцию мировых литературных шедевров</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i="1" dirty="0" smtClean="0"/>
              <a:t>Три товарища</a:t>
            </a:r>
            <a:endParaRPr lang="ru-RU" i="1" dirty="0"/>
          </a:p>
        </p:txBody>
      </p:sp>
      <p:pic>
        <p:nvPicPr>
          <p:cNvPr id="4" name="Содержимое 3" descr="три.jpg"/>
          <p:cNvPicPr>
            <a:picLocks noGrp="1" noChangeAspect="1"/>
          </p:cNvPicPr>
          <p:nvPr>
            <p:ph idx="1"/>
          </p:nvPr>
        </p:nvPicPr>
        <p:blipFill>
          <a:blip r:embed="rId2" cstate="print"/>
          <a:stretch>
            <a:fillRect/>
          </a:stretch>
        </p:blipFill>
        <p:spPr>
          <a:xfrm>
            <a:off x="611560" y="1619672"/>
            <a:ext cx="2946111" cy="4525963"/>
          </a:xfrm>
        </p:spPr>
      </p:pic>
      <p:sp>
        <p:nvSpPr>
          <p:cNvPr id="3" name="Прямоугольник 2"/>
          <p:cNvSpPr/>
          <p:nvPr/>
        </p:nvSpPr>
        <p:spPr>
          <a:xfrm>
            <a:off x="3995936" y="1250221"/>
            <a:ext cx="4752528" cy="5632311"/>
          </a:xfrm>
          <a:prstGeom prst="rect">
            <a:avLst/>
          </a:prstGeom>
        </p:spPr>
        <p:txBody>
          <a:bodyPr wrap="square">
            <a:spAutoFit/>
          </a:bodyPr>
          <a:lstStyle/>
          <a:p>
            <a:r>
              <a:rPr lang="ru-RU" sz="2400" i="1" dirty="0">
                <a:latin typeface="Times New Roman" panose="02020603050405020304" pitchFamily="18" charset="0"/>
                <a:cs typeface="Times New Roman" panose="02020603050405020304" pitchFamily="18" charset="0"/>
              </a:rPr>
              <a:t>Действие происходит в Германии приблизительно в 1928 году. Три товарища — Роберт Локамп (Робби), Отто Кестер и Готтфрид Ленц содержат небольшую авторемонтную мастерскую. Главный герой, автомеханик Робби, познакомился с очаровательной девушкой Патрицией Хольман. Робби и Пат — люди разных судеб и из разных слоёв общества — полюбили друг друга. В романе показывается развитие их любви на фоне кризиса тех лет.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680" y="557808"/>
            <a:ext cx="8229600" cy="1143000"/>
          </a:xfrm>
        </p:spPr>
        <p:txBody>
          <a:bodyPr/>
          <a:lstStyle/>
          <a:p>
            <a:r>
              <a:rPr lang="ru-RU" i="1" dirty="0" smtClean="0"/>
              <a:t>Поющие в терновнике</a:t>
            </a:r>
            <a:endParaRPr lang="ru-RU" i="1" dirty="0"/>
          </a:p>
        </p:txBody>
      </p:sp>
      <p:pic>
        <p:nvPicPr>
          <p:cNvPr id="4" name="Содержимое 3" descr="поющие.jpg"/>
          <p:cNvPicPr>
            <a:picLocks noGrp="1" noChangeAspect="1"/>
          </p:cNvPicPr>
          <p:nvPr>
            <p:ph idx="1"/>
          </p:nvPr>
        </p:nvPicPr>
        <p:blipFill>
          <a:blip r:embed="rId2" cstate="print"/>
          <a:stretch>
            <a:fillRect/>
          </a:stretch>
        </p:blipFill>
        <p:spPr>
          <a:xfrm>
            <a:off x="5604852" y="1628798"/>
            <a:ext cx="2941876" cy="4525963"/>
          </a:xfrm>
        </p:spPr>
      </p:pic>
      <p:sp>
        <p:nvSpPr>
          <p:cNvPr id="3" name="Прямоугольник 2"/>
          <p:cNvSpPr/>
          <p:nvPr/>
        </p:nvSpPr>
        <p:spPr>
          <a:xfrm>
            <a:off x="755576" y="1478389"/>
            <a:ext cx="4572000" cy="5262979"/>
          </a:xfrm>
          <a:prstGeom prst="rect">
            <a:avLst/>
          </a:prstGeom>
        </p:spPr>
        <p:txBody>
          <a:bodyPr>
            <a:spAutoFit/>
          </a:bodyPr>
          <a:lstStyle/>
          <a:p>
            <a:r>
              <a:rPr lang="ru-RU" sz="2400" i="1" dirty="0">
                <a:latin typeface="Times New Roman" panose="02020603050405020304" pitchFamily="18" charset="0"/>
                <a:cs typeface="Times New Roman" panose="02020603050405020304" pitchFamily="18" charset="0"/>
              </a:rPr>
              <a:t>Повествование в романе начинается с 1915 года, и охватывает больше полувека. За это время главные герои - семейство Клири - проходят длинный и тяжелый путь от не имеющих своего угла новозеландских бедняков до владельцев огромного поместья в Австралии. Чтобы подчеркнуть изменения главных героев, писательница разбила на несколько частей текст книги «Поющие в терновнике». </a:t>
            </a:r>
            <a:endParaRPr lang="ru-RU"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1464</Words>
  <Application>Microsoft Office PowerPoint</Application>
  <PresentationFormat>Экран (4:3)</PresentationFormat>
  <Paragraphs>87</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 Office</vt:lpstr>
      <vt:lpstr>Еще раз про любовь</vt:lpstr>
      <vt:lpstr>Презентация PowerPoint</vt:lpstr>
      <vt:lpstr>Анна Каренина</vt:lpstr>
      <vt:lpstr>Евгений Онегин</vt:lpstr>
      <vt:lpstr>Алые Паруса</vt:lpstr>
      <vt:lpstr>Ромео и Джульетта</vt:lpstr>
      <vt:lpstr>Гордость и предубеждение</vt:lpstr>
      <vt:lpstr>Три товарища</vt:lpstr>
      <vt:lpstr>Поющие в терновнике</vt:lpstr>
      <vt:lpstr>Письма незнакомке</vt:lpstr>
      <vt:lpstr>Презентация PowerPoint</vt:lpstr>
      <vt:lpstr>Презентация PowerPoint</vt:lpstr>
      <vt:lpstr>Презентация PowerPoint</vt:lpstr>
      <vt:lpstr>Одиночество в Сети</vt:lpstr>
      <vt:lpstr>Любовь живет три года</vt:lpstr>
      <vt:lpstr>P.S. Я люблю тебя</vt:lpstr>
      <vt:lpstr>Прощайте, колибри, Хочу к воробьям!</vt:lpstr>
      <vt:lpstr>Умереть любимой</vt:lpstr>
      <vt:lpstr>Никогда не говори «Навсегда»</vt:lpstr>
      <vt:lpstr>Дама из Амстердама</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Еще раз про любовь.</dc:title>
  <dc:creator>Пользователь</dc:creator>
  <cp:lastModifiedBy>User2</cp:lastModifiedBy>
  <cp:revision>32</cp:revision>
  <dcterms:created xsi:type="dcterms:W3CDTF">2019-02-06T05:32:28Z</dcterms:created>
  <dcterms:modified xsi:type="dcterms:W3CDTF">2019-03-05T10:43:50Z</dcterms:modified>
</cp:coreProperties>
</file>